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 snapToObjects="1">
      <p:cViewPr>
        <p:scale>
          <a:sx n="53" d="100"/>
          <a:sy n="53" d="100"/>
        </p:scale>
        <p:origin x="-1224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1787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13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114" name="Image"/>
          <p:cNvSpPr>
            <a:spLocks noGrp="1"/>
          </p:cNvSpPr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all" spc="7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0qkjtK3O15Q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vXjN2TK1qoQ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oday we will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Today we will:</a:t>
            </a:r>
          </a:p>
        </p:txBody>
      </p:sp>
      <p:sp>
        <p:nvSpPr>
          <p:cNvPr id="140" name="Continue our Hip-Hop Poetry Un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Continue our Hip-Hop Poetry Unit</a:t>
            </a:r>
          </a:p>
          <a:p>
            <a:r>
              <a:t>Learn about allusion in hip-hop</a:t>
            </a:r>
          </a:p>
          <a:p>
            <a:r>
              <a:t>Turn in our Alliteration HW</a:t>
            </a:r>
          </a:p>
          <a:p>
            <a:r>
              <a:rPr u="sng"/>
              <a:t>Due Tomorrow</a:t>
            </a:r>
            <a:r>
              <a:t>: Allusion HW sheet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Allusion in Po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Allusion in Poetry</a:t>
            </a:r>
          </a:p>
        </p:txBody>
      </p:sp>
      <p:sp>
        <p:nvSpPr>
          <p:cNvPr id="170" name="What is your impression of the author of this poem after exploring some of the allusions in her poem “Ain’t l a Woman?&quot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is your impression of the author of this poem after exploring some of the allusions in her poem “Ain’t l a Woman?"</a:t>
            </a:r>
          </a:p>
          <a:p>
            <a:pPr marL="0" indent="0">
              <a:buSzTx/>
              <a:buNone/>
            </a:pPr>
            <a:r>
              <a:t>????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hgYdg.jpg" descr="hgYdg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638" r="1663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3" name="Talib Kwel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Talib Kweli</a:t>
            </a:r>
          </a:p>
        </p:txBody>
      </p:sp>
      <p:sp>
        <p:nvSpPr>
          <p:cNvPr id="174" name="American Rapper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American Rapper</a:t>
            </a:r>
          </a:p>
          <a:p>
            <a:r>
              <a:t>Brooklyn, NY</a:t>
            </a:r>
          </a:p>
          <a:p>
            <a:r>
              <a:t>"Talib" - Arabic for "student" or "seeker"</a:t>
            </a:r>
          </a:p>
          <a:p>
            <a:r>
              <a:t>"Kweli" - Swahili for "true"</a:t>
            </a:r>
          </a:p>
          <a:p>
            <a:r>
              <a:t>Black Star w/ Mos Def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–Talib Kweli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–Talib Kweli</a:t>
            </a:r>
          </a:p>
        </p:txBody>
      </p:sp>
      <p:sp>
        <p:nvSpPr>
          <p:cNvPr id="177" name="“For Women”">
            <a:hlinkClick r:id="rId2"/>
          </p:cNvPr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hlinkClick r:id="rId2"/>
              </a:rPr>
              <a:t>“For Women” </a:t>
            </a:r>
          </a:p>
        </p:txBody>
      </p:sp>
      <p:pic>
        <p:nvPicPr>
          <p:cNvPr id="178" name="talibkweli.jpg" descr="talibkweli.jpg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/>
          </a:blip>
          <a:srcRect t="3559" r="146" b="12586"/>
          <a:stretch>
            <a:fillRect/>
          </a:stretch>
        </p:blipFill>
        <p:spPr>
          <a:xfrm>
            <a:off x="0" y="3613150"/>
            <a:ext cx="12985750" cy="613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Allusion in Hip-Ho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Allusion in Hip-Hop</a:t>
            </a:r>
          </a:p>
        </p:txBody>
      </p:sp>
      <p:sp>
        <p:nvSpPr>
          <p:cNvPr id="181" name="Line I &amp; 2: What is the poet alludíng to in these lines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Line I &amp; 2: What is the poet alludíng to in these lines?</a:t>
            </a:r>
          </a:p>
          <a:p>
            <a:pPr marL="0" indent="0">
              <a:buSzTx/>
              <a:buNone/>
            </a:pPr>
            <a:r>
              <a:t>Slavery in the South</a:t>
            </a:r>
            <a:br/>
            <a:r>
              <a:t/>
            </a:r>
            <a:br/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Line 5: Explain the reference to the Mason-Dixon?</a:t>
            </a:r>
          </a:p>
          <a:p>
            <a:pPr marL="0" indent="0">
              <a:buSzTx/>
              <a:buNone/>
            </a:pPr>
            <a:r>
              <a:t>The line that symbolize the cultural differences between the North and South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llusion in Hip-Ho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Allusion in Hip-Hop</a:t>
            </a:r>
          </a:p>
        </p:txBody>
      </p:sp>
      <p:sp>
        <p:nvSpPr>
          <p:cNvPr id="184" name="Line 15: What is the poet referring to in the line, &quot;When the rainbow's enuff?&quot;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Line 15: What is the poet referring to in the line, "When the rainbow's enuff?"</a:t>
            </a:r>
          </a:p>
          <a:p>
            <a:pPr marL="0" indent="0">
              <a:buSzTx/>
              <a:buNone/>
            </a:pPr>
            <a:r>
              <a:t>The pot of gold at the end of a rainbow</a:t>
            </a:r>
            <a:br/>
            <a:r>
              <a:t/>
            </a:r>
            <a:br/>
            <a:r>
              <a:t>They are multi-colored - end of racism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llusion in Hip-Ho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Allusion in Hip-Hop</a:t>
            </a:r>
          </a:p>
        </p:txBody>
      </p:sp>
      <p:sp>
        <p:nvSpPr>
          <p:cNvPr id="187" name="Do you feel that the work of Kweli deserves the same type of &quot;literary merit and attention” that the work of Truth does? Why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Do you feel that the work of Kweli deserves the same type of "literary merit and attention” that the work of Truth does? Why?</a:t>
            </a:r>
          </a:p>
          <a:p>
            <a:pPr marL="0" indent="0">
              <a:buSzTx/>
              <a:buNone/>
            </a:pPr>
            <a:r>
              <a:t>???</a:t>
            </a:r>
          </a:p>
          <a:p>
            <a:pPr marL="0" indent="0">
              <a:buSzTx/>
              <a:buNone/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Do you feel that the work of contemporary Hip-Hop poets in general get the positive recognition they deserve? Why or why not?</a:t>
            </a:r>
          </a:p>
          <a:p>
            <a:pPr marL="0" indent="0">
              <a:buSzTx/>
              <a:buNone/>
            </a:pPr>
            <a:r>
              <a:t>???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a732470eebbc6ab7a5fcf343d8d1ed57.jpg" descr="a732470eebbc6ab7a5fcf343d8d1ed5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071" y="0"/>
            <a:ext cx="10970658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o Now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Do Now:</a:t>
            </a:r>
          </a:p>
        </p:txBody>
      </p:sp>
      <p:sp>
        <p:nvSpPr>
          <p:cNvPr id="143" name="Read the following allusions and then describe the associations each one evoke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49148">
              <a:spcBef>
                <a:spcPts val="3900"/>
              </a:spcBef>
              <a:buSzTx/>
              <a:buNone/>
              <a:defRPr sz="3384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Read the following allusions and then describe the associations each one evokes.</a:t>
            </a:r>
          </a:p>
          <a:p>
            <a:pPr marL="441705" indent="-441705" defTabSz="549148">
              <a:spcBef>
                <a:spcPts val="3900"/>
              </a:spcBef>
              <a:defRPr sz="3384"/>
            </a:pPr>
            <a:r>
              <a:t>Cupid - Associate with love</a:t>
            </a:r>
          </a:p>
          <a:p>
            <a:pPr marL="441705" indent="-441705" defTabSz="549148">
              <a:spcBef>
                <a:spcPts val="3900"/>
              </a:spcBef>
              <a:defRPr sz="3384"/>
            </a:pPr>
            <a:r>
              <a:t>Scrooge - </a:t>
            </a:r>
          </a:p>
          <a:p>
            <a:pPr marL="441705" indent="-441705" defTabSz="549148">
              <a:spcBef>
                <a:spcPts val="3900"/>
              </a:spcBef>
              <a:defRPr sz="3384"/>
            </a:pPr>
            <a:r>
              <a:t>Princess - </a:t>
            </a:r>
          </a:p>
          <a:p>
            <a:pPr marL="441705" indent="-441705" defTabSz="549148">
              <a:spcBef>
                <a:spcPts val="3900"/>
              </a:spcBef>
              <a:defRPr sz="3384"/>
            </a:pPr>
            <a:r>
              <a:t>She is richer than King Midas - </a:t>
            </a:r>
          </a:p>
          <a:p>
            <a:pPr marL="441705" indent="-441705" defTabSz="549148">
              <a:spcBef>
                <a:spcPts val="3900"/>
              </a:spcBef>
              <a:defRPr sz="3384"/>
            </a:pPr>
            <a:r>
              <a:t>That man is as evil as the Grinch -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llu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Allusion</a:t>
            </a:r>
          </a:p>
        </p:txBody>
      </p:sp>
      <p:sp>
        <p:nvSpPr>
          <p:cNvPr id="146" name="A reference to someone or something that is known from history, literature, religion, politics, sports, science, or some other branch of cultu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2308" indent="-432308" defTabSz="537463">
              <a:spcBef>
                <a:spcPts val="3800"/>
              </a:spcBef>
              <a:defRPr sz="3312"/>
            </a:pPr>
            <a:r>
              <a:t>A reference to someone or something that is known from history, literature, religion, politics, sports, science, or some other branch of culture</a:t>
            </a:r>
          </a:p>
          <a:p>
            <a:pPr marL="432308" indent="-432308" defTabSz="537463">
              <a:spcBef>
                <a:spcPts val="3800"/>
              </a:spcBef>
              <a:defRPr sz="3312"/>
            </a:pPr>
            <a:r>
              <a:t>Mercutio. Nay, gentle Romeo, we must have you dance.</a:t>
            </a:r>
          </a:p>
          <a:p>
            <a:pPr marL="432308" indent="-432308" defTabSz="537463">
              <a:spcBef>
                <a:spcPts val="3800"/>
              </a:spcBef>
              <a:defRPr sz="3312"/>
            </a:pPr>
            <a:r>
              <a:t>Romeo. Not I, believe me. You have dancing shoes</a:t>
            </a:r>
            <a:br/>
            <a:r>
              <a:t>With nimble soles; I have a soul of lead</a:t>
            </a:r>
            <a:br/>
            <a:r>
              <a:t>So stakes me to the ground I cannot move.</a:t>
            </a:r>
          </a:p>
          <a:p>
            <a:pPr marL="432308" indent="-432308" defTabSz="537463">
              <a:spcBef>
                <a:spcPts val="3800"/>
              </a:spcBef>
              <a:defRPr sz="3312"/>
            </a:pPr>
            <a:r>
              <a:t>Mercutio. You are a lover. Borrow Cupid’s wings</a:t>
            </a:r>
            <a:br/>
            <a:r>
              <a:t>And soar with them above a common bound.</a:t>
            </a:r>
          </a:p>
        </p:txBody>
      </p:sp>
      <p:sp>
        <p:nvSpPr>
          <p:cNvPr id="147" name="Rectangle"/>
          <p:cNvSpPr/>
          <p:nvPr/>
        </p:nvSpPr>
        <p:spPr>
          <a:xfrm>
            <a:off x="5974080" y="7339786"/>
            <a:ext cx="4177705" cy="584598"/>
          </a:xfrm>
          <a:prstGeom prst="rect">
            <a:avLst/>
          </a:prstGeom>
          <a:blipFill>
            <a:blip r:embed="rId2">
              <a:alphaModFix amt="50168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ojourner_truth_c1870.jpg" descr="Sojourner_truth_c1870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401" r="340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0" name="Sojourner Tru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Sojourner Truth</a:t>
            </a:r>
          </a:p>
        </p:txBody>
      </p:sp>
      <p:sp>
        <p:nvSpPr>
          <p:cNvPr id="151" name="Isabella Baumfre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Isabella Baumfree</a:t>
            </a:r>
          </a:p>
          <a:p>
            <a:r>
              <a:t>1797-1883</a:t>
            </a:r>
          </a:p>
          <a:p>
            <a:r>
              <a:t>Abolitionist and Women's Rights Activist</a:t>
            </a:r>
          </a:p>
          <a:p>
            <a:r>
              <a:t>Born into slavery in Swartekill, NY </a:t>
            </a:r>
            <a:br/>
            <a:r>
              <a:t>(Ulster County)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–Sojourner Truth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–Sojourner Truth</a:t>
            </a:r>
          </a:p>
        </p:txBody>
      </p:sp>
      <p:sp>
        <p:nvSpPr>
          <p:cNvPr id="154" name="“Ain’t I a Woman”">
            <a:hlinkClick r:id="rId2"/>
          </p:cNvPr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hlinkClick r:id="rId2"/>
              </a:rPr>
              <a:t>“</a:t>
            </a:r>
            <a:r>
              <a:rPr dirty="0" err="1">
                <a:hlinkClick r:id="rId2"/>
              </a:rPr>
              <a:t>Ain’t</a:t>
            </a:r>
            <a:r>
              <a:rPr dirty="0">
                <a:hlinkClick r:id="rId2"/>
              </a:rPr>
              <a:t> I a Woman” </a:t>
            </a:r>
          </a:p>
        </p:txBody>
      </p:sp>
      <p:pic>
        <p:nvPicPr>
          <p:cNvPr id="155" name="mahogany-browne-small.jpg" descr="mahogany-browne-small.jpg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/>
          </a:blip>
          <a:srcRect l="683" t="758" b="40588"/>
          <a:stretch>
            <a:fillRect/>
          </a:stretch>
        </p:blipFill>
        <p:spPr>
          <a:xfrm>
            <a:off x="-19050" y="3613150"/>
            <a:ext cx="12915900" cy="613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llusion in Po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Allusion in Poetry</a:t>
            </a:r>
          </a:p>
        </p:txBody>
      </p:sp>
      <p:sp>
        <p:nvSpPr>
          <p:cNvPr id="158" name="Line 1: Who is the “man” to which the author refers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Line 1: Who is the “man” to which the author refers?</a:t>
            </a:r>
          </a:p>
          <a:p>
            <a:pPr marL="0" indent="0">
              <a:buSzTx/>
              <a:buNone/>
            </a:pPr>
            <a:r>
              <a:t>A white man that discriminates against the speaker</a:t>
            </a:r>
            <a:br/>
            <a:r>
              <a:t/>
            </a:r>
            <a:br/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Line 6: What is the author alluding to, "Or over mud puddles”?</a:t>
            </a:r>
          </a:p>
          <a:p>
            <a:pPr marL="0" indent="0">
              <a:buSzTx/>
              <a:buNone/>
            </a:pPr>
            <a:r>
              <a:t>The chivalry of knights, lords, and ladies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llusion in Po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Allusion in Poetry</a:t>
            </a:r>
          </a:p>
        </p:txBody>
      </p:sp>
      <p:sp>
        <p:nvSpPr>
          <p:cNvPr id="161" name="Line I0: What does the author mean, “I have plowed and planted”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Line I0: What does the author mean, “I have plowed and planted”?</a:t>
            </a:r>
          </a:p>
          <a:p>
            <a:pPr marL="0" indent="0">
              <a:buSzTx/>
              <a:buNone/>
            </a:pPr>
            <a:r>
              <a:t>She alludes to being a slave</a:t>
            </a:r>
            <a:br/>
            <a:r>
              <a:t/>
            </a:r>
            <a:br/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Line 12: Explain the line, “And no man could head me.”</a:t>
            </a:r>
          </a:p>
          <a:p>
            <a:pPr marL="0" indent="0">
              <a:buSzTx/>
              <a:buNone/>
            </a:pPr>
            <a:r>
              <a:t>No man can be in charge of her - slavery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llusion in Po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Allusion in Poetry</a:t>
            </a:r>
          </a:p>
        </p:txBody>
      </p:sp>
      <p:sp>
        <p:nvSpPr>
          <p:cNvPr id="164" name="Line 24: Who is the &quot;little man in black” to which the author refers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Line 24: Who is the "little man in black” to which the author refers?</a:t>
            </a:r>
          </a:p>
          <a:p>
            <a:pPr marL="0" indent="0">
              <a:buSzTx/>
              <a:buNone/>
            </a:pPr>
            <a:r>
              <a:t>Alludes to a priest</a:t>
            </a:r>
            <a:br/>
            <a:r>
              <a:t/>
            </a:r>
            <a:br/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Line 28 &amp; 29: To what famous moment is the author alluding?</a:t>
            </a:r>
          </a:p>
          <a:p>
            <a:pPr marL="0" indent="0">
              <a:buSzTx/>
              <a:buNone/>
            </a:pPr>
            <a:r>
              <a:t>The birth of Jesus Christ by the Virgin 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llusion in Po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Allusion in Poetry</a:t>
            </a:r>
          </a:p>
        </p:txBody>
      </p:sp>
      <p:sp>
        <p:nvSpPr>
          <p:cNvPr id="167" name="Line 30, 31, &amp; 32: To what other famous moment is the author alluding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72516">
              <a:spcBef>
                <a:spcPts val="4100"/>
              </a:spcBef>
              <a:buSzTx/>
              <a:buNone/>
              <a:defRPr sz="352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Line 30, 31, &amp; 32: To what other famous moment is the author alluding?</a:t>
            </a:r>
          </a:p>
          <a:p>
            <a:pPr marL="0" indent="0" defTabSz="572516">
              <a:spcBef>
                <a:spcPts val="4100"/>
              </a:spcBef>
              <a:buSzTx/>
              <a:buNone/>
              <a:defRPr sz="3528"/>
            </a:pPr>
            <a:r>
              <a:t>Adam and Eve - Eve convincing Adam to eat the apple from the Tree of Knowledge</a:t>
            </a:r>
            <a:br/>
            <a:r>
              <a:t/>
            </a:r>
            <a:br/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Line 33 &amp; 34: What “call to action” is the author putting forth for all women to embrace if the world is to be turned "rightside up again”?</a:t>
            </a:r>
          </a:p>
          <a:p>
            <a:pPr marL="0" indent="0" defTabSz="572516">
              <a:spcBef>
                <a:spcPts val="4100"/>
              </a:spcBef>
              <a:buSzTx/>
              <a:buNone/>
              <a:defRPr sz="3528"/>
            </a:pPr>
            <a:r>
              <a:t>Women's Rights and Woman's Suffrage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build="p" bldLvl="5" animBg="1" advAuto="0"/>
    </p:bld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441</Words>
  <Application>Microsoft Office PowerPoint</Application>
  <PresentationFormat>Custom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New_Template1</vt:lpstr>
      <vt:lpstr>Today we will:</vt:lpstr>
      <vt:lpstr>Do Now:</vt:lpstr>
      <vt:lpstr>Allusion</vt:lpstr>
      <vt:lpstr>Sojourner Truth</vt:lpstr>
      <vt:lpstr>PowerPoint Presentation</vt:lpstr>
      <vt:lpstr>Allusion in Poetry</vt:lpstr>
      <vt:lpstr>Allusion in Poetry</vt:lpstr>
      <vt:lpstr>Allusion in Poetry</vt:lpstr>
      <vt:lpstr>Allusion in Poetry</vt:lpstr>
      <vt:lpstr>Allusion in Poetry</vt:lpstr>
      <vt:lpstr>Talib Kweli</vt:lpstr>
      <vt:lpstr>PowerPoint Presentation</vt:lpstr>
      <vt:lpstr>Allusion in Hip-Hop</vt:lpstr>
      <vt:lpstr>Allusion in Hip-Hop</vt:lpstr>
      <vt:lpstr>Allusion in Hip-Hop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will:</dc:title>
  <dc:creator>Lynn Swaney</dc:creator>
  <cp:lastModifiedBy>Lynn Swaney</cp:lastModifiedBy>
  <cp:revision>3</cp:revision>
  <dcterms:modified xsi:type="dcterms:W3CDTF">2020-04-05T00:17:24Z</dcterms:modified>
</cp:coreProperties>
</file>