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98" r:id="rId2"/>
    <p:sldId id="297" r:id="rId3"/>
    <p:sldId id="299" r:id="rId4"/>
    <p:sldId id="263" r:id="rId5"/>
    <p:sldId id="257" r:id="rId6"/>
    <p:sldId id="408" r:id="rId7"/>
    <p:sldId id="330" r:id="rId8"/>
    <p:sldId id="258" r:id="rId9"/>
    <p:sldId id="259" r:id="rId10"/>
    <p:sldId id="261" r:id="rId11"/>
    <p:sldId id="262" r:id="rId12"/>
    <p:sldId id="260" r:id="rId13"/>
    <p:sldId id="409" r:id="rId14"/>
    <p:sldId id="265" r:id="rId15"/>
    <p:sldId id="267" r:id="rId16"/>
    <p:sldId id="266" r:id="rId17"/>
    <p:sldId id="268" r:id="rId18"/>
    <p:sldId id="271" r:id="rId19"/>
    <p:sldId id="273" r:id="rId20"/>
    <p:sldId id="429" r:id="rId21"/>
    <p:sldId id="300" r:id="rId22"/>
    <p:sldId id="289" r:id="rId23"/>
    <p:sldId id="301" r:id="rId24"/>
    <p:sldId id="302" r:id="rId25"/>
    <p:sldId id="256" r:id="rId26"/>
    <p:sldId id="274" r:id="rId27"/>
    <p:sldId id="290" r:id="rId28"/>
    <p:sldId id="291" r:id="rId29"/>
    <p:sldId id="283" r:id="rId30"/>
    <p:sldId id="288" r:id="rId31"/>
    <p:sldId id="286" r:id="rId32"/>
    <p:sldId id="287" r:id="rId33"/>
    <p:sldId id="276" r:id="rId34"/>
    <p:sldId id="277" r:id="rId35"/>
    <p:sldId id="278" r:id="rId36"/>
    <p:sldId id="282" r:id="rId37"/>
    <p:sldId id="413" r:id="rId38"/>
    <p:sldId id="318" r:id="rId39"/>
    <p:sldId id="322" r:id="rId40"/>
    <p:sldId id="321" r:id="rId41"/>
    <p:sldId id="320" r:id="rId42"/>
    <p:sldId id="319" r:id="rId43"/>
    <p:sldId id="323" r:id="rId44"/>
    <p:sldId id="281" r:id="rId45"/>
    <p:sldId id="292" r:id="rId46"/>
    <p:sldId id="294" r:id="rId47"/>
    <p:sldId id="317" r:id="rId48"/>
    <p:sldId id="284" r:id="rId49"/>
    <p:sldId id="285" r:id="rId50"/>
    <p:sldId id="280" r:id="rId51"/>
    <p:sldId id="296" r:id="rId52"/>
    <p:sldId id="279" r:id="rId53"/>
    <p:sldId id="303" r:id="rId54"/>
    <p:sldId id="324" r:id="rId55"/>
    <p:sldId id="416" r:id="rId56"/>
    <p:sldId id="305" r:id="rId57"/>
    <p:sldId id="304" r:id="rId58"/>
    <p:sldId id="306" r:id="rId59"/>
    <p:sldId id="307" r:id="rId60"/>
    <p:sldId id="313" r:id="rId61"/>
    <p:sldId id="314" r:id="rId62"/>
    <p:sldId id="315" r:id="rId63"/>
    <p:sldId id="316" r:id="rId64"/>
    <p:sldId id="417" r:id="rId65"/>
    <p:sldId id="308" r:id="rId66"/>
    <p:sldId id="309" r:id="rId67"/>
    <p:sldId id="310" r:id="rId68"/>
    <p:sldId id="311" r:id="rId69"/>
    <p:sldId id="312" r:id="rId70"/>
    <p:sldId id="331" r:id="rId71"/>
    <p:sldId id="327" r:id="rId72"/>
    <p:sldId id="326" r:id="rId73"/>
    <p:sldId id="325" r:id="rId74"/>
    <p:sldId id="418" r:id="rId75"/>
    <p:sldId id="328" r:id="rId76"/>
    <p:sldId id="329"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78" autoAdjust="0"/>
    <p:restoredTop sz="94660"/>
  </p:normalViewPr>
  <p:slideViewPr>
    <p:cSldViewPr>
      <p:cViewPr varScale="1">
        <p:scale>
          <a:sx n="91" d="100"/>
          <a:sy n="91" d="100"/>
        </p:scale>
        <p:origin x="-65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C6867-1968-49E8-8778-EC76CF601404}" type="datetimeFigureOut">
              <a:rPr lang="en-US" smtClean="0"/>
              <a:t>1/7/19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1DE6D-DBAE-436B-BD59-27DE1C210237}" type="slidenum">
              <a:rPr lang="en-US" smtClean="0"/>
              <a:t>‹#›</a:t>
            </a:fld>
            <a:endParaRPr lang="en-US" dirty="0"/>
          </a:p>
        </p:txBody>
      </p:sp>
    </p:spTree>
    <p:extLst>
      <p:ext uri="{BB962C8B-B14F-4D97-AF65-F5344CB8AC3E}">
        <p14:creationId xmlns:p14="http://schemas.microsoft.com/office/powerpoint/2010/main" val="3037102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a:t>
            </a:r>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25</a:t>
            </a:fld>
            <a:endParaRPr lang="en-US" dirty="0"/>
          </a:p>
        </p:txBody>
      </p:sp>
    </p:spTree>
    <p:extLst>
      <p:ext uri="{BB962C8B-B14F-4D97-AF65-F5344CB8AC3E}">
        <p14:creationId xmlns:p14="http://schemas.microsoft.com/office/powerpoint/2010/main" val="15662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76</a:t>
            </a:fld>
            <a:endParaRPr lang="en-US" dirty="0"/>
          </a:p>
        </p:txBody>
      </p:sp>
    </p:spTree>
    <p:extLst>
      <p:ext uri="{BB962C8B-B14F-4D97-AF65-F5344CB8AC3E}">
        <p14:creationId xmlns:p14="http://schemas.microsoft.com/office/powerpoint/2010/main" val="285764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46E942-2598-47E2-8AD3-B4258B438580}" type="datetimeFigureOut">
              <a:rPr lang="en-US" smtClean="0"/>
              <a:t>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90816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6E942-2598-47E2-8AD3-B4258B438580}" type="datetimeFigureOut">
              <a:rPr lang="en-US" smtClean="0"/>
              <a:t>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273882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6E942-2598-47E2-8AD3-B4258B438580}" type="datetimeFigureOut">
              <a:rPr lang="en-US" smtClean="0"/>
              <a:t>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14324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6E942-2598-47E2-8AD3-B4258B438580}" type="datetimeFigureOut">
              <a:rPr lang="en-US" smtClean="0"/>
              <a:t>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71124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46E942-2598-47E2-8AD3-B4258B438580}" type="datetimeFigureOut">
              <a:rPr lang="en-US" smtClean="0"/>
              <a:t>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413368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46E942-2598-47E2-8AD3-B4258B438580}" type="datetimeFigureOut">
              <a:rPr lang="en-US" smtClean="0"/>
              <a:t>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378412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6E942-2598-47E2-8AD3-B4258B438580}" type="datetimeFigureOut">
              <a:rPr lang="en-US" smtClean="0"/>
              <a:t>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419273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46E942-2598-47E2-8AD3-B4258B438580}" type="datetimeFigureOut">
              <a:rPr lang="en-US" smtClean="0"/>
              <a:t>1/7/19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429264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6E942-2598-47E2-8AD3-B4258B438580}" type="datetimeFigureOut">
              <a:rPr lang="en-US" smtClean="0"/>
              <a:t>1/7/19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67201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6E942-2598-47E2-8AD3-B4258B438580}" type="datetimeFigureOut">
              <a:rPr lang="en-US" smtClean="0"/>
              <a:t>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96362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6E942-2598-47E2-8AD3-B4258B438580}" type="datetimeFigureOut">
              <a:rPr lang="en-US" smtClean="0"/>
              <a:t>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506525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6E942-2598-47E2-8AD3-B4258B438580}" type="datetimeFigureOut">
              <a:rPr lang="en-US" smtClean="0"/>
              <a:t>1/7/19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73ACF-A1CA-4B43-BE2E-49ABD6CA3B54}" type="slidenum">
              <a:rPr lang="en-US" smtClean="0"/>
              <a:t>‹#›</a:t>
            </a:fld>
            <a:endParaRPr lang="en-US" dirty="0"/>
          </a:p>
        </p:txBody>
      </p:sp>
    </p:spTree>
    <p:extLst>
      <p:ext uri="{BB962C8B-B14F-4D97-AF65-F5344CB8AC3E}">
        <p14:creationId xmlns:p14="http://schemas.microsoft.com/office/powerpoint/2010/main" val="3666258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7.xml"/><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url?sa=i&amp;rct=j&amp;q=&amp;esrc=s&amp;frm=1&amp;source=images&amp;cd=&amp;cad=rja&amp;uact=8&amp;docid=0blU5Ao5-gB0ZM&amp;tbnid=peGCPw-wtiSfSM:&amp;ved=&amp;url=http://commons.wikimedia.org/wiki/File:Battle_of_Gettysburg,_by_Currier_and_Ives.png&amp;ei=CE-_U4SuG8mlsQTGqoDIBg&amp;bvm=bv.70810081,d.cWc&amp;psig=AFQjCNFoR0zUaYdZa0bIW3PjCV0fhMXxRQ&amp;ust=1405132936881446" TargetMode="Externa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 Id="rId3" Type="http://schemas.openxmlformats.org/officeDocument/2006/relationships/image" Target="../media/image2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hyperlink" Target="https://www.youtube.com/watch?v=FsrDeGJUZdQ"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g"/><Relationship Id="rId3" Type="http://schemas.openxmlformats.org/officeDocument/2006/relationships/image" Target="../media/image3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www.google.com/url?sa=i&amp;rct=j&amp;q=&amp;esrc=s&amp;frm=1&amp;source=images&amp;cd=&amp;cad=rja&amp;uact=8&amp;docid=vGXTiCSEQOkKgM&amp;tbnid=wiHXq8_p5-c8hM:&amp;ved=0CAUQjRw&amp;url=http://www.nzhistory.net.nz/media/photo/painting-pilgrim-train-1863&amp;ei=zSDAU7acIOzisATMkYBQ&amp;bvm=bv.70810081,d.cWc&amp;psig=AFQjCNHOcjIS53ymCSsD6ikBnXr4rICs2g&amp;ust=1405186624485722" TargetMode="External"/><Relationship Id="rId5"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hyperlink" Target="http://www.google.com/url?sa=i&amp;rct=j&amp;q=&amp;esrc=s&amp;frm=1&amp;source=images&amp;cd=&amp;cad=rja&amp;uact=8&amp;docid=HazbyluKvggi5M&amp;tbnid=gpQDCfYIW9ktTM:&amp;ved=0CAUQjRw&amp;url=http://www.will.illinois.edu/highlights/story/lincolngettysburg1&amp;ei=8x_AU4vgOfjLsQSgvICIAg&amp;bvm=bv.70810081,d.cWc&amp;psig=AFQjCNEYjmlA-Kv0xXHSdDF3K7TAplcbSg&amp;ust=1405186379518366"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QZv0z0GjIrXn6RROFMN_2mVV704ECFlb8Ds4j0QnvtI4BSSQC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0"/>
            <a:ext cx="11286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90263" y="609600"/>
            <a:ext cx="492814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Civil War Project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482410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ilsonsd.org/cms/lib01/PA01000270/Centricity/Domain/712/Patricia_Polac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8956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8026" y="1676400"/>
            <a:ext cx="3896374" cy="3416320"/>
          </a:xfrm>
          <a:prstGeom prst="rect">
            <a:avLst/>
          </a:prstGeom>
        </p:spPr>
        <p:txBody>
          <a:bodyPr wrap="square">
            <a:spAutoFit/>
          </a:bodyPr>
          <a:lstStyle/>
          <a:p>
            <a:r>
              <a:rPr lang="en-US" sz="5400" b="1" dirty="0">
                <a:solidFill>
                  <a:schemeClr val="accent2">
                    <a:lumMod val="75000"/>
                  </a:schemeClr>
                </a:solidFill>
              </a:rPr>
              <a:t>Why did Ms. Polacco write this story? </a:t>
            </a:r>
          </a:p>
        </p:txBody>
      </p:sp>
    </p:spTree>
    <p:extLst>
      <p:ext uri="{BB962C8B-B14F-4D97-AF65-F5344CB8AC3E}">
        <p14:creationId xmlns:p14="http://schemas.microsoft.com/office/powerpoint/2010/main" val="14616076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triciapolacco.com/postcards/pink_say_pos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73" y="0"/>
            <a:ext cx="100532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33400"/>
            <a:ext cx="5638800" cy="830997"/>
          </a:xfrm>
          <a:prstGeom prst="rect">
            <a:avLst/>
          </a:prstGeom>
        </p:spPr>
        <p:txBody>
          <a:bodyPr wrap="square">
            <a:spAutoFit/>
          </a:bodyPr>
          <a:lstStyle/>
          <a:p>
            <a:r>
              <a:rPr lang="en-US" sz="2400" b="1" dirty="0">
                <a:solidFill>
                  <a:schemeClr val="accent6">
                    <a:lumMod val="50000"/>
                  </a:schemeClr>
                </a:solidFill>
              </a:rPr>
              <a:t>This story is written as a true account of Patricia Polacco’s great-great-grandfather</a:t>
            </a:r>
            <a:r>
              <a:rPr lang="en-US" sz="2400" b="1" dirty="0" smtClean="0">
                <a:solidFill>
                  <a:schemeClr val="accent6">
                    <a:lumMod val="50000"/>
                  </a:schemeClr>
                </a:solidFill>
              </a:rPr>
              <a:t>.</a:t>
            </a:r>
            <a:endParaRPr lang="en-US" sz="2400" b="1" dirty="0">
              <a:solidFill>
                <a:schemeClr val="accent6">
                  <a:lumMod val="50000"/>
                </a:schemeClr>
              </a:solidFill>
            </a:endParaRPr>
          </a:p>
        </p:txBody>
      </p:sp>
      <p:sp>
        <p:nvSpPr>
          <p:cNvPr id="3" name="Rectangle 2"/>
          <p:cNvSpPr/>
          <p:nvPr/>
        </p:nvSpPr>
        <p:spPr>
          <a:xfrm>
            <a:off x="4343400" y="5715000"/>
            <a:ext cx="4146200" cy="769441"/>
          </a:xfrm>
          <a:prstGeom prst="rect">
            <a:avLst/>
          </a:prstGeom>
        </p:spPr>
        <p:txBody>
          <a:bodyPr wrap="none">
            <a:spAutoFit/>
          </a:bodyPr>
          <a:lstStyle/>
          <a:p>
            <a:r>
              <a:rPr lang="en-US" sz="4400" dirty="0">
                <a:solidFill>
                  <a:schemeClr val="accent6">
                    <a:lumMod val="50000"/>
                  </a:schemeClr>
                </a:solidFill>
              </a:rPr>
              <a:t>Is this story true?</a:t>
            </a:r>
          </a:p>
        </p:txBody>
      </p:sp>
    </p:spTree>
    <p:extLst>
      <p:ext uri="{BB962C8B-B14F-4D97-AF65-F5344CB8AC3E}">
        <p14:creationId xmlns:p14="http://schemas.microsoft.com/office/powerpoint/2010/main" val="39762498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enthamendmentcenter.com/wp-content/uploads/2013/06/seek-tru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404" y="2438399"/>
            <a:ext cx="5038596" cy="44057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5145" y="838200"/>
            <a:ext cx="8193718"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ould this story be proven?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0341" y="2967335"/>
            <a:ext cx="3916542"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could this story be proven?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223897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12700" y="4991100"/>
            <a:ext cx="4973413"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Journal Writing 2</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http://www.wow-womenonwriting.com/assets/44-FE6-Journal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4434052"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81600" y="533400"/>
            <a:ext cx="3810000" cy="4524315"/>
          </a:xfrm>
          <a:prstGeom prst="rect">
            <a:avLst/>
          </a:prstGeom>
          <a:noFill/>
        </p:spPr>
        <p:txBody>
          <a:bodyPr wrap="square" rtlCol="0">
            <a:spAutoFit/>
          </a:bodyPr>
          <a:lstStyle/>
          <a:p>
            <a:pPr marL="342900" indent="-342900">
              <a:buFont typeface="+mj-lt"/>
              <a:buAutoNum type="arabicPeriod"/>
            </a:pPr>
            <a:r>
              <a:rPr lang="en-US" dirty="0" smtClean="0">
                <a:solidFill>
                  <a:schemeClr val="bg1"/>
                </a:solidFill>
              </a:rPr>
              <a:t>What is the relationship between history and memory?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smtClean="0">
                <a:solidFill>
                  <a:schemeClr val="bg1"/>
                </a:solidFill>
              </a:rPr>
              <a:t>How does perspective affect memory?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smtClean="0">
                <a:solidFill>
                  <a:schemeClr val="bg1"/>
                </a:solidFill>
              </a:rPr>
              <a:t>How does memory affect the way </a:t>
            </a:r>
            <a:r>
              <a:rPr lang="en-US" dirty="0">
                <a:solidFill>
                  <a:schemeClr val="bg1"/>
                </a:solidFill>
              </a:rPr>
              <a:t> </a:t>
            </a:r>
            <a:r>
              <a:rPr lang="en-US" dirty="0" smtClean="0">
                <a:solidFill>
                  <a:schemeClr val="bg1"/>
                </a:solidFill>
              </a:rPr>
              <a:t>a story is told?</a:t>
            </a:r>
          </a:p>
          <a:p>
            <a:pPr marL="342900" indent="-342900">
              <a:buFont typeface="+mj-lt"/>
              <a:buAutoNum type="arabicPeriod"/>
            </a:pPr>
            <a:endParaRPr lang="en-US" dirty="0" smtClean="0">
              <a:solidFill>
                <a:schemeClr val="bg1"/>
              </a:solidFill>
            </a:endParaRPr>
          </a:p>
          <a:p>
            <a:pPr marL="342900" indent="-342900">
              <a:buFont typeface="+mj-lt"/>
              <a:buAutoNum type="arabicPeriod"/>
            </a:pPr>
            <a:r>
              <a:rPr lang="en-US" dirty="0" smtClean="0">
                <a:solidFill>
                  <a:schemeClr val="bg1"/>
                </a:solidFill>
              </a:rPr>
              <a:t>Why did Ms. </a:t>
            </a:r>
            <a:r>
              <a:rPr lang="en-US" dirty="0" err="1" smtClean="0">
                <a:solidFill>
                  <a:schemeClr val="bg1"/>
                </a:solidFill>
              </a:rPr>
              <a:t>Polacco</a:t>
            </a:r>
            <a:r>
              <a:rPr lang="en-US" dirty="0" smtClean="0">
                <a:solidFill>
                  <a:schemeClr val="bg1"/>
                </a:solidFill>
              </a:rPr>
              <a:t> write this story?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smtClean="0">
                <a:solidFill>
                  <a:schemeClr val="bg1"/>
                </a:solidFill>
              </a:rPr>
              <a:t>Is this story true?</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smtClean="0">
                <a:solidFill>
                  <a:schemeClr val="bg1"/>
                </a:solidFill>
              </a:rPr>
              <a:t>How could you prove this story is true?</a:t>
            </a:r>
            <a:endParaRPr lang="en-US" dirty="0">
              <a:solidFill>
                <a:schemeClr val="bg1"/>
              </a:solidFill>
            </a:endParaRPr>
          </a:p>
        </p:txBody>
      </p:sp>
    </p:spTree>
    <p:extLst>
      <p:ext uri="{BB962C8B-B14F-4D97-AF65-F5344CB8AC3E}">
        <p14:creationId xmlns:p14="http://schemas.microsoft.com/office/powerpoint/2010/main" val="31388681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886200"/>
            <a:ext cx="2562225" cy="1966116"/>
          </a:xfrm>
          <a:prstGeom prst="rect">
            <a:avLst/>
          </a:prstGeom>
        </p:spPr>
      </p:pic>
      <p:sp>
        <p:nvSpPr>
          <p:cNvPr id="5" name="TextBox 4"/>
          <p:cNvSpPr txBox="1"/>
          <p:nvPr/>
        </p:nvSpPr>
        <p:spPr>
          <a:xfrm>
            <a:off x="755073" y="785152"/>
            <a:ext cx="4350327" cy="4247317"/>
          </a:xfrm>
          <a:prstGeom prst="rect">
            <a:avLst/>
          </a:prstGeom>
          <a:noFill/>
        </p:spPr>
        <p:txBody>
          <a:bodyPr wrap="square" rtlCol="0">
            <a:spAutoFit/>
          </a:bodyPr>
          <a:lstStyle/>
          <a:p>
            <a:pPr algn="ctr"/>
            <a:r>
              <a:rPr lang="en-US" sz="5400" dirty="0" smtClean="0"/>
              <a:t>What types of sources could you use to check the information?</a:t>
            </a:r>
            <a:endParaRPr lang="en-US" sz="5400" dirty="0"/>
          </a:p>
        </p:txBody>
      </p:sp>
    </p:spTree>
    <p:extLst>
      <p:ext uri="{BB962C8B-B14F-4D97-AF65-F5344CB8AC3E}">
        <p14:creationId xmlns:p14="http://schemas.microsoft.com/office/powerpoint/2010/main" val="3183485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371600"/>
            <a:ext cx="6172200" cy="3416320"/>
          </a:xfrm>
          <a:prstGeom prst="rect">
            <a:avLst/>
          </a:prstGeom>
          <a:noFill/>
        </p:spPr>
        <p:txBody>
          <a:bodyPr wrap="square" rtlCol="0">
            <a:spAutoFit/>
          </a:bodyPr>
          <a:lstStyle/>
          <a:p>
            <a:pPr algn="ctr"/>
            <a:r>
              <a:rPr lang="en-US" sz="5400" dirty="0" smtClean="0"/>
              <a:t>What types of sources are the most reliable to verify information?</a:t>
            </a:r>
            <a:endParaRPr lang="en-US" sz="5400" dirty="0"/>
          </a:p>
        </p:txBody>
      </p:sp>
    </p:spTree>
    <p:extLst>
      <p:ext uri="{BB962C8B-B14F-4D97-AF65-F5344CB8AC3E}">
        <p14:creationId xmlns:p14="http://schemas.microsoft.com/office/powerpoint/2010/main" val="6317908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408" y="2287467"/>
            <a:ext cx="3861484" cy="2567887"/>
          </a:xfrm>
          <a:prstGeom prst="rect">
            <a:avLst/>
          </a:prstGeom>
        </p:spPr>
      </p:pic>
      <p:sp>
        <p:nvSpPr>
          <p:cNvPr id="3" name="Rectangle 2"/>
          <p:cNvSpPr/>
          <p:nvPr/>
        </p:nvSpPr>
        <p:spPr>
          <a:xfrm rot="20703460">
            <a:off x="152400" y="981670"/>
            <a:ext cx="308770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Wikipedia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rot="696868">
            <a:off x="5528207" y="710002"/>
            <a:ext cx="3446777" cy="1754326"/>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Primary</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Documents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3733800" y="981670"/>
            <a:ext cx="96968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256309" y="5105400"/>
            <a:ext cx="9032590" cy="769441"/>
          </a:xfrm>
          <a:prstGeom prst="rect">
            <a:avLst/>
          </a:prstGeom>
          <a:noFill/>
        </p:spPr>
        <p:txBody>
          <a:bodyPr wrap="squar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Which source is more reliable?</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2466639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533400"/>
            <a:ext cx="408182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Just </a:t>
            </a: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GOOGLE</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676400"/>
            <a:ext cx="3861484" cy="2567887"/>
          </a:xfrm>
          <a:prstGeom prst="rect">
            <a:avLst/>
          </a:prstGeom>
        </p:spPr>
      </p:pic>
      <p:sp>
        <p:nvSpPr>
          <p:cNvPr id="4" name="Rectangle 3"/>
          <p:cNvSpPr/>
          <p:nvPr/>
        </p:nvSpPr>
        <p:spPr>
          <a:xfrm>
            <a:off x="990600" y="4526110"/>
            <a:ext cx="6324600" cy="1754326"/>
          </a:xfrm>
          <a:prstGeom prst="rect">
            <a:avLst/>
          </a:prstGeom>
          <a:noFill/>
        </p:spPr>
        <p:txBody>
          <a:bodyPr wrap="squar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 “</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GOOGLE</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-it” always the best answer?</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9145852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04953"/>
            <a:ext cx="5257800" cy="4247317"/>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 primary sources might be available to verif</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 Ms. Polacco’s story?</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050" name="Picture 2" descr="http://memory.loc.gov/mss/mal/mal1/266/26699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885896">
            <a:off x="6332475" y="768890"/>
            <a:ext cx="2206252" cy="26729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nternationalhistoryandwwi.files.wordpress.com/2012/05/primary-sour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44143">
            <a:off x="824005" y="4684982"/>
            <a:ext cx="2424881" cy="16283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logs.ancestry.com/circle/files/2007/11/James%20Kelly%20POW%20Civil%20War.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94917">
            <a:off x="3690412" y="3691393"/>
            <a:ext cx="3617805" cy="24013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agehost.vendio.com/preview/ha/haats/HW1865P5842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06959">
            <a:off x="6408943" y="4261545"/>
            <a:ext cx="2053318" cy="243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7602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mory.loc.gov/mss/mal/mal1/266/26699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619">
            <a:off x="5308444" y="806386"/>
            <a:ext cx="2206252" cy="26729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nternationalhistoryandwwi.files.wordpress.com/2012/05/primary-sour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44143">
            <a:off x="684648" y="1496845"/>
            <a:ext cx="2424881" cy="16283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logs.ancestry.com/circle/files/2007/11/James%20Kelly%20POW%20Civil%20War.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0533">
            <a:off x="804484" y="4345842"/>
            <a:ext cx="3617805" cy="24013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agehost.vendio.com/preview/ha/haats/HW1865P5842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06959">
            <a:off x="5958662" y="4400369"/>
            <a:ext cx="2053318" cy="2431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626185"/>
            <a:ext cx="3413948" cy="523220"/>
          </a:xfrm>
          <a:prstGeom prst="rect">
            <a:avLst/>
          </a:prstGeom>
          <a:noFill/>
        </p:spPr>
        <p:txBody>
          <a:bodyPr wrap="non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Archived Newspapers</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5072660" y="272242"/>
            <a:ext cx="2963312" cy="523220"/>
          </a:xfrm>
          <a:prstGeom prst="rect">
            <a:avLst/>
          </a:prstGeom>
          <a:noFill/>
        </p:spPr>
        <p:txBody>
          <a:bodyPr wrap="non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Letters and Diaries</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1241414" y="3739490"/>
            <a:ext cx="2770054" cy="523220"/>
          </a:xfrm>
          <a:prstGeom prst="rect">
            <a:avLst/>
          </a:prstGeom>
        </p:spPr>
        <p:txBody>
          <a:bodyPr wrap="none">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Civil War Records</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4560044" y="3781807"/>
            <a:ext cx="4453913" cy="523220"/>
          </a:xfrm>
          <a:prstGeom prst="rect">
            <a:avLst/>
          </a:prstGeom>
        </p:spPr>
        <p:txBody>
          <a:bodyPr wrap="none">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Pictures and Period Sketches</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556897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5933" y="3752165"/>
            <a:ext cx="6632137" cy="1569660"/>
          </a:xfrm>
          <a:prstGeom prst="rect">
            <a:avLst/>
          </a:prstGeom>
          <a:noFill/>
        </p:spPr>
        <p:txBody>
          <a:bodyPr wrap="none" lIns="91440" tIns="45720" rIns="91440" bIns="45720">
            <a:spAutoFit/>
          </a:bodyPr>
          <a:lstStyle/>
          <a:p>
            <a:pPr algn="ctr"/>
            <a:r>
              <a:rPr lang="en-US" sz="9600" b="1" i="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Pink and Say</a:t>
            </a:r>
            <a:endParaRPr lang="en-US" sz="9600" b="1" i="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Rectangle 3"/>
          <p:cNvSpPr/>
          <p:nvPr/>
        </p:nvSpPr>
        <p:spPr>
          <a:xfrm>
            <a:off x="2984865" y="1447800"/>
            <a:ext cx="3174267" cy="1569660"/>
          </a:xfrm>
          <a:prstGeom prst="rect">
            <a:avLst/>
          </a:prstGeom>
          <a:noFill/>
        </p:spPr>
        <p:txBody>
          <a:bodyPr wrap="none" lIns="91440" tIns="45720" rIns="91440" bIns="45720">
            <a:spAutoFit/>
          </a:bodyPr>
          <a:lstStyle/>
          <a:p>
            <a:pPr algn="ctr"/>
            <a:r>
              <a:rPr lang="en-U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Part I </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6583089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535116" y="4191000"/>
            <a:ext cx="2769284" cy="1754326"/>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Journal </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Writing 3</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http://www.wow-womenonwriting.com/assets/44-FE6-Journal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05" y="685800"/>
            <a:ext cx="3448707"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44112" y="685800"/>
            <a:ext cx="5499888" cy="5909310"/>
          </a:xfrm>
          <a:prstGeom prst="rect">
            <a:avLst/>
          </a:prstGeom>
        </p:spPr>
        <p:txBody>
          <a:bodyPr wrap="square">
            <a:spAutoFit/>
          </a:bodyPr>
          <a:lstStyle/>
          <a:p>
            <a:pPr marL="342900" lvl="0" indent="-342900">
              <a:lnSpc>
                <a:spcPct val="150000"/>
              </a:lnSpc>
              <a:buAutoNum type="arabicPeriod"/>
            </a:pPr>
            <a:r>
              <a:rPr lang="en-US" dirty="0">
                <a:solidFill>
                  <a:schemeClr val="bg1"/>
                </a:solidFill>
              </a:rPr>
              <a:t>Was gangrene a problem during the Civil War?</a:t>
            </a:r>
          </a:p>
          <a:p>
            <a:pPr marL="342900" lvl="0" indent="-342900">
              <a:lnSpc>
                <a:spcPct val="150000"/>
              </a:lnSpc>
              <a:buAutoNum type="arabicPeriod"/>
            </a:pPr>
            <a:r>
              <a:rPr lang="en-US" dirty="0">
                <a:solidFill>
                  <a:schemeClr val="bg1"/>
                </a:solidFill>
              </a:rPr>
              <a:t>Were marauders a problem in the Civil War?</a:t>
            </a:r>
          </a:p>
          <a:p>
            <a:pPr marL="342900" lvl="0" indent="-342900">
              <a:lnSpc>
                <a:spcPct val="150000"/>
              </a:lnSpc>
              <a:buAutoNum type="arabicPeriod"/>
            </a:pPr>
            <a:r>
              <a:rPr lang="en-US" dirty="0">
                <a:solidFill>
                  <a:schemeClr val="bg1"/>
                </a:solidFill>
              </a:rPr>
              <a:t>Did slaves join the Union army?</a:t>
            </a:r>
          </a:p>
          <a:p>
            <a:pPr marL="342900" lvl="0" indent="-342900">
              <a:lnSpc>
                <a:spcPct val="150000"/>
              </a:lnSpc>
              <a:buAutoNum type="arabicPeriod"/>
            </a:pPr>
            <a:r>
              <a:rPr lang="en-US" dirty="0">
                <a:solidFill>
                  <a:schemeClr val="bg1"/>
                </a:solidFill>
              </a:rPr>
              <a:t>Was there a </a:t>
            </a:r>
            <a:r>
              <a:rPr lang="en-US" dirty="0" err="1">
                <a:solidFill>
                  <a:schemeClr val="bg1"/>
                </a:solidFill>
              </a:rPr>
              <a:t>Pinkus</a:t>
            </a:r>
            <a:r>
              <a:rPr lang="en-US" dirty="0">
                <a:solidFill>
                  <a:schemeClr val="bg1"/>
                </a:solidFill>
              </a:rPr>
              <a:t> </a:t>
            </a:r>
            <a:r>
              <a:rPr lang="en-US" dirty="0" err="1">
                <a:solidFill>
                  <a:schemeClr val="bg1"/>
                </a:solidFill>
              </a:rPr>
              <a:t>Aylee</a:t>
            </a:r>
            <a:r>
              <a:rPr lang="en-US" dirty="0">
                <a:solidFill>
                  <a:schemeClr val="bg1"/>
                </a:solidFill>
              </a:rPr>
              <a:t> in the Union forty-eighth slave unit?</a:t>
            </a:r>
          </a:p>
          <a:p>
            <a:pPr marL="342900" lvl="0" indent="-342900">
              <a:lnSpc>
                <a:spcPct val="150000"/>
              </a:lnSpc>
              <a:buAutoNum type="arabicPeriod"/>
            </a:pPr>
            <a:r>
              <a:rPr lang="en-US" dirty="0">
                <a:solidFill>
                  <a:schemeClr val="bg1"/>
                </a:solidFill>
              </a:rPr>
              <a:t>Were slaves in the army sometimes not allowed to carry guns?</a:t>
            </a:r>
          </a:p>
          <a:p>
            <a:pPr marL="342900" lvl="0" indent="-342900">
              <a:lnSpc>
                <a:spcPct val="150000"/>
              </a:lnSpc>
              <a:buAutoNum type="arabicPeriod"/>
            </a:pPr>
            <a:r>
              <a:rPr lang="en-US" dirty="0">
                <a:solidFill>
                  <a:schemeClr val="bg1"/>
                </a:solidFill>
              </a:rPr>
              <a:t>Did fifteen-year-old boys carry the staff? </a:t>
            </a:r>
          </a:p>
          <a:p>
            <a:pPr marL="342900" lvl="0" indent="-342900">
              <a:lnSpc>
                <a:spcPct val="150000"/>
              </a:lnSpc>
              <a:buAutoNum type="arabicPeriod"/>
            </a:pPr>
            <a:r>
              <a:rPr lang="en-US" dirty="0">
                <a:solidFill>
                  <a:schemeClr val="bg1"/>
                </a:solidFill>
              </a:rPr>
              <a:t>Did boys sometimes have to carry a gun?</a:t>
            </a:r>
          </a:p>
          <a:p>
            <a:pPr marL="342900" lvl="0" indent="-342900">
              <a:lnSpc>
                <a:spcPct val="150000"/>
              </a:lnSpc>
              <a:buAutoNum type="arabicPeriod"/>
            </a:pPr>
            <a:r>
              <a:rPr lang="en-US" dirty="0">
                <a:solidFill>
                  <a:schemeClr val="bg1"/>
                </a:solidFill>
              </a:rPr>
              <a:t>Was there a Sheldon Russell Curtis  in the Ohio twenty-fourth?</a:t>
            </a:r>
          </a:p>
          <a:p>
            <a:pPr marL="342900" lvl="0" indent="-342900">
              <a:lnSpc>
                <a:spcPct val="150000"/>
              </a:lnSpc>
              <a:buAutoNum type="arabicPeriod"/>
            </a:pPr>
            <a:r>
              <a:rPr lang="en-US" dirty="0">
                <a:solidFill>
                  <a:schemeClr val="bg1"/>
                </a:solidFill>
              </a:rPr>
              <a:t>Was this an accurate portrayal of slave life?</a:t>
            </a:r>
          </a:p>
          <a:p>
            <a:pPr marL="342900" lvl="0" indent="-342900">
              <a:lnSpc>
                <a:spcPct val="150000"/>
              </a:lnSpc>
              <a:buAutoNum type="arabicPeriod"/>
            </a:pPr>
            <a:r>
              <a:rPr lang="en-US" dirty="0">
                <a:solidFill>
                  <a:schemeClr val="bg1"/>
                </a:solidFill>
              </a:rPr>
              <a:t>Was this a realistic portrayal of life at Andersonville Prison?</a:t>
            </a:r>
          </a:p>
        </p:txBody>
      </p:sp>
      <p:sp>
        <p:nvSpPr>
          <p:cNvPr id="4" name="TextBox 3"/>
          <p:cNvSpPr txBox="1"/>
          <p:nvPr/>
        </p:nvSpPr>
        <p:spPr>
          <a:xfrm>
            <a:off x="5232400" y="3026"/>
            <a:ext cx="1757084" cy="523220"/>
          </a:xfrm>
          <a:prstGeom prst="rect">
            <a:avLst/>
          </a:prstGeom>
          <a:noFill/>
        </p:spPr>
        <p:txBody>
          <a:bodyPr wrap="none" rtlCol="0">
            <a:spAutoFit/>
          </a:bodyPr>
          <a:lstStyle/>
          <a:p>
            <a:r>
              <a:rPr lang="en-US" sz="2800" dirty="0" smtClean="0">
                <a:solidFill>
                  <a:schemeClr val="bg1"/>
                </a:solidFill>
              </a:rPr>
              <a:t>Investigate</a:t>
            </a:r>
            <a:endParaRPr lang="en-US" sz="2800" dirty="0">
              <a:solidFill>
                <a:schemeClr val="bg1"/>
              </a:solidFill>
            </a:endParaRPr>
          </a:p>
        </p:txBody>
      </p:sp>
    </p:spTree>
    <p:extLst>
      <p:ext uri="{BB962C8B-B14F-4D97-AF65-F5344CB8AC3E}">
        <p14:creationId xmlns:p14="http://schemas.microsoft.com/office/powerpoint/2010/main" val="12807334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555641"/>
          </a:xfrm>
          <a:prstGeom prst="rect">
            <a:avLst/>
          </a:prstGeom>
          <a:noFill/>
        </p:spPr>
        <p:txBody>
          <a:bodyPr wrap="square" rtlCol="0">
            <a:spAutoFit/>
          </a:bodyPr>
          <a:lstStyle/>
          <a:p>
            <a:r>
              <a:rPr lang="en-US" sz="2400" dirty="0" smtClean="0">
                <a:latin typeface="Lucida Calligraphy" panose="03010101010101010101" pitchFamily="66" charset="0"/>
                <a:cs typeface="Consolas" panose="020B0609020204030204" pitchFamily="49" charset="0"/>
              </a:rPr>
              <a:t>Before we go to part II, let’s do a self check.</a:t>
            </a:r>
          </a:p>
          <a:p>
            <a:endParaRPr lang="en-US" sz="2400" dirty="0"/>
          </a:p>
          <a:p>
            <a:r>
              <a:rPr lang="en-US" sz="2400" dirty="0" smtClean="0"/>
              <a:t> As we go through each skill, share proof with your partner that you understand the skill:</a:t>
            </a:r>
          </a:p>
          <a:p>
            <a:endParaRPr lang="en-US" sz="2400" dirty="0"/>
          </a:p>
          <a:p>
            <a:pPr marL="285750" indent="-285750">
              <a:buFont typeface="Arial" panose="020B0604020202020204" pitchFamily="34" charset="0"/>
              <a:buChar char="•"/>
            </a:pPr>
            <a:r>
              <a:rPr lang="en-US" sz="2400" dirty="0" smtClean="0"/>
              <a:t>Reading comprehension </a:t>
            </a:r>
          </a:p>
          <a:p>
            <a:pPr marL="742950" lvl="1" indent="-285750">
              <a:buFont typeface="Arial" panose="020B0604020202020204" pitchFamily="34" charset="0"/>
              <a:buChar char="•"/>
            </a:pPr>
            <a:r>
              <a:rPr lang="en-US" sz="2400" dirty="0" smtClean="0"/>
              <a:t>Questioning strategies</a:t>
            </a:r>
          </a:p>
          <a:p>
            <a:pPr marL="742950" lvl="1" indent="-285750">
              <a:buFont typeface="Arial" panose="020B0604020202020204" pitchFamily="34" charset="0"/>
              <a:buChar char="•"/>
            </a:pPr>
            <a:r>
              <a:rPr lang="en-US" sz="2400" dirty="0" smtClean="0"/>
              <a:t>Connections with characters</a:t>
            </a:r>
          </a:p>
          <a:p>
            <a:pPr marL="742950" lvl="1" indent="-285750">
              <a:buFont typeface="Arial" panose="020B0604020202020204" pitchFamily="34" charset="0"/>
              <a:buChar char="•"/>
            </a:pPr>
            <a:r>
              <a:rPr lang="en-US" sz="2400" dirty="0" smtClean="0"/>
              <a:t>Inference skills</a:t>
            </a:r>
          </a:p>
          <a:p>
            <a:pPr marL="742950" lvl="1" indent="-285750">
              <a:buFont typeface="Arial" panose="020B0604020202020204" pitchFamily="34" charset="0"/>
              <a:buChar char="•"/>
            </a:pPr>
            <a:r>
              <a:rPr lang="en-US" sz="2400" dirty="0" smtClean="0"/>
              <a:t>Predictions</a:t>
            </a:r>
          </a:p>
          <a:p>
            <a:pPr marL="742950" lvl="1" indent="-285750">
              <a:buFont typeface="Arial" panose="020B0604020202020204" pitchFamily="34" charset="0"/>
              <a:buChar char="•"/>
            </a:pPr>
            <a:r>
              <a:rPr lang="en-US" sz="2400" dirty="0" smtClean="0"/>
              <a:t>Drawing Conclusions</a:t>
            </a:r>
          </a:p>
          <a:p>
            <a:pPr marL="742950" lvl="1" indent="-285750">
              <a:buFont typeface="Arial" panose="020B0604020202020204" pitchFamily="34" charset="0"/>
              <a:buChar char="•"/>
            </a:pPr>
            <a:r>
              <a:rPr lang="en-US" sz="2400" dirty="0" smtClean="0"/>
              <a:t>Author’s Point of View</a:t>
            </a:r>
          </a:p>
          <a:p>
            <a:pPr lvl="1"/>
            <a:endParaRPr lang="en-US" sz="2400" dirty="0" smtClean="0"/>
          </a:p>
          <a:p>
            <a:pPr marL="285750" indent="-285750">
              <a:buFont typeface="Arial" panose="020B0604020202020204" pitchFamily="34" charset="0"/>
              <a:buChar char="•"/>
            </a:pPr>
            <a:r>
              <a:rPr lang="en-US" sz="2400" dirty="0" smtClean="0"/>
              <a:t>Determining the difference between memory and history</a:t>
            </a:r>
          </a:p>
          <a:p>
            <a:pPr marL="742950" lvl="1" indent="-285750">
              <a:buFont typeface="Arial" panose="020B0604020202020204" pitchFamily="34" charset="0"/>
              <a:buChar char="•"/>
            </a:pPr>
            <a:r>
              <a:rPr lang="en-US" sz="2400" dirty="0" smtClean="0"/>
              <a:t>Researching primary sources</a:t>
            </a:r>
          </a:p>
          <a:p>
            <a:pPr marL="742950" lvl="1" indent="-285750">
              <a:buFont typeface="Arial" panose="020B0604020202020204" pitchFamily="34" charset="0"/>
              <a:buChar char="•"/>
            </a:pPr>
            <a:r>
              <a:rPr lang="en-US" sz="2400" dirty="0" smtClean="0"/>
              <a:t>Determining if an author’s story is based on memory or history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435276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2895599" y="152400"/>
            <a:ext cx="3223961" cy="1569660"/>
          </a:xfrm>
          <a:prstGeom prst="rect">
            <a:avLst/>
          </a:prstGeom>
          <a:noFill/>
        </p:spPr>
        <p:txBody>
          <a:bodyPr wrap="none" lIns="91440" tIns="45720" rIns="91440" bIns="45720">
            <a:spAutoFit/>
          </a:bodyPr>
          <a:lstStyle/>
          <a:p>
            <a:pPr algn="ctr"/>
            <a:r>
              <a:rPr lang="en-U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Part II</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a:off x="0" y="1625579"/>
            <a:ext cx="4343400" cy="3139321"/>
          </a:xfrm>
          <a:prstGeom prst="rect">
            <a:avLst/>
          </a:prstGeom>
          <a:noFill/>
        </p:spPr>
        <p:txBody>
          <a:bodyPr wrap="square" lIns="91440" tIns="45720" rIns="91440" bIns="45720">
            <a:spAutoFit/>
          </a:bodyPr>
          <a:lstStyle/>
          <a:p>
            <a:pPr algn="ctr"/>
            <a:r>
              <a:rPr lang="en-US" sz="6600" b="1" cap="none" spc="0" dirty="0" smtClean="0">
                <a:ln w="10541" cmpd="sng">
                  <a:solidFill>
                    <a:srgbClr val="7D7D7D">
                      <a:tint val="100000"/>
                      <a:shade val="100000"/>
                      <a:satMod val="110000"/>
                    </a:srgbClr>
                  </a:solidFill>
                  <a:prstDash val="solid"/>
                </a:ln>
                <a:solidFill>
                  <a:schemeClr val="tx1">
                    <a:lumMod val="75000"/>
                    <a:lumOff val="25000"/>
                  </a:schemeClr>
                </a:solidFill>
                <a:effectLst/>
              </a:rPr>
              <a:t>The Gettysburg Address</a:t>
            </a:r>
            <a:endParaRPr lang="en-US" sz="6600" b="1" cap="none" spc="0" dirty="0">
              <a:ln w="10541" cmpd="sng">
                <a:solidFill>
                  <a:srgbClr val="7D7D7D">
                    <a:tint val="100000"/>
                    <a:shade val="100000"/>
                    <a:satMod val="110000"/>
                  </a:srgbClr>
                </a:solidFill>
                <a:prstDash val="solid"/>
              </a:ln>
              <a:solidFill>
                <a:schemeClr val="tx1">
                  <a:lumMod val="75000"/>
                  <a:lumOff val="25000"/>
                </a:schemeClr>
              </a:solidFill>
              <a:effectLst/>
            </a:endParaRPr>
          </a:p>
        </p:txBody>
      </p:sp>
      <p:pic>
        <p:nvPicPr>
          <p:cNvPr id="3074" name="Picture 2" descr="http://www.papersofabrahamlincoln.org/documentimages/GAFa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279" y="2819400"/>
            <a:ext cx="447649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96259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036" y="228600"/>
            <a:ext cx="8229600" cy="6370975"/>
          </a:xfrm>
          <a:prstGeom prst="rect">
            <a:avLst/>
          </a:prstGeom>
        </p:spPr>
        <p:txBody>
          <a:bodyPr wrap="square">
            <a:spAutoFit/>
          </a:bodyPr>
          <a:lstStyle/>
          <a:p>
            <a:r>
              <a:rPr lang="en-US" sz="2400" dirty="0">
                <a:latin typeface="Lucida Calligraphy" panose="03010101010101010101" pitchFamily="66" charset="0"/>
                <a:cs typeface="Consolas" panose="020B0609020204030204" pitchFamily="49" charset="0"/>
              </a:rPr>
              <a:t>Where are we going?</a:t>
            </a:r>
          </a:p>
          <a:p>
            <a:endParaRPr lang="en-US" sz="2400" dirty="0"/>
          </a:p>
          <a:p>
            <a:r>
              <a:rPr lang="en-US" sz="2400" dirty="0"/>
              <a:t>Through Part </a:t>
            </a:r>
            <a:r>
              <a:rPr lang="en-US" sz="2400" dirty="0" smtClean="0"/>
              <a:t>II </a:t>
            </a:r>
            <a:r>
              <a:rPr lang="en-US" sz="2400" dirty="0"/>
              <a:t>of this lesson the goal will be to improve </a:t>
            </a:r>
            <a:r>
              <a:rPr lang="en-US" sz="2400" dirty="0" smtClean="0"/>
              <a:t>skills </a:t>
            </a:r>
            <a:r>
              <a:rPr lang="en-US" sz="2400" dirty="0"/>
              <a:t>in</a:t>
            </a:r>
            <a:r>
              <a:rPr lang="en-US" sz="2400" dirty="0" smtClean="0"/>
              <a:t>:</a:t>
            </a:r>
            <a:endParaRPr lang="en-US" sz="2400" dirty="0"/>
          </a:p>
          <a:p>
            <a:pPr marL="285750" indent="-285750">
              <a:buFont typeface="Arial" panose="020B0604020202020204" pitchFamily="34" charset="0"/>
              <a:buChar char="•"/>
            </a:pPr>
            <a:r>
              <a:rPr lang="en-US" sz="2400" dirty="0"/>
              <a:t>Reading comprehension </a:t>
            </a:r>
          </a:p>
          <a:p>
            <a:pPr marL="742950" lvl="1" indent="-285750">
              <a:buFont typeface="Arial" panose="020B0604020202020204" pitchFamily="34" charset="0"/>
              <a:buChar char="•"/>
            </a:pPr>
            <a:r>
              <a:rPr lang="en-US" sz="2400" dirty="0" smtClean="0"/>
              <a:t>Setting</a:t>
            </a:r>
          </a:p>
          <a:p>
            <a:pPr marL="742950" lvl="1" indent="-285750">
              <a:buFont typeface="Arial" panose="020B0604020202020204" pitchFamily="34" charset="0"/>
              <a:buChar char="•"/>
            </a:pPr>
            <a:r>
              <a:rPr lang="en-US" sz="2400" dirty="0" smtClean="0"/>
              <a:t>Context</a:t>
            </a:r>
            <a:endParaRPr lang="en-US" sz="2400" dirty="0"/>
          </a:p>
          <a:p>
            <a:pPr lvl="1"/>
            <a:endParaRPr lang="en-US" sz="2400" dirty="0"/>
          </a:p>
          <a:p>
            <a:pPr marL="285750" indent="-285750">
              <a:buFont typeface="Arial" panose="020B0604020202020204" pitchFamily="34" charset="0"/>
              <a:buChar char="•"/>
            </a:pPr>
            <a:r>
              <a:rPr lang="en-US" sz="2400" dirty="0" smtClean="0"/>
              <a:t>Writing</a:t>
            </a:r>
            <a:endParaRPr lang="en-US" sz="2400" dirty="0"/>
          </a:p>
          <a:p>
            <a:pPr marL="742950" lvl="1" indent="-285750">
              <a:buFont typeface="Arial" panose="020B0604020202020204" pitchFamily="34" charset="0"/>
              <a:buChar char="•"/>
            </a:pPr>
            <a:r>
              <a:rPr lang="en-US" sz="2400" dirty="0" smtClean="0"/>
              <a:t>Background information</a:t>
            </a:r>
          </a:p>
          <a:p>
            <a:pPr marL="742950" lvl="1" indent="-285750">
              <a:buFont typeface="Arial" panose="020B0604020202020204" pitchFamily="34" charset="0"/>
              <a:buChar char="•"/>
            </a:pPr>
            <a:r>
              <a:rPr lang="en-US" sz="2400" dirty="0" smtClean="0"/>
              <a:t>Audience</a:t>
            </a:r>
          </a:p>
          <a:p>
            <a:pPr marL="1200150" lvl="2" indent="-285750">
              <a:buFont typeface="Arial" panose="020B0604020202020204" pitchFamily="34" charset="0"/>
              <a:buChar char="•"/>
            </a:pPr>
            <a:r>
              <a:rPr lang="en-US" sz="2400" dirty="0" smtClean="0"/>
              <a:t>Word choice</a:t>
            </a:r>
          </a:p>
          <a:p>
            <a:pPr marL="742950" lvl="1" indent="-285750">
              <a:buFont typeface="Arial" panose="020B0604020202020204" pitchFamily="34" charset="0"/>
              <a:buChar char="•"/>
            </a:pPr>
            <a:r>
              <a:rPr lang="en-US" sz="2400" dirty="0" smtClean="0"/>
              <a:t>Mood and tone</a:t>
            </a:r>
          </a:p>
          <a:p>
            <a:pPr marL="742950" lvl="1" indent="-285750">
              <a:buFont typeface="Arial" panose="020B0604020202020204" pitchFamily="34" charset="0"/>
              <a:buChar char="•"/>
            </a:pPr>
            <a:r>
              <a:rPr lang="en-US" sz="2400" dirty="0" smtClean="0"/>
              <a:t>Voice</a:t>
            </a:r>
          </a:p>
          <a:p>
            <a:pPr marL="1200150" lvl="2" indent="-285750">
              <a:buFont typeface="Arial" panose="020B0604020202020204" pitchFamily="34" charset="0"/>
              <a:buChar char="•"/>
            </a:pPr>
            <a:r>
              <a:rPr lang="en-US" sz="2400" dirty="0" smtClean="0"/>
              <a:t>Word choice</a:t>
            </a:r>
          </a:p>
          <a:p>
            <a:pPr marL="742950" lvl="1" indent="-285750">
              <a:buFont typeface="Arial" panose="020B0604020202020204" pitchFamily="34" charset="0"/>
              <a:buChar char="•"/>
            </a:pPr>
            <a:r>
              <a:rPr lang="en-US" sz="2400" dirty="0" smtClean="0"/>
              <a:t>Writer’s craft</a:t>
            </a:r>
          </a:p>
          <a:p>
            <a:pPr marL="1200150" lvl="2" indent="-285750">
              <a:buFont typeface="Arial" panose="020B0604020202020204" pitchFamily="34" charset="0"/>
              <a:buChar char="•"/>
            </a:pPr>
            <a:r>
              <a:rPr lang="en-US" sz="2400" dirty="0" smtClean="0"/>
              <a:t>Word choice</a:t>
            </a:r>
          </a:p>
          <a:p>
            <a:pPr marL="742950" lvl="1" indent="-285750">
              <a:buFont typeface="Arial" panose="020B0604020202020204" pitchFamily="34" charset="0"/>
              <a:buChar char="•"/>
            </a:pPr>
            <a:r>
              <a:rPr lang="en-US" sz="2400" dirty="0" smtClean="0"/>
              <a:t>Revising</a:t>
            </a:r>
          </a:p>
        </p:txBody>
      </p:sp>
    </p:spTree>
    <p:extLst>
      <p:ext uri="{BB962C8B-B14F-4D97-AF65-F5344CB8AC3E}">
        <p14:creationId xmlns:p14="http://schemas.microsoft.com/office/powerpoint/2010/main" val="23069850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6702" y="2967335"/>
            <a:ext cx="359059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Background</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8423296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ntent.answcdn.com/main/content/img/getty/0/9/32898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1169"/>
            <a:ext cx="9144000" cy="74129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77670" y="228600"/>
            <a:ext cx="4466608" cy="1815882"/>
          </a:xfrm>
          <a:prstGeom prst="rect">
            <a:avLst/>
          </a:prstGeom>
          <a:noFill/>
        </p:spPr>
        <p:txBody>
          <a:bodyPr wrap="none" lIns="91440" tIns="45720" rIns="91440" bIns="45720">
            <a:spAutoFit/>
          </a:bodyPr>
          <a:lstStyle/>
          <a:p>
            <a:pPr algn="ctr"/>
            <a:r>
              <a:rPr lang="en-US" sz="2800" b="1" dirty="0" smtClean="0">
                <a:ln w="10160">
                  <a:solidFill>
                    <a:schemeClr val="accent1"/>
                  </a:solidFill>
                  <a:prstDash val="solid"/>
                </a:ln>
                <a:solidFill>
                  <a:schemeClr val="bg1"/>
                </a:solidFill>
              </a:rPr>
              <a:t>2 ½ minutes</a:t>
            </a:r>
          </a:p>
          <a:p>
            <a:pPr algn="ctr"/>
            <a:r>
              <a:rPr lang="en-US" sz="2800" b="1" dirty="0" smtClean="0">
                <a:ln w="10160">
                  <a:solidFill>
                    <a:schemeClr val="accent1"/>
                  </a:solidFill>
                  <a:prstDash val="solid"/>
                </a:ln>
                <a:solidFill>
                  <a:schemeClr val="bg1"/>
                </a:solidFill>
              </a:rPr>
              <a:t>272 Words</a:t>
            </a:r>
          </a:p>
          <a:p>
            <a:pPr algn="ctr"/>
            <a:r>
              <a:rPr lang="en-US" sz="2800" b="1" cap="none" spc="0" dirty="0" smtClean="0">
                <a:ln w="10160">
                  <a:solidFill>
                    <a:schemeClr val="accent1"/>
                  </a:solidFill>
                  <a:prstDash val="solid"/>
                </a:ln>
                <a:solidFill>
                  <a:schemeClr val="bg1"/>
                </a:solidFill>
              </a:rPr>
              <a:t>“A few appropriate remarks”</a:t>
            </a:r>
          </a:p>
          <a:p>
            <a:pPr algn="ctr"/>
            <a:r>
              <a:rPr lang="en-US" sz="2800" b="1" dirty="0" smtClean="0">
                <a:ln w="10160">
                  <a:solidFill>
                    <a:schemeClr val="accent1"/>
                  </a:solidFill>
                  <a:prstDash val="solid"/>
                </a:ln>
                <a:solidFill>
                  <a:schemeClr val="bg1"/>
                </a:solidFill>
              </a:rPr>
              <a:t>Never to be Forgotten</a:t>
            </a:r>
            <a:endParaRPr lang="en-US" sz="2800" b="1" cap="none" spc="0" dirty="0">
              <a:ln w="10160">
                <a:solidFill>
                  <a:schemeClr val="accent1"/>
                </a:solidFill>
                <a:prstDash val="solid"/>
              </a:ln>
              <a:solidFill>
                <a:schemeClr val="bg1"/>
              </a:solidFill>
            </a:endParaRPr>
          </a:p>
        </p:txBody>
      </p:sp>
    </p:spTree>
    <p:extLst>
      <p:ext uri="{BB962C8B-B14F-4D97-AF65-F5344CB8AC3E}">
        <p14:creationId xmlns:p14="http://schemas.microsoft.com/office/powerpoint/2010/main" val="14038164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llagehatshop.com/photos/product-alternate/giant/3509260S2/al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32251">
            <a:off x="-658572" y="-293814"/>
            <a:ext cx="6477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0795423">
            <a:off x="265329" y="6161795"/>
            <a:ext cx="13716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6026727" y="838200"/>
            <a:ext cx="2743200" cy="3539430"/>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There is much to be learned about the Civil War: its battles, its people, its causes.</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7586267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llagehatshop.com/photos/product-alternate/giant/3509260S2/al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32251">
            <a:off x="-658572" y="-293814"/>
            <a:ext cx="6477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0795423">
            <a:off x="265329" y="6161795"/>
            <a:ext cx="13716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867400" y="11216"/>
            <a:ext cx="2971800" cy="6001643"/>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But the purpose of this lesson is to examine the famous speech called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Gettysburg Address” that Abraham Lincoln delivered</a:t>
            </a: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November 19, 1863.</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6830436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llagehatshop.com/photos/product-alternate/giant/3509260S2/al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32251">
            <a:off x="-658572" y="-293814"/>
            <a:ext cx="6477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0795423">
            <a:off x="265329" y="6161795"/>
            <a:ext cx="13716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867400" y="11216"/>
            <a:ext cx="2971800" cy="649408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made these 272 words great?</a:t>
            </a:r>
          </a:p>
          <a:p>
            <a:pPr algn="ct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did he say everything that needed to be said in less than three minutes?</a:t>
            </a:r>
          </a:p>
          <a:p>
            <a:pPr algn="ct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Why are we still talking about it today?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2669718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mericasbesthistory.com/nara040187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62399"/>
            <a:ext cx="4724399" cy="35885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gettysburgdaily.com/imgs/Shower052009/Shower052009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1" y="3487124"/>
            <a:ext cx="4876800" cy="3370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famouspix.org/images/famous_events/gettysburg/LOC-Battle-of-Gettysburg-Rose-Woods-18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26171"/>
            <a:ext cx="4343400" cy="33197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808556"/>
            <a:ext cx="3886200" cy="1754326"/>
          </a:xfrm>
          <a:prstGeom prst="rect">
            <a:avLst/>
          </a:prstGeom>
          <a:noFill/>
        </p:spPr>
        <p:txBody>
          <a:bodyPr wrap="squar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What was the setting?</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11386027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883073" cy="6186309"/>
          </a:xfrm>
          <a:prstGeom prst="rect">
            <a:avLst/>
          </a:prstGeom>
          <a:noFill/>
        </p:spPr>
        <p:txBody>
          <a:bodyPr wrap="none" rtlCol="0">
            <a:spAutoFit/>
          </a:bodyPr>
          <a:lstStyle/>
          <a:p>
            <a:r>
              <a:rPr lang="en-US" sz="2400" dirty="0" smtClean="0">
                <a:latin typeface="Lucida Calligraphy" panose="03010101010101010101" pitchFamily="66" charset="0"/>
                <a:cs typeface="Consolas" panose="020B0609020204030204" pitchFamily="49" charset="0"/>
              </a:rPr>
              <a:t>Where are we going?</a:t>
            </a:r>
          </a:p>
          <a:p>
            <a:endParaRPr lang="en-US" sz="2400" dirty="0"/>
          </a:p>
          <a:p>
            <a:r>
              <a:rPr lang="en-US" sz="2400" dirty="0" smtClean="0"/>
              <a:t>Through Part I of this lesson the goal will be to improve skills in:</a:t>
            </a:r>
          </a:p>
          <a:p>
            <a:endParaRPr lang="en-US" sz="2400" dirty="0"/>
          </a:p>
          <a:p>
            <a:pPr marL="285750" indent="-285750">
              <a:buFont typeface="Arial" panose="020B0604020202020204" pitchFamily="34" charset="0"/>
              <a:buChar char="•"/>
            </a:pPr>
            <a:r>
              <a:rPr lang="en-US" sz="2400" dirty="0" smtClean="0"/>
              <a:t>Reading comprehension </a:t>
            </a:r>
          </a:p>
          <a:p>
            <a:pPr marL="742950" lvl="1" indent="-285750">
              <a:buFont typeface="Arial" panose="020B0604020202020204" pitchFamily="34" charset="0"/>
              <a:buChar char="•"/>
            </a:pPr>
            <a:r>
              <a:rPr lang="en-US" sz="2400" dirty="0" smtClean="0"/>
              <a:t>Questioning strategies</a:t>
            </a:r>
          </a:p>
          <a:p>
            <a:pPr marL="742950" lvl="1" indent="-285750">
              <a:buFont typeface="Arial" panose="020B0604020202020204" pitchFamily="34" charset="0"/>
              <a:buChar char="•"/>
            </a:pPr>
            <a:r>
              <a:rPr lang="en-US" sz="2400" dirty="0" smtClean="0"/>
              <a:t>Connections with characters</a:t>
            </a:r>
          </a:p>
          <a:p>
            <a:pPr marL="742950" lvl="1" indent="-285750">
              <a:buFont typeface="Arial" panose="020B0604020202020204" pitchFamily="34" charset="0"/>
              <a:buChar char="•"/>
            </a:pPr>
            <a:r>
              <a:rPr lang="en-US" sz="2400" dirty="0" smtClean="0"/>
              <a:t>Inference skills</a:t>
            </a:r>
          </a:p>
          <a:p>
            <a:pPr marL="742950" lvl="1" indent="-285750">
              <a:buFont typeface="Arial" panose="020B0604020202020204" pitchFamily="34" charset="0"/>
              <a:buChar char="•"/>
            </a:pPr>
            <a:r>
              <a:rPr lang="en-US" sz="2400" dirty="0" smtClean="0"/>
              <a:t>Predictions</a:t>
            </a:r>
          </a:p>
          <a:p>
            <a:pPr marL="742950" lvl="1" indent="-285750">
              <a:buFont typeface="Arial" panose="020B0604020202020204" pitchFamily="34" charset="0"/>
              <a:buChar char="•"/>
            </a:pPr>
            <a:r>
              <a:rPr lang="en-US" sz="2400" dirty="0" smtClean="0"/>
              <a:t>Drawing Conclusions</a:t>
            </a:r>
          </a:p>
          <a:p>
            <a:pPr marL="742950" lvl="1" indent="-285750">
              <a:buFont typeface="Arial" panose="020B0604020202020204" pitchFamily="34" charset="0"/>
              <a:buChar char="•"/>
            </a:pPr>
            <a:r>
              <a:rPr lang="en-US" sz="2400" dirty="0" smtClean="0"/>
              <a:t>Author’s Point of View</a:t>
            </a:r>
          </a:p>
          <a:p>
            <a:pPr lvl="1"/>
            <a:endParaRPr lang="en-US" sz="2400" dirty="0" smtClean="0"/>
          </a:p>
          <a:p>
            <a:pPr marL="285750" indent="-285750">
              <a:buFont typeface="Arial" panose="020B0604020202020204" pitchFamily="34" charset="0"/>
              <a:buChar char="•"/>
            </a:pPr>
            <a:r>
              <a:rPr lang="en-US" sz="2400" dirty="0" smtClean="0"/>
              <a:t>Determining the difference between memory and history</a:t>
            </a:r>
          </a:p>
          <a:p>
            <a:pPr marL="742950" lvl="1" indent="-285750">
              <a:buFont typeface="Arial" panose="020B0604020202020204" pitchFamily="34" charset="0"/>
              <a:buChar char="•"/>
            </a:pPr>
            <a:r>
              <a:rPr lang="en-US" sz="2400" dirty="0" smtClean="0"/>
              <a:t>Researching primary sources</a:t>
            </a:r>
          </a:p>
          <a:p>
            <a:pPr marL="742950" lvl="1" indent="-285750">
              <a:buFont typeface="Arial" panose="020B0604020202020204" pitchFamily="34" charset="0"/>
              <a:buChar char="•"/>
            </a:pPr>
            <a:r>
              <a:rPr lang="en-US" sz="2400" dirty="0" smtClean="0"/>
              <a:t>Determining if an author’s story is based on memory or history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654802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WFBUXGRobGBgYGRwdHRsfHBodHhghHxcfHyggGBwlGxwaITEhJSksLi4uICAzODMsNygtLisBCgoKDg0OGhAQGywkHyQsLCwsLCwsLCwsLCwsLCwsLCwsLCwsLCwsLCwsLCwsLCwsLCwsLCwsLCwsLCwsLCwsLP/AABEIALIBGgMBIgACEQEDEQH/xAAcAAACAgMBAQAAAAAAAAAAAAAEBQMGAAIHAQj/xABCEAACAQIEAwcCBAQFAgUFAQABAhEDIQAEEjEFQVEGEyJhcYGRMqFCscHwFCNS0QdiguHxFXIzY5Ky0hYkc8LiQ//EABkBAAMBAQEAAAAAAAAAAAAAAAABAgMEBf/EACYRAAICAgICAgEFAQAAAAAAAAABAhEDIRIxQVEEE2EiMnGB0RT/2gAMAwEAAhEDEQA/AF+UQcsMKHPAeRM9I6AAYaU0xEYltmpT9/74iqpaRfDBlUAsTAG/tiLIZ+i8BWEnb99cVQrFVEHliZaRi5jzw6imDptq6GMLs5lW1bWPMYOKCyBEgbzb93xMom0bYEr11pxqMTy5n2wqzPEGJkEjz/e2BtITZZBSkzH79cSUqMEH9j3wp7P8Qqd+BUl0aBsBExBFuV7Y6PU4KCLDAmmNbKYwPt9sepXkn74N4jw91MaeeF4pMD+/icNgTKRMn8sGLAEc/TC002BnaPX++GFAmL88SUToR0vgmmfXANMyen79MG0zO2ExokGNg+PAuNguBAzGbETEAeeCCsYCrEzihE1I9eWJy4wBrPTCJe0k1WVRCgkL1PtMb4TC0i1McDcRrLTpszbAffkJ9bYp2Z4wxYk1GkHYGIty8pwNxTjD1lVdWoC/9pPM4ixOaFlfNOzQ7FhJaNVpI6fGNsvmG7mqmogE6t/b9jA9OQTynrGN4i3UDAZ2NezNcpVDGSB4TJ67n9+eOjUawA2xy7L1oAj99MPM3xCt3QKPphRsBfl84CoyotvFON06Can5mFUbk9AP1xUe03axmRBQcoTduvkPT88K+J1KlSmrVG16DBNvYwNr4X52lC6jfmfTBYOR0Dst2oWsGWppVkC3mA0i+/nixLmUNgwJ8iMcWyjET59f30xPkc21NgysQw2iP3GCwUvZ2acaFhhRlOIh6K1ZhSuo+XXFTfto3fQAvdjrJJHqNj7HFWVpHQsZgHJcSSqJRg3py9sF68Mo5HWzJkqlhaTz9umGHCM46kbsDY+XSJ6YWGupJYCJwXlKg/4xJi2F9p+Ikv3KggD6j1PSOg/vhGiD2wdXQFtRYv1k/u2IajKNsDdiezzM13qVAWJMc5xauA8TTumSrYp9PVgbwOt7YqaHyHLE9TMwAYg4V0CdGZysWZmbebTyHl5eWI0pvVZUQEsSI/4x5pkz1xdP8OcivePVIBIgLPKZkjz2wJWwStjns12OFEK9Qh2sQBMA/ri4qcYpx44nbGiVGySRpnMsHWCPTC7N8IWLCThrSqTjc4GNIpOcyLIbgx+uAXci0b4vOdpKR4tsCVOFIwt7YQUUxK0SPPDLJz1wHWoaKhBmxwXSqDpOEwQWBjeMD99HKMerW88NAydtsDVF543ZpxBUqemKJZIg645nl6RDupYgKYIgbE/J546UKnnhBU4TrzjnZCFZiOdiCPcgYTRMlYkzfZ+ppD/SunVPIg7bXmI/PC7NcNdCDZvQdMdA43m0o0O7DQ0AIu5gEfAjFLzGeUeHlBHLmMQS1QsUFX8e4kbTf0wQis7D8IvFunlgiu4dtcesRf7+3tiDvmMXN4/cjltbCEbJKsfUxz/42wwoS1K/9R39JwCFidREmbf7zgmgzARNoMfOAZpVBFEf98Eem3/GIc+0oAff4xvTqyPLf1MRt84grMeszH5XxImRpBQdfLA/cgnBbU4Wf3fnHqMeKV5843wANslxRzlTQjTuurmRMgAcumEeZyTHSent8+eCjmCnhXECu58pMG/X/bDQWXPsadFNkJBII25D/mcWUVscxyFRqdQNqiIG/L99cXhM4xAPlikaxejnNBefzguiIIxHlqcj2/viUEqff97bYDI9NNQJ3354GqOJ2E4ZlPD4hpBPQjENTKAQ0HTPP845YdAChzF7D9+WIH2wVUos2ytva2+BxRAsZBHI7+4whE+UeTFgIxdezQWmFOoeKCY8/LyEY58a2m9sWqhw2olNWqq8aReIj35EYcS4dnV8nXDrY4JGKZ2Uz8VNF4a/uLe2LooxRqDrQvIxJJGJtOI61QKL+mAYoz+blgOQ5YOylbUMIM5TOt3HM/G2JOEZyDc4koZ8Y4eHpttIEj9/bAI7NnT9d4w5laguT6SRzB/TBJwrFRz7N0HpsQ0jES1zti78XyAqIbeKLeuKevCq2nUabAel/jcYpEs2SoYxG/6/3wuOeAfRqGoTInaN5/3w14fknq/SCR9vnli0QaU6mCqKXk7n1/LB69n2W5OBcwugwbEYTKSOdcVqs+YqtN9ZEHkosPsMerwxVRXci87DbmPtOGfEslFZ6toap9tA/wD2nC7PZtmLJbSp/tF8ZGL7MWmpsxInmAMRPTA8QOoDeNxBHI3jElOoNMaRy+QMRiuokEWMTb1B/PAMhp02gSLxBJ8jpP8Ac4Lo0Wcnkumx9/ykYFzdSVI3HM7TzJxrmMy1OnUadMIYAI6GPvgAhyWdRkBDBrCY5GPtg3JUJ1WkXF/3fFKphlRKgJQgctyB5c9iRjonYjM97SLVFR2B6ECBFxBBG4+Ripw47KhBzdIT1aJAuY5em4H3wOqsygCTJvjrdSnls7TNP6H0wFN4jms7+fPBXCOzNCjTCsqu15Yi5n/24lIbxSTo5hSylRlvCg7wN8Y3DyDB2x1Gp2Yon6dQ8pkYizXZWkwt4T1k/qTh8SeDOe5TgqkSCZ8yPyjD6jn9KqpCkgAEx0GD63Zl6QJVtf2+L4WtkKs/+C//AKcNi2hHkMghjw333P3vhrTyqLaNIv79fXC7hlURbfDrKV5WDBv+uKRqkgrL8HV40zA/fzgmvwJYsFXEvD80FtN4vgnOcSUQILMdlUSbfYDzMDDKoRJwwLGoeKb3MXm/2xVu0XEMrTr6Spq1BZwpHh6BpIEwNtwI8sOe1nGGpZdqjFg1SVohGgA82J//ANIEk7LaATMnltNu7BJkte03MnxGegufPfDirInrRZuzdD+KzChabaEIdgxmeaA6YiTf0EY7xRpKVg39cc07D8HeiqqBNWoneP5X8I9ACB84tdbK5kqV1lJ2IEx7bxhfwNLRG+bpLmYS8dI354J452gNGtQXZWDFjMXjwD3IOOd5lq2WzcMQWSDY2YEWInl64dVuIvUUB1YupQSADp8Vybg23gSeXnhWM6XRzSkC4vYX3ON6zLzItjltakwebkABgPF4YkSCCBvfacaZziNcnQah/DF4mdjvbYbWt0OCxnTRXpvaVOKfxpTRqACI338+nScVKhVqgatURaRq5yZkXX18/TDDMUXd0mpqJMawh8IDDckyRB2g3IxAyw5PjoG7Ae/zfFj4XxValp23xzF8qdTBWJKRMru8GQB+IDw+88xGHOTR0ZYY2I1kiLSB9K2BN46iMAy+Z7iaUxEqz7hdQFupP4V8/a5xQe3XbOtSRaaFUqVSQugEkKPrbU+naQBC9TNsM8mrVCxDaSHIIiCCLHa/USJMSAVwDmOzVF6veugdrSXJiB0VWVepuzG+Gga1oW/4ccAWplsxmHB1O+hWbchBc+7sR/px03g9MLTCD8IGK/wPM06KJlKNJdOhngEEKW1OV0zqiTv+eN8nVai6M1ZSndktsAWmFAUCYAn564uyEqLUy8scy7V54rVKgg6QIPkR6+uLrl+NCrTLKCqyQDO4FpHT0PPFHTs5/E5liS2g6jN/ERFp/wC6NvbEtjaFlIVagsrMPIcvbEvCeydTMVCPoXclgeVhHXFs7CVR/D0m0gEgTAi8C3tMX9zi11KiL4yQLbkgCOs9MJi432V49hsroCwxI/FqMn4Me0YRZv8Aw4Yu3d1gE5agSet4gG/PFl4r2jRSlOkdT1OYghVvLGTtb4k8sAr2up0xFWqtQxOpLqbEm246Rz5eSDgiicL7LVq1apSDadDOrNBjwkAx13HzgbtP2SrU6NR2v4diDquYgRIPLY4vg7d5dB4UYzcgAAlmu0DmdvkYF7Q9qqNbLlFlampDDXiHWfQxPwfc6EsaOG5ZgFZQTY8/MxaPMDHSv8Lcg9SlUZSpC1SIJu001kSNrEfHljzM9nMtml1kFKg+tkIGtOZM2JG/tgvsqp4d38FqwbTqWwIKagSBsZU+WwxUskZI0jilGVhmbptSrKBqVmcKLEEPPhPQhrbc5xeOJqdaRMfijpaMApxPL19MMrEwVVoDAi4IB5g8xivcX7SVkBDqpJP0jeFN/EbA35TiIlTd9l/EAeWMRwdiD6Y5LmO1uZcFQCvMRvEjnO5M/O3SLhvGM0lgzaiDz385mx9MVZmdbrUgYmbHGsjoMcvy/aPiBnS2qPCZAMkG9hz5TbDunxvPwP5Km28H/wCeANFG4fWKqDGGeVznTAXDyFBD+dv2eWGGUy6rUgsRYWKkxInlzjkcNEjFcw0cgeRLaR8nbmfbB5CgKSUYuRdgTM/0Ut2/7n3xqMqQjM2ocgAEJ35ajvNrD0wY1YBV/ARuNShv9T3Yn2wMuKKpxvsmuZrtVqVHQAAClTp949v6nJCKWM2iBb0xNwvsjk20RTYsHJ8VfXZW/FTFrjw++HNTMM7qqKvNjrnTbbwWL3gy0TEYi4DxECkO8YB3JAKgABQTFh1aSPUchgTYOKLnk8qBUR+quv3UzHthrrvHPf0H+5/Xpip8W4q9HL06406kIGg31BoU3EQYv09Yg2TIN4VZvqqQY6SJA9FW3+5wySqf4gcIpin3yqFqFgGP9QIIuDb3GFJdBSQMLABYBiWAkgR0WPvvbFz7S8KfM0wisFhg1+cAj9fyxQuOZSp/MYh0WnrRCGtqUmWPXU1upER5JjQXSdKhjv6eoBtOqCSFIjUZlTJ5+sAk4GU6dLsviUmBJgbmfMAn7nC+pRqU1XUASNJ0xeSYk7AXAtythlTz5C6KqliV0wAJMgdTeCBe2/XcAly+bNRQhgQ1gBJJ5EX8I8/UdcGZbKsqElyGe2nkZMmwuSFPPoMLWylPvKLIx0N7GRBv5iRIiBHPDJc4up1uXWNQDchGwCSAeRkYkpG9JCh1wPCLEiFBgzBJifMk298ZQKg6gTqnUdRsxm55weUj72wPxLiC/VDQBpWR4dOwM+Z8VuR9MaLnNVUFU1aWOoiSWBEbxEAQBvhBaGFHNA1nDt3aEA2Vd/6maLgyFkD8Nz0x0QUZeotUuBc6Sx1AxBCj058r4B4tmVXu5Rwg1SYmJiDqvA9cJc2a7Ve8QLoEFQuk7SGOlgCD4jt0OGKy41KYo1SVV6hVIbSPCigT4jO55AX5xhZxTKIv81QJ0SxLEQEK6JEf0keVjvhdlO2BpVW74M06dSsmgyLA6bAzYTv4RvthPmq5a/iYORdy5EzykxpB5Thi5ItfDOL06tIOjwAwFRNLAA+LUBIlpF7SeeCH43UphEp0zUUywqCTYbEciZBBB6G18V/LM1GlpRQVFXVcb+EhjIBCgww9BY9IM/xA1KfdkhaaBi+mRqDHURzmYnoPXCHZY+D1ylLu6JU1O8c+IFgBupAFzJjrvcYUZziX89mqIzM+oPDakGm1gwI3UMARHycIMu70mp1VrsGaVNMHwoI8NuRssEQfDvg7LV3qDSxLBBTvzYNIvtJtvbe+AXKybNKNK+IWsrQFiEXRIFhAUrPnjR8kzDvNAAqrtpYiNrXNww5kxhzmM0UVKSZY1GZZFxpYmAx1GwFxExAgYVHhVdAKZKwyt9DsVQFhqWAsATe0TcTgGa0qFQrT7sDQFZnIFOwFybzsT67ycS5nh/cy5IhZdpFzNySdufl/Yj+AenUo0aEpTCMIG5Ew8ne4M+3z7/8AUmmhUpOjVWcaA3hBUMPDqv4iN7dfXAAFw3LoaZqa6kQJ02hjtIU2BANzbDDLZJiT3bBioBcVPw2kyxIi3IziHN8aVS4WjpZwkSdN1uCBcA6iTH54GqcW7zWGp09Tr47tIYeGVhRYgTBnkbYVFKVdEea4LVqUy1MKVU6lKFWvuQDqkb9OmN66VYXUdekQdSzz8Ur05X/scCZDtNVpF6aFAoa7Mp1CLSpBED2No88T5GtodlYlzy1Frncnffr7YEqE5WBnSA4afEsfUQDzspaByED8se5HNKKixTA0gXJP9U2N+U77R0wwp5JgitVOhWQuGhdJAi0Dnfbe3yFl0QsDOkxIEdL7YokZZYs9UqGZVKtUGmLTOoEGLeW84Xpxp4Hgm3V8DOtVaoYhKykaR+EiWESvrh2lSpAvT288OrJcqK3kOI1C+oKCqgiQCS0X5bDy59eWHuTpd45LkI2k1H1CLm8sCfwgGF8uczhNwXNGioVgfFbUsx5Em8A7Efpgqm4CF3ZVS8M34iJ0sTuQDBi8kA9MO70IJfOq7KXZmKhfAikldV5e+lSRsN9t5xOjU2PeqbCXBINlEiCojT6G/ljfgGTpOEqFU0GS+ljJEEnVeT157ctsDLRVCqJbWQ3ooIZrXP1aRc7GJw9UFsYZSkwy7sykVDq7wyTF2Yhb2idNo5YScKykKXqLqV0EXFouJBP07mPM41ybVMypYFi1RmUFWJCeEnSQLBtIvq3PtAtPhlbM1f4c+HuqfimR4pIEgiSwI2FpPlh8PyLn+B1xfM1cwjEL4KalukxtG2r8onHUeE1u9He8oAT0sWPuYH+nzxyrhnDszoqUKrBRoLagZaAlkiCIJJm9oIGAcrn84xSouYKooXQqtAXYXBkOYknVPpAsq2OzuowFnclSqsAyBiBMx9NoHub/AAcJK3a5KSqjQ9aPEiMDptbUTEAnnHthzwjMKU+rUxu52ljvA5DkByAGEWJc12IpttVdTIPhC3INpEX6RIEchgLPdkaqE1krKzjxSyAXA9wBGLB2g7QU8shP/iPKgUwwmW2Lf0rAJJ6C0mAV2Q7S/wAS4o93pDAl21EqFUgGDF5uOXP0wAJG7F1iiHvZdgDpI2JufFyAJPv64U0Mm9Ke9Qiq9Qqs3K7hrj6jpAYG+w2xeaParL9z39V+7QsQsgmb20gXYGCdup2E4T1M7RzLVKhARoK0/ES1yfEyWKkqAADte+JGVrN1ZZKTnQgU6iTyGwEbaryeQBA3nHuczJCSHWlSKzTCEqW2I8Q69B1w44r2aphg0zMbE3iIuSQNzFjgPN0WCQkU4EawoJF7sVjxjytHncY53PK06jvxb/wbxxu2xQ3aMGpppkt4hYEtAtaDvMHfr8F56y95UUUhEBdyxGwABHiNgBgZeACYqZuoBpLaQyBdU7RBtcnEeRoqMzRU+MK7vvfwCU5hSL9OQxzTXyZySUlFea7K/RFXQ/yYCQDT73M6QxW5FIN9IAuQCQb7sRJi0RV8xnmSlFJBrOllKWmCbDUD+Ei/6Y1r8eo0tNZyadSWgw5DKSZQsq6RYCBNiB54KHHpekUKlAajg+q//wBt8HpjWbm3aboiMY1vsE4mSaBH/hXGpFuH5nTawIkkxsDgXJ5SiysHiCgYAESSSRAE2BWD5b+eNM1xSG1E2AAVReBsZnqI+AOsqhxZVQIqkwTuTczYFVEmBH4uh5COiDtbI6dAdTJlGCPElQywQ0wbEaTB3w97N5HU7eCo8iSggEBQQCSRAuTz6Y0pdpaVRaozAJqlW0swaFJnTpDTETtgShxAhmKmARpIUxIIhvSRiwSRYaKCpRLqyvULwVYAkIPwkRFMyAZBg6vfC/jJq5VddM6lI01CTcTE/J52++BanEKyJFLSefVo8rxPtgfh/E3qq1N2BDf1BnPTYERyw9CbYFmuI0apDvXqg7FQ5Htc2HlifINQ7xEWp3alluzEaQD4pgWsPzxXquUCNBm7bmBEcz0PL/jBHDcoj1aZBYENI0gmI5WF7eeGKy59pkpFk7tmJIMnVUYN4vCe8cDlvsB1wu43wx8uwD6CzICfEfxTba5jpa/PDLPUjVy7F9TFRqNWo4DWvAgGBFojEHAM0tTNaTAFOiHJMtABiJJsfQRv7zVFWA5XhzhNb0u7QxDFYA+Iibb74DzdSmapCVCTFtB1aSBAtsATzkRPSMG//UrNUL1mD0wZRWC6V1SIIi50xJ3HpbC/i9KmrLVpKGoVCZWFPdvswBMeE+o3G4Igi09EuybL52tpCO1JlAdVV2AKEmTIB8Jnr+WHGXektNXqd2irMtqDljGmB6AGwuT6YpuedlbvFnYTPOB15kCxPMX5HE/B8n/EMgBVCbSxgb8zfFhbG+YHfUXrINNIMo0iZKgTqJ9Ty6YXfxB6z/qOGfDcsyTQquRRYmYgyCxAIkSBbfpfDY9jqZ21xyuP/jgqxCdc9TWnUFVBIQhQDCncMdUyYHIc7Yry0mrMDVlh0OyjkByFufXHnEszIRZAlwpPJRPLpywyooUMjxIDtzAH54vHHyTOQZluFmmrMtR6ahfEAfDG9wbEWxBlsnVzAFQ1GTUsAC3hO0ncT5EfbA/aHiQg+I6a3gJHQAn6eoaB6E4cVOIIaIpodL1dITrYgkgcoF7424xbM7kkH8N4pUyDaWQVUMDUJBB/zeY5EzziMVHhuaq9/UzFJypZpgtMCZVZ2fpcdcW3tDxA0sswQamVJM3iCApP+og+xxz3hudZaUALeACfIQbD2++JlFKVIpSbjZcOKZtqypTWf5kM4uAwP4bC4ncbQIPPE+c4UcrR71zpCgiEQaV1SFB0vqOolSLWkExypdLN5qmddNzrAgTEDnAUyuH/AGxz9SvSyysUNNxrLITunhKsp5qTE72NuZhprRaaex3w/s7Rel3pdm/lhhqaTrO4MEEmZubjnzw8o8Wp5Zgj10pixIdirD9W9t/fFT4bWOXA0E6WUAzJ85F5+8YU8QrhgXqkuWYwLEkCQAOQAEYOLsOaS0OcxxQNlSRUDVnrDSwP8yWYsXNgdKrq8O30j0O4c3EChWC9FpRqjEAweRIQQD5TikLmXBUpRCor6j4iC3LdYKne4n+9/wAz2no1eHsaNLS4YUydJHdlgBq1R9ZJ32PM8sDjSoad7Iu0mZWs9NVdKndhl0LHgJAF0U/0iLzadsM8xxGgpolHV3ZIcDUPpA3ExEmAInc+iDs7kaZPiUMoGkLE3Alj5nZfQYbUuOJL06FExTMGwRQZI9YkHlh/VFK5Ml5W3UUUnspmai5iqjNC1TpOuSRDBkuCDNgBB5nF3zmXZKZOtmY7BREgfURqJ2WbSMVLi38uu1R4FOt4jeQrgXAMCQQAZgc8P8h2goq4NdiosDCFhA8RECTDNAJI298ZunuJab6ZDwescyKgVSrJco2rV66gTq2jcecYkoVgKlMqZBDXk2MefrgQ8ZpUq+qhXpEMp8TBl0jkplRri0TBt64Dq5xVCsrA8/CZBHtN5/XClFOqWxO6dga8Pqd4/d1CpeoQEQmWJaACshSZ/qjFn7QZOtl0p0iqsdFgjeKLDxWUASOX251Js0TV102lp1KOSjz6X8+gjrceHI+aq66veOxXwkAAE2DHbSBI+554zlCv3MqLtaEQV2ITUsxdAfpmb64532GN8zklovodgpYalKOWBjfe4N/v64smV/w+bTL/AFXNt+YuRyg+e/WcTZzsgVA8Os7CZb2vYDfpjJZYrovg32UnMIHDmmwUiyliDLGwAFr4sP8A0UCgoqVkVmhaaqfETbcibdfUmbYW19Cai6rGsqQBZdMDb1GNFoZZzrL+LYfzD5zE3FuQx2Rg60+zDkr2h3xHh1NaiKzaAqL9Go+hJiCSZ+MA/wDTaDvqV3SmgguWAJP4j4YPtJwvzj1zKUvEzFAhYgHSQYCgjxHVMEyLYHyNXMUagoVle7SNaEFSJEyLRf8AKPPOUWkzS7HFU5YfTlpUi7uACfcnUT9xgDILQSoCmYFtRKt4omYgrJPTngjjHE2VQKapUZmMB0LaUC7WFjP64UHh2apEkZWlT3IJVLCTF99vPHmx+TlnF6r0avFGL9lszq1K9A0KCyG/GxgMJlvCfFe4ggb4D7JuhTNqSdS0G1WiBBiPO0fGBezfFqwzFJaxiSQNO30mJ35xgijT7vN5gbK6lZ8tUgD2nEYPkZnmeLLXVqhzhBQ5R9keW4Xl2S9yb8yGW0MGAAi5sMDVqiFK1CAFWKZB9AUbyO4nyGJ+H5ump7uQsBiNMGNQOoQPMyPjpCHitWMxVqKfC5iOYv8A3WPU47Y3ZnKqG/Cezr1MuWDqX/CoaJOnUQBH1CxwTwApSzCNTfSArCp5QplotIkMIEctpsTwHtWKGWqJB74QERhaTA1SDsPIYXcD4VVrU6rakqnwwFMadR1GSYA262v1x0CSRYslkqbVWptcoqhDeYCgEk7XPLzw0CVRYVlgWEgT7+eK/wBm+NUQCSxFcggqZOognn8SdvviYcaoCzqpYfUTzPM/OLXRk3soeTyaiWOottG5JPKDuSeW2HuV4Hm3UtQCtpgMCQApAJIBMydvtiuo1RNRDCKYV9XNfEAoPWSR6ifXDZO1L0NPdQzOJc+EgGbHbcx5W3xfL0LjvYiIqVCyVhDT9BBDL0N+RB52NvXDvg1J6NQZiqh0FNCuJ0zykEypOw5dDfC/M56rVOuq2p23NltyELAgDy69ceZ3iuaHhNZjTgBVAEQRBBWOlvyi0XxkqJtO0MszxZswtWmBCvURXAO+gEgek7k7wBircSUJWNJSdKH7wCfvhnlc0uXlnElmDAdZG4PSZP26ShVz3uptyST98C9jQ9Oc0sinnMnE2dpO2hVNpYG/06wu3SdJ+b9cKMrlXzFaEIGkAknYRt/bDqmG1GbFJE8tQvbyBj5wpNdBVbGLM1FUpDxuboBuIibm2lbQfaOeK9nWKPTpyfCpIPXU03v5f8Yc0s+is1aoSC4hZidI2CqLxzv19sVji+YNWqzqpAgL8C+3nhgh2K5Xu1W5Y/aPEcWTh/B6tajXFALbuydRgMysWgE21aRN+XPbFS7PsDHPSv5n/Y/OLNl87mqFHXRQHv3dKZ5rZQ7gTM+ECSIFue6n0EVs14TmnFNDED6hBBj6wdjIsy7xscN+FcP/AJdR4ZRUMgxvBJn01MfYYB4XwGnLSqlghWQBIMen2xf+EUVrUKdRgF8NwLxFjf2xz/Kk4xSNMKTkzmna/hzLlHYljBSel287x/thFkc8rwSbiAZ6xtjpn+I9BG4a3dfjano5TDSfSwO+OMnLVB/LZSsmZPpbyOF8d3D+y8kdlqr5VDDECFBsYj1iMGDs7m3QsVFCmBJepaB6chGD+wvCGzNWmpVu6pEGoxG+mNKz1YxPkD1GOhdts6KdDQBqetKKOkqSzHyUffSLThZc7jJQh2TjxprlIpHZunw+iAtSqC07lHMnrOmDb4xba/bLh+WXws7wNkQkfNlB9SMUDg5YVDSqEOqmQT9QEWSOY2Mg+W2LTWpZdqJKmm9RSJUMCVm11U26Yh4FJ22ylka6Qbl/8Tsu5ANKqg6kAx6hZj3wQf8AEXL64FOsUBg1IXSOttUke2KhwfjAD1A+jwlkOqI8BIO9vpBPl74h7TZOk9Ko6AJUQ2K2BjeRtzwv+eAfbIW8VzgovXLNrR6zMoG51XgCb7j0jCnOZitGsnS0yoEELEkCCCCbYFc6mZzB0QFne1iR/qBOJeGZkupdzsYUch6+cHHclrZg/ZZuwXaGM1/926hiAA7AAQpkR+EESb+eG/aXM0w6ikulAXY6WkEvHOSDz8o5YotVFdwTyBj8v74nybABtMRJkDmbXPn54yy49NmkMngaJXLvIiB5/I8pBsb/ADg3O9pWZVEUgIiTLzaLGwv0xWDXZWn8vtfnceWN2rgAG/kB8/AxzfWjTkGfxDM8gNI2IAUSOYa5xLmc33ZVmnxMA0tJnaTfoWwNk+F5jMkbhfmPjb3Iw5yHZZCYZ5K/UXaBJsBAk35XO2JfFO2Om1QrzObWnX+glmi5kgAkEgINzqBvPtgZcu2tWCtpNQkSImBqi/Pn6nFloZVUJPd0lIsS7g2GxBgwCMe57LvWpo6qgVCXkMbyAJjTHLf/AHxUZbRLWifhXBO9VKvdg6p8eoA3myqGEmwkNe9haREmdTIpFECatM1ACSbgEnUYA5Wgcx5xN2K7QKjvRqDuwWsSAGlhpGmxknUYIPTlgLj2XjNsCsBfDA2Fh/uCf+cbC6Vo14FQXSGZpsXupBkkk3BHO/Ty54b0eFKVBNQgkAn4wryVSVqgifpA/wBVrD4wK/HqsnSABNgdwOWKtGbK9ks5UXWEazGGBAIMTBg7EHAtX64m5vPnJN+n/OJ+HUiI1sAOgkkzvzAHufbF+4NwqiKKJUoIRU1O5b8K2idoNibWsZxSkkOrOeOUJUSZG58+ceXrv9sR5io+wM8hI/Xrhl2k4RTo5h0oOe7EEX1i4nfnfzwlak4JEgk3B2t6csbr2Z+aBldmqeIydr+X5YZ9n6FNs1SFdgtJnActYQOR6AmBgCtw4oAzEb8mn8r49WuyMBZlO0/3vgfRR0figyT5pqeSWlTVEXU1MAqxk9DuMJczkvCLjx1HDDnGsz6SBA6g4G7O5WXNV1/lFdMnbVI0778/cjBvEMylJKhSqJAPgJDSxmBp3Bn4jGFJSKe0Upi71CSYJJuTYCeWGnDYK6UuBMuRA2+/pywpXUo/qU7g7b/IP64bU+JKqrKlU8ogHkCBjYhk3D8iDVghgCm4MXLgAf7G174tvC+CvxCrSWooShl0ChUmAJk+IySzG5M7dOaDhudGuDZXKjVMaQW8RPloLW8weWOq0+Id24RAlNCf6f7AfOOX5E3E1xxsovF+yK5LMqyL3lJhKrcst4IgXYSZ6+RiC5zXaZcpQqjTZkBRQbqzEqQItBALDrB2wwz+YSrWrVCyju/CrHkFAmOvik/sY57x3hrLVpmq4fvF1g6gbn6lJH4hZekRGHSlBKfbFdSbXgR1qr1G7yoY1bAbIu9h5Dl1IxPks1Vp1VAPhIkqb+3URbHlUXE/SDt/lFz8kge+DODjvKmo3/Qfv92xrxXVC5Ps6NwrtdooKKdEeEsHOqFBJJsIJuCDy5+eEtXidSvX76s30qVREU8yLKJMsTp8z0tYOlSUPE+Fo1qCRIE6SYuIPpvhlwJVoVwUo01Ykw+8cjebW6D88ccorHNtGqk5o1pdg69dGrZnMU6NVh4KZCkAb6ahB8/OPthbkwEHdvTRHQkTT0/oPED12OCuO8apV1ehSYtUlvHpExMmCIkEyJ6E9ZwFT7vuyh8DhVKiDM+UCY2NuRxUHLuQppeDOMZeiVDml3b7NVFUqHMblCCJIgmBzwoQnQy0m1od9MtHuFAjF87O08sKRqV1SuysdMpq0kAKQsiZ8I5D4xVeM9r3qVXp0YWmdQ2HhBFiD/UPibYmDbdIbSStgPEP4FcsEGrv4AtMhufhEA364r9J9CgAkTeDaP2ZxvmWVDYbxbmev2+caU60Mo06VuJiCTFzq647YppGT2G8OGonU2lVALEXN2AAAt1NybRiz16OWWiBl0IBN3N7jfxEkk8429cJ+HIr1UQWNUhNwN/pmd7mPfHTOD9gqahf4hzUC/TTDHSOvSftjl+Tkp0zTFG1o5/kuCZjMtFCmWWbswUKL/1Rf2xdsp2Qy2WXXna4JP4dRUfaGf2AxZOK5lqVIrlUQNsCYAUDckEifLlzPQ0Wj2QztZi5ZFBJLMzamY9YFj66scvNy80jTjx8WbcW4xTBcZSkaYsJBfxRue6UhRbm0m9wMJ8tR7w69YLRfVBm8RpNo+2NuMdnc1liQG7wH6tJEiR/TuLfvngAZSvSZe8/lgmZM+4ECCQeU41ilWmRK/JvxNyapWqTIAEBoEEWgAAaSAOW++PMjUqCtTUVWdWI8JJtH07GDc9MF1aqtUUsRcEEmNgJ+N/nA+VzKpmlcSKQZBrYECVa5Fvp8/8AnGkOyGWLjuSArU3VgDSgAwD9IXUINifFPtjWkyVKVZqxdnZzoYkyrMsiIsBMyAIMXwv/AIks9SqwDrrZgoMyNVxbqotgfWzsxggItRyOjPOkewm2NiTXLZvRUXmCw1D0mCPeMWT/AKBl2vpN7/Ueftim1ss+ttIPhF5B97xbl84tdGpVCgGrSBAEhhfbnffCTQNHMsjnEV1L6jBBIBsYM4ecW4537ykhTfTPSwJ84thFU4eBYtBmL2G8e9yJPIYJ4JklNQis/doAWPijUBvDfnzxTS7ERZyrUWwDRuDF/tviD+Obdl99sNuPcWo1HUUQYVQsgQCB9MDcR9/jC1S72iR12I8/P4xtCVLZLRoMwSrE8iLeWoHGz5YMQswrldJPLUYBjyv8YKp8Mq6TFM2INugIvG8dcSU8iHiQzvsAYA8gFnbFNp7sOjpXbFstw4UKCDUEQygPiYkxqY8vxHznytzbimupUeoaegOxYgXgEzFjaAYk4Yf9NZjqeoaj894t1YyzWA9vLEz0xEuBPX1xgsnF6G9i7huQkd44lJ8I5louY3Kg7f7DANKme7uJkydueHi5enNxe9vz3wr7RKFK06S6YEswtubAxabT8YeOdyE0RZIaLH6ReenqenkcdT4GmqhT7xgsLswE6babbzHLpvzxzPhmVLlQANK/Ub6RJPySevQ+eLA7I21UgQD0n9T6Yz+TuoovHKtknaZZrKArHSAANIIYSxJIW5YkiW2tbzXZ3hPeAzSItAIAB9Y3+2JjUKvIrSfNgZ9ZjBq98YI0+Vxbla5HthKbiqQnt2AP2Z1UV/mstQ30EBgByBax1cyfa8SZa3Dhlcu9RqhJVQAFgCTYCTJN7yIwSuVqPdzAFyZ/thT2yoFKdBDbvDJEnZQI8gL/AGOHGcm6Ah4LUeNAJLHYETc89XMcyCLQeuLBmMnLU6YJNR2CKTv/AJiTyhZwp4Ihhn0kRAB5zF/sRbz9sE5esaeZpvctA0iSNjLeKCAbDeJwsm5UOLHXafhaUq9H+FtVprrK8gAIAJ5BoIj3wbwai2ZcRQdIQOQVAWQbQ6kqSYklo52k4rfEc1UXONmF0ha3hcNcAiNItzKBSDzvzw84T2lSj3hpvRJa0u1QEQTCkFZgEyFBXc874Gi4vwZnsrUqaqlOm6l41BVJDQrKzTsjBRAJ3uD0xVsxwxgWanTZtRkEC3LUCeR1DDtOOZrKi2hgx+gggjWWIMGT1tvf4noNVH8yogkkk92SjXg7wQdzuMS047iFp6ZQs3RNOo2ogsIvBHIGBN4G3nGLQ3Z+pUyyUzRYQpZmIUQzXmZ62+3PDGtk6derq0pVJgEVABUBUACfwt5xY9BhJ/iF2sqZmr3QOmjTtoXbUNz53mOgjzw1KWRpLx2OlGytZBtLWjUhkEXupsQeYkWOPoDs7SqVkSrVqmoph6YAAFxvYDUIOxnHGOxfZStnWYoyUqa2Z2k+oVBdjF+Q88d74LQp5ehSoK5bQgQE7kKN42GMvmNOkuy8SZjcPpVLwGHldbH4N5wTlsuqKEUQosAOWPamZQG5+/T05TbEi1BE/qMcLRsA8Q4TSrfWgn+rZto+oQdvPER7P0CumogqrMgVPEAYiQptMTyxM/FaSv3eqX6AE8p5T+4wFW4jmGL91SSA5RdZIJIWTYct7ztOGrDQi7f8LytHJnRRpoxdAmhAvivvEEiATHpii085RYGnUIpsBGxvI3Xr6bz5Xxb+0OZ/ic9QpqSyUR3jjozbSv4SNJWN5Jwg43Qp1s2VHhSmAKrKLk3IUEbGDJOO7DFqFs5cjV6EdPL031aWWmZMDVERt4Z22xYOG5EGkKlGui6ypdSCSjKAHUOvIlQdtowszGSp0a6tfujZT/QehO5Ec9+u2CalHu6h07Vb721C/wBx+XnipW+iYteRrw+uiWrNLKABDGfq1E6p5nbDX/q9E3KT5lnk+84qoyLi/gAPM2/PfEi5YQP5q/AxDhZayfgQCnI09BeL89iJ/d8StSRiCVD/AITNwpA6EQWAt+5Fny3ZqCZefBJgfiJPyAP0wnVgtUqTA1jUTy2E/AxpZiAnhgLFWMvBYSDt+oG3LABVdlUC8A9YsYAPURffbF04rkyqtUomRoBn+oTNmANtyTsJG82rbFIDjSZInV1i/hO1hvOGATwjPvSelU8JUMA8zqA2DA7iNz6nG3G8tprvC6DqJkACVa+3IXi3ngX/AKcpJaNN7kSJJN+V7ffE706tQQCxABUSJIvbTHIE84Ag8owACpW0HSbnSxj/ALY0/nHsMHVQgWx5dN7H+x36/MmV4dNTTUhnAIEqQSLGAY0MY5b89r4i4hwwSQX0QNlJEW8wfI2j9cFDJP4ExPWIAFyTvf8AUn/Zr2V/6erZv+JpJVqoCyioqtIVYsrE3JG4G0HCbL0q1IaxWUgOoioWuWIUDyvawx5l3bvO8XLUw5IJdKjEG4tGmCCIET7xbAtAmMa/D6aJFFSEMeKQQdUQQJFo9sJ8zkWgmRYn8Ji29+kyPj0xP/HNTplGRtBaVXYr4p87R67eeA6vF20uAsmZmYJMf2AwbYhfmKjX0op2khufmNj9txgp+KCPCviP+edrTffrONM1mWcmSYN7HzOIdBKqJE3+pZPnscA7JMpxMjT3ruPNVJmBO02P9x6Ya1cktdwe81EABQwjYeGZ6tP64VLSiLavLl6R0wTw/immqFNOmygDUNOhv/UOcfP3wflB2Mmd8tTFMCSCxM2Mmfw+kDfCh+LnSuqnEW1C5BE79ZEk9QZw+r8aphhAgTaWJsBsJ/4x4MzQqr42UlWkSCRtb0YThX7GgjJ8LObpaw6wwgjTIPJRO7GfKx84xUnoGlVBQqbkawQ8WsVY8vPfFwyq5cIwkAEEkA6QdxdbbiN+RwJX4ZlYEAKTzBiLciI64qx2A0M7Rp1F1lqjc0WZOpYMtICGNjIjcYJpUatPUy1tQMswa4PM6enpGFtfg1KTDCZsdR9oJ57YKfhjoPDmI5lSNXK8G3Xlh2hEtfhsOWq1jqZj4aYA2AJiZOxF7fOCMoMnSWsKiF6rAFCpEzPj1E7qQff4wuzvBUEO9TvHc3gFRc3kSfmRiH+AphTpABHrf354ToEyw1e0iU6S08rSemqi40nSNydIIEE899zgbK9pK+pmDOItdRpJN9vUfl0xXw6k7Rz+w/XHlLNJqKmxty3n9/fGf1x9Fc5Fqbtk0PGhXJEEwRYQAw3+rnO7YGznGTVWlSrOpUXcaQNRnYrtpH+YT54SUcutUwNiQDbe07DfnbG+b4cXYDVDJKkEwV0/VB6yet588CxxQc2Oq2cYuApiJ06QLRYCxkCBy68sDNxesslajrOowCQfERad7mB7YQF2QjQwcbHTyIPT4Nv0wRlHao2mRIMyTFgWuR/q/e+H9aFbGmW4k+WRx9TVYk85gTBnoI+DyxmUzDImgR3hJYkmL877gdJ5Rjenkgqmq7Rtpd+Y1XCoPo8M3N9vTGjZci4pl2bYtKqf+yiviIG8mMV2SSd8x8NRgwEMQsXYnw3HzjSjqca2tSQwABu21up3A+YxvlcrVqE6QE1kAttsIOnkfYnD5O6YhVnSjimhB8MlZciP8sCfblh+BWIq3eagqrBKydUkKOpH4j5H0jeMGWr/APmH4H2G2GYyKVGD1AKhBeAw8CwSAALA3uSd8M0ZYG48gBA8oxIWPGEBotO/2xz3jVMHOuCBBFHl50wftjMZikItNHcDkO9AHIABYAHIDpilcBoqXkqCYG4H+XGYzEgPeMn+RP8A5n+35WxtwagoUkKoMi8CfoXnjMZhoPBZHQd4LCyiPLfFX4i51tc/i/PGYzDEgSnTBNwDcm49cIcptPPr8j8sZjMSM1zp2/fIYGT6h6n8jjMZhroCary98bUefqfzxmMwASVN19se90sgwJjp5Y9xmJGDVqYL3AsRFtrcumDctjMZhjDf7frgfMbe+MxmEMwCI9/1wPmGN/b8xjMZhoRBrM0xJi1vbBdUQY5Rt7DGYzDYxY/1D2/92Iau3x+Qx5jMUA27MH/7ukP86fmP7n5xlJizsGMyWJm8mVxmMwmPwCZdQAIt4U/9uPFYhhBI8QHsTfHmMwElw4SJrCbwLTeNtumHiIDUpLA0kNI5H1HPHuMwl0J9izjJ0pWK2JqMJFrCixA9Ab4V5JiDTAMDvalht9bDb0xmMwwQ24fcLN//ABDf/wDKo/In5OF6UwQCQCfTHuMxIz//2Q==">
            <a:hlinkClick r:id="rId2"/>
          </p:cNvPr>
          <p:cNvSpPr>
            <a:spLocks noChangeAspect="1" noChangeArrowheads="1"/>
          </p:cNvSpPr>
          <p:nvPr/>
        </p:nvSpPr>
        <p:spPr bwMode="auto">
          <a:xfrm>
            <a:off x="117475" y="-2133600"/>
            <a:ext cx="7038975" cy="4448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0"/>
            <a:ext cx="10842972" cy="6844145"/>
          </a:xfrm>
          <a:prstGeom prst="rect">
            <a:avLst/>
          </a:prstGeom>
        </p:spPr>
      </p:pic>
      <p:sp>
        <p:nvSpPr>
          <p:cNvPr id="4" name="TextBox 3"/>
          <p:cNvSpPr txBox="1"/>
          <p:nvPr/>
        </p:nvSpPr>
        <p:spPr>
          <a:xfrm>
            <a:off x="990600" y="104342"/>
            <a:ext cx="8366672" cy="1323439"/>
          </a:xfrm>
          <a:prstGeom prst="rect">
            <a:avLst/>
          </a:prstGeom>
          <a:noFill/>
        </p:spPr>
        <p:txBody>
          <a:bodyPr wrap="square" rtlCol="0">
            <a:spAutoFit/>
          </a:bodyPr>
          <a:lstStyle/>
          <a:p>
            <a:r>
              <a:rPr lang="en-US" sz="8000" b="1" dirty="0" smtClean="0">
                <a:solidFill>
                  <a:srgbClr val="FF0000"/>
                </a:solidFill>
                <a:latin typeface="Chiller" panose="04020404031007020602" pitchFamily="82" charset="0"/>
              </a:rPr>
              <a:t>Gettysburg July 1863!</a:t>
            </a:r>
            <a:endParaRPr lang="en-US" sz="8000" b="1" dirty="0">
              <a:solidFill>
                <a:srgbClr val="FF0000"/>
              </a:solidFill>
              <a:latin typeface="Chiller" panose="04020404031007020602" pitchFamily="82" charset="0"/>
            </a:endParaRPr>
          </a:p>
        </p:txBody>
      </p:sp>
    </p:spTree>
    <p:extLst>
      <p:ext uri="{BB962C8B-B14F-4D97-AF65-F5344CB8AC3E}">
        <p14:creationId xmlns:p14="http://schemas.microsoft.com/office/powerpoint/2010/main" val="13326233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04" y="-1"/>
            <a:ext cx="9481104" cy="6857999"/>
          </a:xfrm>
          <a:prstGeom prst="rect">
            <a:avLst/>
          </a:prstGeom>
        </p:spPr>
      </p:pic>
      <p:sp>
        <p:nvSpPr>
          <p:cNvPr id="3" name="Rectangle 2"/>
          <p:cNvSpPr/>
          <p:nvPr/>
        </p:nvSpPr>
        <p:spPr>
          <a:xfrm>
            <a:off x="457200" y="381000"/>
            <a:ext cx="7086600"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chemeClr val="bg1"/>
                </a:solidFill>
                <a:effectLst>
                  <a:outerShdw blurRad="50800" dist="39000" dir="5460000" algn="tl">
                    <a:srgbClr val="000000">
                      <a:alpha val="38000"/>
                    </a:srgbClr>
                  </a:outerShdw>
                </a:effectLst>
              </a:rPr>
              <a:t>On </a:t>
            </a:r>
            <a:r>
              <a:rPr lang="en-US" sz="3200" b="1" dirty="0" smtClean="0">
                <a:ln w="11430"/>
                <a:solidFill>
                  <a:schemeClr val="bg1"/>
                </a:solidFill>
                <a:effectLst>
                  <a:outerShdw blurRad="50800" dist="39000" dir="5460000" algn="tl">
                    <a:srgbClr val="000000">
                      <a:alpha val="38000"/>
                    </a:srgbClr>
                  </a:outerShdw>
                </a:effectLst>
              </a:rPr>
              <a:t>July 1, 2, and 3, 1863, some of the greatest, deadliest  series of battles of the Civil War were fought in Gettysburg, Pennsylvania.</a:t>
            </a:r>
            <a:endParaRPr lang="en-US" sz="3200" b="1" cap="none" spc="0" dirty="0">
              <a:ln w="11430"/>
              <a:solidFill>
                <a:schemeClr val="bg1"/>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407208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1981200" cy="3539430"/>
          </a:xfrm>
          <a:prstGeom prst="rect">
            <a:avLst/>
          </a:prstGeom>
          <a:noFill/>
        </p:spPr>
        <p:txBody>
          <a:bodyPr wrap="square" lIns="91440" tIns="45720" rIns="91440" bIns="45720">
            <a:spAutoFit/>
          </a:bodyPr>
          <a:lstStyle/>
          <a:p>
            <a:pPr algn="ctr"/>
            <a:r>
              <a:rPr lang="en-US" sz="2800" b="1" dirty="0" smtClean="0">
                <a:solidFill>
                  <a:srgbClr val="002060"/>
                </a:solidFill>
              </a:rPr>
              <a:t>Union Casualties: </a:t>
            </a:r>
          </a:p>
          <a:p>
            <a:pPr algn="ctr"/>
            <a:r>
              <a:rPr lang="en-US" sz="2800" b="1" dirty="0" smtClean="0">
                <a:solidFill>
                  <a:srgbClr val="002060"/>
                </a:solidFill>
              </a:rPr>
              <a:t>3,155 </a:t>
            </a:r>
            <a:r>
              <a:rPr lang="en-US" sz="2800" b="1" dirty="0">
                <a:solidFill>
                  <a:srgbClr val="002060"/>
                </a:solidFill>
              </a:rPr>
              <a:t>killed, 14,531 wounded, 5,369 captured or missing</a:t>
            </a:r>
            <a:endParaRPr lang="en-US" sz="2800" b="1" cap="none" spc="0" dirty="0">
              <a:ln w="10541" cmpd="sng">
                <a:solidFill>
                  <a:schemeClr val="accent1">
                    <a:shade val="88000"/>
                    <a:satMod val="110000"/>
                  </a:schemeClr>
                </a:solidFill>
                <a:prstDash val="solid"/>
              </a:ln>
              <a:solidFill>
                <a:srgbClr val="002060"/>
              </a:solidFill>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546579"/>
            <a:ext cx="3962400" cy="3375378"/>
          </a:xfrm>
          <a:prstGeom prst="rect">
            <a:avLst/>
          </a:prstGeom>
        </p:spPr>
      </p:pic>
      <p:sp>
        <p:nvSpPr>
          <p:cNvPr id="8" name="TextBox 7"/>
          <p:cNvSpPr txBox="1"/>
          <p:nvPr/>
        </p:nvSpPr>
        <p:spPr>
          <a:xfrm>
            <a:off x="6781799" y="1255634"/>
            <a:ext cx="2279073" cy="3539430"/>
          </a:xfrm>
          <a:prstGeom prst="rect">
            <a:avLst/>
          </a:prstGeom>
          <a:noFill/>
        </p:spPr>
        <p:txBody>
          <a:bodyPr wrap="square" rtlCol="0">
            <a:spAutoFit/>
          </a:bodyPr>
          <a:lstStyle/>
          <a:p>
            <a:pPr algn="ctr"/>
            <a:r>
              <a:rPr lang="en-US" sz="2800" b="1" dirty="0" smtClean="0">
                <a:solidFill>
                  <a:schemeClr val="tx1">
                    <a:lumMod val="85000"/>
                    <a:lumOff val="15000"/>
                  </a:schemeClr>
                </a:solidFill>
              </a:rPr>
              <a:t>Confederate </a:t>
            </a:r>
            <a:r>
              <a:rPr lang="en-US" sz="2800" b="1" dirty="0">
                <a:solidFill>
                  <a:schemeClr val="tx1">
                    <a:lumMod val="85000"/>
                    <a:lumOff val="15000"/>
                  </a:schemeClr>
                </a:solidFill>
              </a:rPr>
              <a:t>Casualties: </a:t>
            </a:r>
          </a:p>
          <a:p>
            <a:pPr algn="ctr"/>
            <a:r>
              <a:rPr lang="en-US" sz="2800" b="1" dirty="0">
                <a:solidFill>
                  <a:schemeClr val="tx1">
                    <a:lumMod val="85000"/>
                    <a:lumOff val="15000"/>
                  </a:schemeClr>
                </a:solidFill>
              </a:rPr>
              <a:t>4,708 killed, 12,693 wounded, 5,830 captured or missing</a:t>
            </a:r>
            <a:endParaRPr lang="en-US" sz="2800" b="1" dirty="0">
              <a:ln w="10541" cmpd="sng">
                <a:solidFill>
                  <a:schemeClr val="accent1">
                    <a:shade val="88000"/>
                    <a:satMod val="110000"/>
                  </a:schemeClr>
                </a:solidFill>
                <a:prstDash val="solid"/>
              </a:ln>
              <a:solidFill>
                <a:schemeClr val="tx1">
                  <a:lumMod val="85000"/>
                  <a:lumOff val="15000"/>
                </a:schemeClr>
              </a:solidFill>
            </a:endParaRPr>
          </a:p>
        </p:txBody>
      </p:sp>
      <p:sp>
        <p:nvSpPr>
          <p:cNvPr id="10" name="TextBox 9"/>
          <p:cNvSpPr txBox="1"/>
          <p:nvPr/>
        </p:nvSpPr>
        <p:spPr>
          <a:xfrm>
            <a:off x="2782376" y="5410200"/>
            <a:ext cx="4124014" cy="923330"/>
          </a:xfrm>
          <a:prstGeom prst="rect">
            <a:avLst/>
          </a:prstGeom>
          <a:noFill/>
        </p:spPr>
        <p:txBody>
          <a:bodyPr wrap="none" rtlCol="0">
            <a:spAutoFit/>
          </a:bodyPr>
          <a:lstStyle/>
          <a:p>
            <a:r>
              <a:rPr lang="en-US" sz="5400" b="1" dirty="0" smtClean="0">
                <a:solidFill>
                  <a:srgbClr val="FF0000"/>
                </a:solidFill>
              </a:rPr>
              <a:t>A</a:t>
            </a:r>
            <a:r>
              <a:rPr lang="en-US" sz="5400" b="1" dirty="0" smtClean="0">
                <a:solidFill>
                  <a:srgbClr val="002060"/>
                </a:solidFill>
              </a:rPr>
              <a:t>l</a:t>
            </a:r>
            <a:r>
              <a:rPr lang="en-US" sz="5400" b="1" dirty="0" smtClean="0">
                <a:solidFill>
                  <a:srgbClr val="FF0000"/>
                </a:solidFill>
              </a:rPr>
              <a:t>l</a:t>
            </a:r>
            <a:r>
              <a:rPr lang="en-US" sz="5400" b="1" dirty="0" smtClean="0"/>
              <a:t> </a:t>
            </a:r>
            <a:r>
              <a:rPr lang="en-US" sz="5400" b="1" dirty="0" smtClean="0">
                <a:solidFill>
                  <a:srgbClr val="002060"/>
                </a:solidFill>
              </a:rPr>
              <a:t>A</a:t>
            </a:r>
            <a:r>
              <a:rPr lang="en-US" sz="5400" b="1" dirty="0" smtClean="0">
                <a:solidFill>
                  <a:srgbClr val="FF0000"/>
                </a:solidFill>
              </a:rPr>
              <a:t>m</a:t>
            </a:r>
            <a:r>
              <a:rPr lang="en-US" sz="5400" b="1" dirty="0" smtClean="0">
                <a:solidFill>
                  <a:srgbClr val="002060"/>
                </a:solidFill>
              </a:rPr>
              <a:t>e</a:t>
            </a:r>
            <a:r>
              <a:rPr lang="en-US" sz="5400" b="1" dirty="0" smtClean="0">
                <a:solidFill>
                  <a:srgbClr val="FF0000"/>
                </a:solidFill>
              </a:rPr>
              <a:t>r</a:t>
            </a:r>
            <a:r>
              <a:rPr lang="en-US" sz="5400" b="1" dirty="0" smtClean="0">
                <a:solidFill>
                  <a:srgbClr val="002060"/>
                </a:solidFill>
              </a:rPr>
              <a:t>i</a:t>
            </a:r>
            <a:r>
              <a:rPr lang="en-US" sz="5400" b="1" dirty="0" smtClean="0">
                <a:solidFill>
                  <a:srgbClr val="FF0000"/>
                </a:solidFill>
              </a:rPr>
              <a:t>c</a:t>
            </a:r>
            <a:r>
              <a:rPr lang="en-US" sz="5400" b="1" dirty="0" smtClean="0">
                <a:solidFill>
                  <a:srgbClr val="002060"/>
                </a:solidFill>
              </a:rPr>
              <a:t>a</a:t>
            </a:r>
            <a:r>
              <a:rPr lang="en-US" sz="5400" b="1" dirty="0" smtClean="0">
                <a:solidFill>
                  <a:srgbClr val="FF0000"/>
                </a:solidFill>
              </a:rPr>
              <a:t>n</a:t>
            </a:r>
            <a:r>
              <a:rPr lang="en-US" sz="5400" b="1" dirty="0" smtClean="0">
                <a:solidFill>
                  <a:srgbClr val="002060"/>
                </a:solidFill>
              </a:rPr>
              <a:t>s</a:t>
            </a:r>
            <a:endParaRPr lang="en-US" sz="5400" b="1" dirty="0">
              <a:solidFill>
                <a:srgbClr val="002060"/>
              </a:solidFill>
            </a:endParaRPr>
          </a:p>
        </p:txBody>
      </p:sp>
    </p:spTree>
    <p:extLst>
      <p:ext uri="{BB962C8B-B14F-4D97-AF65-F5344CB8AC3E}">
        <p14:creationId xmlns:p14="http://schemas.microsoft.com/office/powerpoint/2010/main" val="41559433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epAEA5Qbi7A-4WbXT-s2UY21kkQXJuVb1v_7NHcFPhX3pbDk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34320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5410200"/>
            <a:ext cx="8458200" cy="1200329"/>
          </a:xfrm>
          <a:prstGeom prst="rect">
            <a:avLst/>
          </a:prstGeom>
          <a:noFill/>
        </p:spPr>
        <p:txBody>
          <a:bodyPr wrap="square" rtlCol="0">
            <a:spAutoFit/>
          </a:bodyPr>
          <a:lstStyle/>
          <a:p>
            <a:r>
              <a:rPr lang="en-US" sz="2400" b="1" dirty="0">
                <a:solidFill>
                  <a:schemeClr val="bg1"/>
                </a:solidFill>
              </a:rPr>
              <a:t> "It is the desire that, after the Oration, you, as Chief Executive of the nation, formally set apart these grounds to their sacred use by a few appropriate </a:t>
            </a:r>
            <a:r>
              <a:rPr lang="en-US" sz="2400" b="1" dirty="0" smtClean="0">
                <a:solidFill>
                  <a:schemeClr val="bg1"/>
                </a:solidFill>
              </a:rPr>
              <a:t>remarks.”</a:t>
            </a:r>
            <a:endParaRPr lang="en-US" sz="2400" b="1" dirty="0">
              <a:solidFill>
                <a:schemeClr val="bg1"/>
              </a:solidFill>
            </a:endParaRPr>
          </a:p>
        </p:txBody>
      </p:sp>
      <p:sp>
        <p:nvSpPr>
          <p:cNvPr id="4" name="Rectangle 3"/>
          <p:cNvSpPr/>
          <p:nvPr/>
        </p:nvSpPr>
        <p:spPr>
          <a:xfrm>
            <a:off x="1080656" y="228600"/>
            <a:ext cx="8077200" cy="2062103"/>
          </a:xfrm>
          <a:prstGeom prst="rect">
            <a:avLst/>
          </a:prstGeom>
          <a:noFill/>
        </p:spPr>
        <p:txBody>
          <a:bodyPr wrap="square" lIns="91440" tIns="45720" rIns="91440" bIns="45720">
            <a:spAutoFit/>
          </a:bodyP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N</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ovember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19, 1863,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five months after the battles, the National Cemetery at Gettysburg was being dedicated, so President Abraham Lincoln was invited to speak.</a:t>
            </a:r>
            <a:endParaRPr lang="en-US" sz="3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6926219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ps.gov/nri/resources/customcf/people/Everett_in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122" y="0"/>
            <a:ext cx="4057878"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7975" y="381000"/>
            <a:ext cx="4038600" cy="4832092"/>
          </a:xfrm>
          <a:prstGeom prst="rect">
            <a:avLst/>
          </a:prstGeom>
          <a:noFill/>
        </p:spPr>
        <p:txBody>
          <a:bodyPr wrap="square" rtlCol="0">
            <a:spAutoFit/>
          </a:bodyPr>
          <a:lstStyle/>
          <a:p>
            <a:pPr algn="ctr"/>
            <a:r>
              <a:rPr lang="en-US" sz="4400" dirty="0" smtClean="0"/>
              <a:t>The main speaker was  Edward Everett who spoke for over two hours, using over 13,000 words.</a:t>
            </a:r>
            <a:endParaRPr lang="en-US" sz="4400" dirty="0"/>
          </a:p>
        </p:txBody>
      </p:sp>
      <p:sp>
        <p:nvSpPr>
          <p:cNvPr id="3" name="AutoShape 2" descr="data:image/jpeg;base64,/9j/4AAQSkZJRgABAQAAAQABAAD/2wCEAAkGBxQTEhUUExQVFRUXFxcUFxcYFxUVFxUYFRQWGBcUFBQYHCggGBolHBQUITEhJSkrLi4uFx8zODMsNygtLisBCgoKDg0OFxAQGiwcHBwsLCwsLCwsLCwsLCwsLCwsLCwsLCwsLCwsLCwsLCssLCwsLCwsLCw3LCwrKywsKysrLP/AABEIALYBFQMBIgACEQEDEQH/xAAcAAACAgMBAQAAAAAAAAAAAAAEBQIDAAEGBwj/xAA9EAABAgQEAwUGBQMEAgMAAAABAAIDBBEhBRIxQVFhcQYigZGhBxMyscHwI0JS0eEUgpJDYnLxFjMVU7L/xAAZAQADAQEBAAAAAAAAAAAAAAABAgMABAX/xAAnEQACAgEFAAICAgMBAAAAAAAAAQIRAwQSITFBBRMUUUJhIlJxMv/aAAwDAQACEQMRAD8A1KtsqpzZEQPhQ8zcri9HZOA+ooiIgQcIXCPpVFoyYBNuolzn1TiahVCTuN6Kcgg0/J+8YRXp1C5oNprr+2q64arpeyzmHuljS5pD60Ff0g9RUjoU2PnhnVh1H1qnyeWuFNbdbKtzhxHmF749jXXLQBY0pvqD8kEcLhf/AFNtYd0WqMtvRdKwr9lfzovw8JiwQ4i67Ts92TjzABaAxn6nVvbVo3TuNhzHTxc+ncDC1tqXJNSOtV3MniLdErivQflqKuC5Yowz2awW0MV7oh3FmivIC66SU7LyrAA2Cz/EEnrXxTGDGBAv8uXqtzOIQ4YJe5rRStyEbSOaWbLk9YO/BII/0mf4t5fupwMKY3RoFaaAfTols324k4daxAf+N+HBI5n2owWn8OE91hwArQ/VB5Yr0MdPnl4zumwByt5aVVjYYH3yXk057TphwPu4bG60qakDL89Umnu2k5E1iZRwaKatoledeF4/G5X3we6ggakbegQsbF4MP4ojRcDUbiy+f5jE4zzV0R5rc1cf00+SDN9b6JHqH4joj8T/ALSPdJrt5Js/1QdNOtEhm/ajCHwQ3useAGtq+C8pb9+ayv1SfdJnRH4zCu+T0Ka9qTyCGwANaEu6Urbr6IB/tLjkn8JlOFTx49FxTj9+Chbh90W+yRT8LAvDsR7RItaugtPGjiPKo6oqF7RIZHfgvHQtPquDc379VWWplkkSnocL8PTYHb2WdZ2dvMtNPTRSnsZl44oyK1x4VXl2VVRG1TrIznn8fDw7yH8VQjZeZrYrg8AnHMitaXd13doTouzyO1p9UGzzsmJ43QVGhBx4Hj+6rhhtw5oqOpVcOLdE57aIWSoz3AI7pI6fshZl0RuunEK2BUFXRBmCxhMST+c/fisRMWVNdFiNmoKbogyjH6IRwWiZkoIujWISAjWLMyNliTTsDKap1VUzULMKJGrDYgJR2ETnuorX10ND0NjbeyAjQyHKcIJOmMd5MdpJVoymKwGtCajhW1NqVuqf/IpWx98zjrw/6K8sxiVyOqBRjr9DuEAXBdCys7oaPHKKdnXdssfhCI2LAiBz2ihaAS14rcEppI403+nhzDiBmbXLUZhy5ry6cdZMJY9wCl6BCbdWHHpYuW2+EdbN9tY7+7DPu2aV1cfHZJYsQvdVxLjxJr80JCCMl4TnGjWuceQJ+Sg02erhx44LqiNFlPvzTmT7LzUQDLBdTn3adQeifyPs2mHHvvY0crnf+E0cE2PPU4o9s4cN+/7VgH34L1KV9lzNXxnHWoAA0HTmnMv7PJRlKtc4/wC4103p96J1pn6zml8nhXXJ4p/Cthyj3fCx56NOx6L3yU7MyzD3YTdtuR+qZNlmCwaNOHNUWnXrOeXyq/jE8Cgdmpp/wwX+IoL33TGX7BTj9WBv/I705L3Ij6rdPonWCCIS+VyPpJHkMr7L45+KI1umxKYQvZSPzRzto0DluvTSFpxTKEF4c8tfnfp52PZfAAvEiE+A0tw8VS/2Wwa/+yIK9LenL1XpL9fNUxKcvuhRqP8ARP8ALzv08smPZi0aRnDe7Wn6pLiHs8jNHciNdyILSvYoz265h1rzPPolc1Hb+oeJG6FQGWrz/wDTwubwiNLxWF7PztuLtNxuF6F/RNNDcHlZW9o8hbtqPmpshCgUZpLoTJllk5aoGMt/ur1AKqdAH6qdEY4tG6rMdv2EpIGY0fq9FVHdwcfKiIjPHBVFtQtQLAnvPElYtuYQeKxNSMExtEMiZo7ckMhEzLZcIwCyogtRJ0QfYURqtV4LAKqQCyMLMSliboOXlzuuhMKoul8yGw6uJoALlTmh4q+AHE5Zr4ZZpv4jRczI4JGik5WUArVxs23A715K2fxd8SoHdYeXeI+ic4D2ihw4cOCW5ad3PUZaVNCRqDxojjr09KEMmPHYmm+zL2NzPcK92jRp3jQVJ6p1h3YuI4/iODBwFHEiiYds56GyXfmNHuFGNF3HLS5HCu6pwLtuyJBBi917aNoBZ1B8QVp1VkIZsvKXbOpwPsfLMILml5p+e/kBZdrJybGABrQ2nABeYw+30NvwMe6/JoUn+02KB3ILBzcSdq6JVlSC9PqMnZ67CHyH0/ZWLxZ/tInSLe6Gg+Bx1/uQkftxPPr+NS9O60NW+9IK+Myvto90iPA9fmh5jFILfiisbrq4DzXgE1jUeJXPFiO5Fx4oUmpuTp9Er1L8R0R+Ifsj3Wa7YSbCax2Hp3tuSVzftGlGg5C556UGvErxyuinB19Uj1Ejoj8TiXbbPQ532oOr+HBH9xP0SuP7R5x/wiG3o0k+pQUBjMzW5RldlvW9CANeiIxCXa2jmUIBBOjgNKXGlgm/ykrsotLgg0toFH7Xzrv9Zw6Cmv8A0hzjU6f9aLTUmpGtf5T+DKQ3AnO6pFg1tqXAuGpdOwmtcwtc9wJoc5pqaU5WNfFZwaV2PH6nLaooTxsamtHR4v8AmfRBxZ6KdYjz/e791ZiLKO9PIoNyjZZ4oLwi95O58yqXnmfNWuKrdw++KZCSiv0UvNtT5rtuz0xngMqb035Gi4hwXb9gYgMAg0q15Hgb/VVR5Ouj/imhsByW6ckeXNVbogVDyQJzOSqLaalGPeFS8ImKCsVb4IqsQAbmT3lSwVNFZMG5WpcXW8N6GQQpZVkMKxqRoYiQtQm1V2VSY2iBjdKLgu1+IGJF9209xuvN3Pouj7UYl7qEaGjnWH1XnoJca7alJ2ejpMX8mWuIaFSWjXdZFdUqiJFufvomSPQnNIjPNq0mtTTc10REi2jQOQQE1EpDbzTOARQdB8k0v/JLHTyX/QSz9lJv3/iVFqmz79QoM9BFg0/xUuPVVZ7eAPkVNx+LzS0VTJ8VvfwVZeN+C0IzbXWpsO5L0sabFXy5745/sh4dTZrSa6UB5oiFIRnXbDNRTWg8VtjYrzwj2zpMOihpY85TQbkWoSKkHqFc3FIbREGZtHkkiuYbivw22NAQkAwWO43IA3uSrofZp1BmiAGuw28d1dbkqOTJmxN22MIWKiGKNjC2lh8/E2QM7jDXfE57yOgHoN1YOzLL1iP5Cwp6K1nZmDW+Y/3FZp9Nifl4ou0hFPzLXEkW/k7IN0YXuNOK69mBy7fyA04kn5rP6GE2whtHgl+tfsEtf+kcW6OOPBRfFB0P3RdXNSzKfCPILn8SgNJoGjhXhzTKCIS1z/Qve8cV1nYeVOR7ript5cErkezkIOABc41uSbDhbddpg8HKHAWuP/ynSXRy6nM5w6LjAPEqBlzxKNJCg4pqPPAXQTxKrLHfqR7mqp0NYwEQ7iFtXmCtrAApg3KlLqqK4VOhU4LgN0aFsOYr2MQ8J44jzV4Km2MW5lGK+gq40VMeaawLncYxBz6NGiDi6DuEHaaeMWMeDbD5kpWYgAoNF04wljx+IPGtCPEJVi8nBa0NhDvA1uSS7lU/JKq6PTxaqKSXQmiO05qppsepRMGXe9xytJIGmlOtbBWSmFOfUOIZvxNegVFQ88iXLYtdRzch11atQ5iIxtXCwOXnpwXR4dhLGhxj5X1oGgV23G4KhiODe8P4bKNpudP+O6O9dEFO3cXTBZV5cxrhSjqtHWtKFM5fCYrtSAhMJk4kImC8AsJ943iHCgND0pZdlIMsFKVJ8F458jXLEQwIj4nnw56q5uDw9w49SukiQlWx4GqFi/ZP9iVuGMbf3Vepr9UXCc1tvdDyCjiGKObmDGlxArpw5rmj2uiEBzhDY0nKbEkWrUga+CpGMn0RnnSfLO2lptv6QEUY7NqLhsNx0xnBpZQkVFqj+6lwujgNH6aHcfsi4NdgjkjLoY1JWyCpy0OynEglIPwDklUujnitRpgCwSDHMZdCyhre86uUkWtzTqLYkskY8jwzB4V81VF94Ray4if7QRi53u3va0AfG1gJNBm0tStacqJ5hJmSGuccwcATsWk8tCmeNomsyk6QXNMijavRLmtzVqKFdAWvIpRVmTygkpBmrN4W4BtTqR/BXSSMoQ2rtTc+Og8qJb2fk25A99KAkgV1vqeKfCO06GvQFNGJDLkT4KXQlE0CIdX9J8TRVZTyH3zTqJHcUl42BPgtFx/Q70RGTmfRTbCARoFi50Q/oPosTBzFi201nE51tRVjVRRObczQqrA471WBTAQ2G3mCq28ZjdbA8FtoW2G3lD5bWhKBfCcLEVTfKsyV2SvGmMsjFjZdxsdOC0cPa13dAqUxjODeqlKQt9VHJUeEdenxvI7fRTKYeBcipRrZYIuHCBVoZRSPSpJcCGel7g7hp+YROHu0V+KQC4VYaOGnA8Wu5FLcHjkgEihuCOBBolfYEdHDbZWw4Ddwq4Vwr4RRsarK4+GilWj5LjZ/sO4xHOhOdDDrlhZmHPKRovQoYryU/wCnraqrDI0SngUu0cZgfZxsuS573FzrVIFQOAAXQwpMZLNoNanW/LZNWybW3pXqhJmMNEZ5bRoYVHojJyoAutTzLUCtgR7WUZhRUmW+sRtgZSbA143U4mEQooo6E1w2FrcwDoro0cA0KPk4ooLJ1NoV4ovhib/xWWBr7uh20NPNFiSYzQLoDABFkrmoazm2hlhiuhRHbRCTT6tpubDqbK6ZN0MTVzeXe8tkUSmq6DpWYl2gAteSLGjHa9UfCxWAPhY/xY8epSSNNgOrTLWx5EXF9xRXe9K6ItHk5d0JMdMnmuI2HVvyRkKlNR4Lmc3ElbAbwT0T3nUFRdXgucbMEaE06u/daM079TxTg5w+uiFB+w6BziNvksSL+sePzHz/AIWLUbeJQrGhQCm1ydEWWsUwFEUKsATAN0U2hY0qS1As3RaNh0Uwl2NzFGhg1fbw3Sy4VjQi26Kpd5iOzHTbpxTuVgBLcOhUCcQGrgbt2e/ihsikXMarCyoW2qcV1EUUYrm4uX0+aUQm5I0Ru2bMP7gmOJHukoLEm5YjImzm0PW1EsxR5LOsjIb9EllI9EyhRKpS0BnBcEZDKUw4qvEdFBkEzMfZc/MuL3kDZMX1KCiyjg7Mwi4oQVmmInyHyIAF0TNR2UtqkJgxyT3xT/j/ACtQIDnkh7zpWjUqTGcjUwATXwVjWOZlOx15K+XkQ259dVJj876DRtq8+SeiW5tjWTi2ugZ96uaaBKZ6YutEs3QBOuBKVxnn3jNcoNyDQhGzD62GqslZfLUm/DryVYo53y7B5tozGnBZIRb5T4fspUrU8dPBBxnZTmGoNUU6Zy54KUWNwFrKrIdCAeN1J1l1pHj3RSGLRCk9y1VajWVGixSIWIUGxcFJqqBurWhEZljVcxypaVawpkKXAVU281FqsbdEU3VJIjveRHOGg7o8NUfi8fJCc4a2A6k0S/DIVGgfdd1zZ5cUdujx3K2NJM01TCE/RBwIXJHtbRcqPZLzEVT41bLImiWzDyy5048ORTIBOef3T0KmyU97AAOpaCDwsKIGJEzua3jc9B9hPIBsFpGOZl4xY4w3/EPUJtAmdlZjGHNjNvZw0duucdMRYBpFaSNnDfqp1QVI62E8lFw7LmpXG4dPiHnRRj4601Ad/jUnzCxnM6mJMtbqQEBHxmEPzVPAX+S56DMwiTmNamoqfS6MdMQm6+FwB42+ScZK+Qs45fuw3Ha9lV/8hEfZrWs4mvoq4Mdz/wD1tPXQDnXdVxYBh3ca/RFJAnNR6CWSERxq6ISOAqPC6e4fBDGiq5qHjsNou4D0UhjrXWYc3SpQfJPcdDOzY2SCZimtrlWthRIlzYeqIhSgb1TwiCTYLAlg25uVqeimgDaCtvPgERORA0dLpZCmA7vAVJ4aAdVR8E918FrqboGO9ERnu/T6pXHiOrShqbDe5SCz4Q/kH/hs6KwuqqYQygDgKeVlvMu2PR4ku2WHgsVeZaKwCTnLFL3NVpYIrbVbascyhI8R/wBrGuSlGi0FWw0K1ysBTIRoNYrQUIxysD0wtCfHprNEZDGg7x+iLkjZc+yN7yPEdrRxaPBdJIaLhyu2expI1EZQSj2oKCi2HxSJHa2SdZBxyCFfGS2PEoVhRbJDJHcOQI5XNQF0kB65vCm5nuedDYdAujhOCVrkZPgvDqrURjSKEAjmouiKAeiKweJg8CtcgQ2I4NDe3uDI4XBFvNGviKsxlqFo52FiLoXdjQ603oCD4IyDjED/AGg9KfRMnUP3VY2Qhn8jT4BCggoxxpswF7tg0fXZSdh8aLd7gwcB3neZsD5pnChNaKNAHRWgooDjZx2P4QyEYb21JzEHMSa2rfyTbDbMbUUpyU+0AFYQO7yfJpRUqbBNZoxCpc5vhp6q+LAdxaPCq1CcKKcSKmRSSE01L1PeOblt5ISWjCG6hHdO/wCk8eiaR26pdFhJmQl/QZEA2oUDHl0O6EWHM0kA60+dNFMzBHxCo/UPqEpk77Ml49O6fA/RFMdW6XzA/MOvKyvZEr4q+OVnl6nEoytehTCrYbCqYZ8FfCYSqHPRZlC2rmwjyCxYwrm4NLk7dPsapa5wBu6iOx6A5zO6bg3pu2lLcCkUOABr+6lLJtOvHh3qw7342A8d1P3x40QPulpzTSxQWdehlpZeDD3vNUT84GQ3OroEvL3DW6XY29z4dG3ve4sqPJGuCP0yTpoLwAd1pO/ePj9hdZIUXMSrMmThYei6iRcKBcr5Z6uHhDSFRbcFOG4U5oGYmQNT99VuizZqPHJ2SLGZrKwn7uaJhMTY4hKJpoc4C29tvFYVsOwuYaGih2TNsyuZhSAB7pLD1qPAFHMlXjR1R0r8ilYFIdiOt+8SlsN/Fp8SFcxr+A8wsGwx71VUlbDdM1PBEwmBAJXChohposoFoLDIszq6GUHnupe/RRmBdpLNY/ZrwT0IIr6rUtFrvRWz1Hsc06EUSjD4trm4seoss0CLOihRRuVZmSyE9GMcnRmyx5VL23VmdRLk1kyqLCsg3Qfy+I+oTQmiDmm7oCtADhTXTf8AcKMsCSWt2PlVSnX0ad62A4ngmGE4eWtFddT/AD008FSCdnHqZKqZfKytKI+HDU2QKIoQwFdI89yKTD5LEUGLEaF3CCIDTxXPzsEteaWBv04hdQ9LsZlszcwF2nzG/kp5YWrOvTTqVCLIp+6W3BTkYuarTqNOYXJR6YNEhJXisIDIRu4LopuHQVKQ4qfwoZ4RP3WoDQyhtzAVTeTFtUjknVonkrwTUPEZwdFVMQraFES7lCZcsOc/PyA1bY+h6hBybaE11T2ZFQUgmIRzVFagbdeCAshrBhomE2n3olUtHI+6HyR7Jiq1GVDBrA4XaD1CiZBu1W9DUeRUYDuaLY+iFDAD5R2zvMfsqqxG6tr0P0KbA1W3MQo1icTnh1qpmZqmL4LaaIV0q3a3Q0K1BsEdMId82R919UwMMDfzoULEgt4eVvksB2L3YmOIS+XngIzm1s7vDroR6BMpiC3/ALoUjxWWFMzAA9hzNoNabFMuSbbR08CJVHw3jiuRwvFQ5oOh0IOx4J5CmhyRoO6xrnC2HoERwt/1ICILDM6Emo+wBJOgFyowc8X4Bb9R+EdOPgnOH4W1lxUuOrjr0HAKkYNnNlzqPQFhuEuqHxB3thrk/nmnsCWpqrYUBXth0V4xo8zJNyZFkAK5kJY13JXNTpErIGHyWK0GqxGgWcs+9fJRjge5Ouh9VixJLpnRDtHNxGWQrmlpzDUX68lixcDPY8C5mYzMzU2S3GoVJQH/AHNPmf5WLEzBZPCTouhghYsWHiMZc8VKYNbLaxYoLpmwKTviUeDxqsWLCyCWwWuvp0UXsLeBCxYiAsgReSMhxVpYgEuZHKvEZYsQCYXqiIKGnitLFgg0weZQMRx4+ixYiKwOO48UvjVuSVixYlIRTxLHZ22r8Q2KPw7FSRotrFRrgjFuxqyeJG66XDcFzBr4hrW+UfD47lYsRghM0mkdDChAW24aBFwG1W1i6InnNl7QFY1oKxYnJssyLGstVbWIikmMWlixY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48608">
            <a:off x="3474533" y="5359429"/>
            <a:ext cx="1624734" cy="1067515"/>
          </a:xfrm>
          <a:prstGeom prst="rect">
            <a:avLst/>
          </a:prstGeom>
        </p:spPr>
      </p:pic>
    </p:spTree>
    <p:extLst>
      <p:ext uri="{BB962C8B-B14F-4D97-AF65-F5344CB8AC3E}">
        <p14:creationId xmlns:p14="http://schemas.microsoft.com/office/powerpoint/2010/main" val="22444607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VFBUVGRoYGBgYGB8dGxgaGxgbGhwfHBocHSYeGxokHhwcHy8hJScpLSwsFx4xNTAqNScrLCoBCQoKBQUFDQUFDSkYEhgpKSkpKSkpKSkpKSkpKSkpKSkpKSkpKSkpKSkpKSkpKSkpKSkpKSkpKSkpKSkpKSkpKf/AABEIAJMA2wMBIgACEQEDEQH/xAAcAAABBQEBAQAAAAAAAAAAAAAFAgMEBgcAAQj/xAA/EAACAQIEAwYDBwMDAwQDAAABAhEDIQAEEjEFQVEGEyJhcYEykfAHFEKhscHhI1LRYnLxFTOiJIKy4hZzkv/EABQBAQAAAAAAAAAAAAAAAAAAAAD/xAAUEQEAAAAAAAAAAAAAAAAAAAAA/9oADAMBAAIRAxEAPwDU2zp6n5np0xyVzyJwymXEDrfD+jAe943U/P2x6jtvJ+ZvGFGnPSL45Su3pywC9bdT8/fCbybm/mcOaLfXWMJ0j9cB6s9T8z0wtZ6n54QD9bYWqkflgPb9T88B+P8AaCjk6XeV3KqTpG5JJ2AA9MGKm2Mn+26hVcZaFZ6C62qKoJjSVJJIuBpLDyjAEuDfbJRrV+7alWprH/ckOqgc6mn4E/1XAm+NFonULGRAuDO4nfmPPFFy/GRRNdafD3Smihi1MIO+ERCrzbSCYJNh5jFl7IZVqeSy6PutMAg20g3C7keEHT7YAvB6nChIx0Y80YD0euPTPU4QBhUe+A8NueEhr4U6YTGAVGPceasILYD3/nHhT/OGw94+rY4L9fpgFD698dH1/wAY8Cj6/PCgMB4nTr+vI49j88KVYH17Y8YfX6YBiqvMW9P5wwag+jiUHUyAQSsSNyJ69JgxhBK89/X/ABgGKVXDq4EqNIABtznE6lWwEtDFvr5Y9Y/v/FueGhUxxf6/nAOm+FD69sNCpBthZb6/nAOM3ljxap9P588IDA45jbAIq1uv11xXe1zB8s1DVpbMf0U6lmsBfkdj5HfbFe7c/aB3VRqVGFKEB3m4YgEgT02JOM37TdpqlVviY8lPMGRed5BGAJ1u2dWnQOUZMxTzAhAqlp5ghTq+EztF532jduGmKdMadMIgK/2kKBHsbe2MZyWQznESM/QzKd4krUp1VBCuQAyqIMUXQgxPNxhPA/tWzGSrVMvnFNRKLlbXqIA0AamM1FA/u8Xn1Ddg2OJxHytcOisp1KwDKRsykWIw7rwC8cx6YQGx2v632wChhLev1zxygDCpGATOEkfXrhRUY9+vngG2X6jDVYkC2JFvry3wh4PL5/4wDarHP652w6p+vTCYj6jyx6p+ttsA7OGqjgb+X1J54WG+v0w3UQHz/PfAeBwbj/PUfv8AnhJIx4BHl/GG9Q54DP07dpyptf8A1qI/jHi9twGA7u5m3eCZ9MUReD1tOsU307k6QqxHUj3tOHMlmKtR9NGjUqst9KII6fEfPc8t8BoK9t3n4UXfcyf1w8e2FQiyp7jFIrcQ0Ke9GhqZipSMa1IgWAF9xcTOJmW4oToYq9NXYKrVEKoxYSsVD4SCNr72wFtpdr2i4SQN7j98L/8AzBv7VPzwKqcNfTKmmTGpl0/DPLUREnETKVzVdaK09NR11pKadaj8QY2jAWjL9r15ofY/xiWO0yHkb+f64r9bhtamQpUP6CeceQF4wni1GqmWqVSijSrcxIi1gLbkc8BmPbB++zTNYCrVcm94n/GA+WTUqkmLR1Pkf0+jjzjeakIR/cf0A257YmCkFGm/QTb3HuDgLd9l3GPu2b7t5FPMDQf/ANimUI+bL6MMVr7UWH/U81AF3U/+AB/MflgZ94YH1gyIlTvIn574R2l4k2YqNVf43Zi3TZTbnF8B9D9hOKI/DsowJ/7KL1+FdJ/NTg799XztjIvs240i5Aamb+k9QQp2BIccueo4sZ7RIwJGuDtfc/LAX0ZwHCWzY/tP5DFNyHaEEGGFokGdX6YffjTEEggQDJnb/cYMfPAWWpxMLuG+WIy9olM+CoL9BgMRW06tSnrYfx88emqTpDHSTYRJmOfpgDI7RIfwVD7T/wAYf/60vJWnzwASnDeJwYvb9I394wtipkS0CYIM3HW0x54A+vErSUYe4/zjhxFejDyt/nFZpZjVAhTeJJm0x5WBwXSGp3JAUEQsiIvueeAIDiVOOfyOFjNLyDX8ufvgV3IMTqa08ojlvBHqMKaiysADA3JN4HlywBFs8u0H8j+U4774vOR6jEDNJaT+374F5rMjT4WgDcn/AJwBqtxmkN2/I/K2Ip41Q+lxTs3mWvDzeLqYv5zH74i0eE5llDFgCbnw/wD2wAGp23OZoVKdN0phKZ1kgnWxESl1hZB5TJEbxh7sTwhkWotWq1HWEbVSJWogF9LMQRoI0mVkeKZ5YzbMIMvVF9UDxfhkncTf5/piy9mvtAqorUKtAZtWMoJK1FOmPAwBgCNWmNxbAWLjmX+8ZtV111R67aSx8auqKoCnmoIEX587YL9re0lOmUUVKxZiGRIXulNMG0lY1TDReCo64ynP8ZrF9NU1FFjDsxbYXk8zvIw3m8++YcPVctAF+drSepiJY3MDAbLkc4uayb10qNzSomoUxrkXYhrEiYFh4ja5GBjPqq0M6laotGiAWkuy/wBRwviYnSLk+EfhXyjGZZfNP3pYmotKrLMKblAwBaB6BpgGdsJetTCstLUgPUkmoOjRFo5bXwGucZzbipSjM1iSajKYUKW02SI8PhBF+vXZlsg44ZWXvqlZhTIlmKqRr7wsF5vuCecYEZ7M95wymabaXCipTb8SukE+8BlPWMU7gPE3qZymtfM1Up12WnVcNLBQ3gnVYQYhvwiY2wEDOZnxqABpB3IuTcEi+1/mMTS4bY9bx0kjC+1fZv7jxB8vOpUIZCd9LCVB6ETf0OIAaDH16z7YCfTpiNW23KeWAmePiN5GqPksYK95tAnpz/5wEd5+ZwGgfY5Wf7xWVTA7sPddQDghVOmRNmI354uGX43Tr1kpFkQo1dnVqSgMVBIVwWLQB4pJiTPITkvZbNomZp94zrSY6Kpptpbu2s1xyEz7YJ8WKZXPPl3apUytPMhmQuSHUMskwQCxQRPlgNA7taFNgoOYfvKgVFbxKhlfFqYxSUhmkyYIg2wQrlqtRMrTZEAZg9ZDZtKK2lSbrcxN4KkDqKB2c49/6ygMsHy4q1UUqhnTrMNo1bAWAsYE72xM4bx+pS4xURaxem7miRVIZXjwqtSwkahpmJEzyOAtOS4m9ChWTWGFGqyK5IOtLatRCwY2BG+0EyRDzL5inWy+bdilPMMKceEPTVpveVsNwRAte+H/APon3X7u7U0AOrUuoEFjLA6diA8LtFxi0doMxQrZdandqXYEAAeJfDDC3WdPoTgPOC5omhUqE06jDVDSB4JIU21wf0/LDlHYFSdDLJI2Mgjwmb7ee+MaynElyfEozIapQViCryfBLFGEEAsjeIH154H8A7QVKcU2ZioYwJPh1WaPeD88BtuSzJSqiSmoqdZUTp8RggwTcwCGHLBrJZdQIJNzJi4J/XnjFMj2gqrVp1TUdlpgUgSDpAMOyKdpMN52AtbGu5XNNpkENMkEefP3nAH/ALusxYxI32m+w2x49E3JI+EwpvHWOo9cClcgkTMieVztBtM7fLBKlULKA3S/+oH2tNvc4AXToOzEH9hsPSP+MQc3w0qpAuN72Pym5+rYM1qcGwb1Bg29bxywOzOaqC4Y7zDeKPc4Ct1kYPqYuR/qEf7Sbdb9bY8+7tyrMOcDa/tiTxLiGmC9NSLmbmfOItbrbA9sy/KmpHIw1/zGAxPPZtqrF3jUd4AAsI2AwjJZxqVRaiEqyEFT0IOCOcy/c0AhjXUIeYFkAaADuJkH5YicMz/dOCVVwCCVcSpHMEdInbAXP7Qs6nETka9CDWr02pvTBurow3HTxEAnkoxUM7wx8u5SoIJAg8iCRcTePXBDiudXLZ01cr3emAyaRqVSVhguoXAbUAemBWf4lUzD6qjamNhYC3lEYCdRPhAAkrqFto1SPXz9cQqY/X8pxIoV4DLqgTv59Z+tsRqLkmBLGT73/LAH+B9r2y1KtRqItRKisafI06hEalP9p5rzi0XmulQZUdP0w5VqX9Pe5w0jXB35fXngJNfitSvVFSq2twqrJ3IRQqz1IAAnE1DPKDM7YD09yR1xP7w3vvgJVeuAIjbb3wDOJearkjEYLbAE6nAq6ZcZg02Wm2kK9oOqY2MgmD8sL4J2er5yqKaBdUb1G0qQOrN9HF87OdiTV4etOqqAValJ6ddDqZNcLoYWlQIMTHiixwxxPgp4bnHR8umZTSGpuzMpKncwDAIIM+nngHMn9kWfTSxagCogf1bg9RykDoemDnZXhNbK1a7ZqlTd6rKxaQ7ACwggG8SSTFwMBU7bVS0U8tSpx/c5PuAAScM5vjmZqLLtTQHpTkx/7rfvgLR9pHHkqURSIIbvVYeEgwOdxO/riu5TtLEDWIgjUQFA5SNcD25Yr+cytauxC1a1V/xXJEb3Cg/ORiJnuyzUQTVRlIGoSRfy54CdX4bSrZxHr1GeiZV2osrPqg6RN1UE6QTJjFhzXZfIU2AppWhFBaoXMs1y0qy6WmwsIseWAmW4dGUSoAIdvhF7glQSTztuAN/PBHhObASpqimgCsCbAKwIm/mPcnARMt2gyozLUT3y5OqytU1ohcOq/EoQeBTYEgG3XGhdmuI0qtJfEQqaQrc41aQTylVInrvbGNZtF76oFBYM0poNiNQJ39PznljcOBdnKlPKrSpd2yBdWoVILu/x/hAEWUXgwPPAT2zlCprQOxdZJUCGUTOm4iNhM8xOJOTqd58FWmQIHxSZAuOk/Dsb6ja+EcQyHda2p5ao002R6iuo1qYN/ECPxNMSLjniLw7h1ejWX/04TL6gHpqA4Hg0agpJMFoad4XASsxQWl8dZgxgS2oqWKgQDF25jaJww9JO8WjrLu2qZMkH8ILA+F7ExBmRh7iGXzH3jvFU1V8YWiy+AAaVFy3xQJ2i5PLAnMceDwpaqC8CqEQI1MloEEKZCzcETeQcAmuFQ1PEQgVGVtYJiXUwACCZAmDzFxyc4XwFatJai1A4eWBDJsSTF2mV+E+a4HZLgVChmsxladV9JQayVGpDHwkxDDTG4/EPXDmX43lsmi5de7pimB4WzIUgt4zK30yWJieeAxPPsSgqVJ11ZIGkiFFlgncf554DzjX+2PZNPuyFqYDKCaja5Cwv4Z/DIHIW5Yy3iHCXo/ELEkA+Y+pwEIL64tfZ/sYmYpq5rtTJOwQNzjcut8VOcH+zuceGRFUkSxJaN4HXkeQicAR7Q8ETK0qYTxnxan0kFiWG9zEbAX54Z4F2TOaVnaqtNBaB4nJixKyAF28RN+WD2fyi10rU7T3SaSP7xqa0nYyB1g74obZgmJ6z+WA94tw80KhWdQ5GCJEkbG4uDiV2eq0Vqlq8lQpgBZk2sbjlOB9Q6nuYHXePbDndgRpZj5kAW8jM+0YDysgDHTMTImJjlMWmMSVpyPXDb0vP2m/54mtTsDeIBnmeWAH1E3w7w/L6wR5b4cr0RBIH8b4c4BAabnqI5dcBrn2LdoFfLPlGYd5RYuinnTME+ulp9AV6GLl2r4E2aoHuxT75RNPWPCTuQxF4I+Rg8jj52o598rmkq0yVemwZfLnBHNTcEdCcHM79r+dqyC6KDbSiaR//AEDr388BC7V5ytl8yyzpZTpIA2IieZ/XACrxWqwMu194Mc/LBbtG/e5qCuksRaZjXpI9YBwLTKHURcXt4Zn/ANu5wFo7F5t8uj1YkOpAk9difO354N9peKiugBBEiRt/b15+KDivZLM9zR0O3IQNGnTHU7/W2Ca0HqKrhfBNiLwpbnzWMBJ7LZlTSSk8cwRuJ1OefPUwM+QOHuM8EqAE0QXGhAAGuvi1cvi0sdWnmGjlivcIouxqBULAOSDe1zqE7cpxo/ZHJVAhZ0IRdpiGa8meg95NrRgKv2b7EnMutWrCrJ1I6ujGJkqRAAJO45WttjT8nRCKFUWUAC5YkDqzST6nC8unNv0nHlSsC0beU7/xgH0qObWPQCZ9foDEtdQAJNo5fVvXEHKkmAoLEzZeXrH6+mJebqpRVDmX7qmxgKLSwEwW6wDbnB9MAunnnJ0pqLc7/CPMnCa/aOllNQzFUho1QqkgkyIlR8RIIgxt0OK3ne3etqa5QaKBqFHcCWYBVPgBB31QGNpEYI5GlQp0KdXNN39d1B8VySDvp2seZFotgOzXEu9WvrpUk1U+8VGgNVpBHDhzMk73EwIxnOU4bwyqgqCnVOqTaq0bm3/aO2252xI7UcJr1cynf11FSs+sISutaJJ0wrG4WD4bSNXW0/M9ns5TYqK1BhYgtTIJkTfQxXnyP54AHUmvQ0VKj6fxXJBjr5c8AuI5kMpBkgWcb+GInkAVMMPK+JlXOaChJ8DNDA3iYA/PA/tBw90IeCRcHo6/2tGxFx8umAp+YoFGKncWwU7PZB3LMuwEepOwjmOeHO0WWp/02ptq8ALeQU6f8YJdimISp/uH/wATgLRw7SQYk+Jln0MA+wP5Yz/jOR7rMOl4nUI6G/y/xi+cDQA1U5rU1e1RVIPXcN8sCu1XC2YLmKaE01lHcDwqZtLA+ZHlInAUWt6eY9MeaVjcn0+v2xNz2XuQfwjwx0vE/XLEWnVYbc7bcjuMAb4PlFKar6o0jy3v64RVWoGYIRp1NAInTE7E/LBPg+XhF9PL13j6nA9EYqb31P57sfbAMcOq96dD89iBf/GF5PNCn4SNiTq5QN5HX+Me8F4S9QyNlKz6EE+/TA93ZmMbft/nAT0rtWcSAIMSYH4SRJ/K+ErweakLqYTYrGnz8RgCDgh2Z4P3rMaif0+TzBlYsOv8Y0/JUQaS95SGkCFYUxEeqmeW8csBn2e4VUarrSmHOhQRqC/hAME7kibiMV/iXFnDuqotOCVMCGtI8TDdo3M3xqfB0putZ2cKykaRG/gHW/l7Ym8H7A0Kw72rQU6jqAEjXNtRvF/S+AqVHgCOlNEpy0KxPiJJIB9p+uWD+W7BOlNmKLTCoYlizNp8Xwgx88aFlsgtIaU00h/alj746rw1nR1GlC4KhmOprgi8nbAZ32cy2ugtIBQVaoXe8he8PtqvAF+WLZl6hUBVUkKIBPl5nn7Xw7wTs+mWp6HZajsxJKggCTIA5mJJ9ScFquRSmj1XBhFZyTeAomwwA6k7kkkiPT6GCuS4GWE1GABvpG56YyDtH24rVZouUWlU1h1AFqamAdcTciY56fPFEObqAlRUYwSNzYCbDoPTrgPojjfbFMpK5emaoB0kppMPp1BGvqFpO364p/GeLVc66sX0uKconKnUjxMCLnZbna8C5wJ7JZArlAxIg1T4STM6Bcxva2D/ANy1NT70aECqARC6qYYif1wEDLEpTXSIZalMh9go9PW/scWOtmaeSy33mowdySiCZ03IMTuSVsdhOAlLLMyuAfDNOY3NyqgT6n3OLFW7EqGH3h1emAUp0zcCCWWx+Ngf0wGMdquPVK2aOYcqHOlhpMMsKNJncWi5F8O/9RzNQBquYKuQLFFkCIX8Q/DB2xa+1P2b1HZ8xTddVyaaqwJgDTZwLnytMdcZ9xDIV2qM1XUahMsWcAyeo5HywBnj6kZdi1mkWO8THoL9fLBmnV7/ACRMSQul/VR0G1gDgR2vCrRChp8Q2v6/n+uCvZ6oBRIU2YQ3nBi4G+1sBSeIJ4KbAESCpHmLRH54Jdj6ml6i3vpYecSP3GOXJl1ekgnTUaPa838gThPZDiGWp5oPmu8SjoYf0t9XKYvpnp5YCb22osGQqxCusNBIB0mRPWNR3xyfaVm1yX3NVphVTRqC+Lu4II/tBI/FE4TxDi1LM5gU6bP3QMUzVKqYMAliLT+ZGH+NdmHpgqmtwy2KqSs3BFhMkD/ywFb4ZWrOWp06ZrawAV0liAPNbj1xeeFfZ/RPdtVWopgE0y4gE7hmCg26W6ScVXs21fK1dfduABBDoQDIIjkcap2bzT1dTVsuaZEEMxaCDyGoTI8uR5YDLc5k83RqGrUo1lRWJHhbuxckCdtMbX6YfOcpVYakhUC7KfMkmI3HOcbjQpm9kAPL+OeM8+0fha0mo1qaIkl1bSsSbEEwAJ3+WAH9g81TpnNsQIRFqXvEBzAOwvbFJal4SbGYvPlifRzL0u9EWq02DR8M8iPL16nEbS3d2Gw3PQ7wOZwF77NcO0UKYAg6AxPObsbeQO/nzxZeA5ohio2awJJEHlfe4B2wx2Py4FIsBNgoiZhRBJ/LnyjFl4ZwamizoVTzJOprbHmB+2AqXZvh5qZhqWmzaajHoFHXzmPOfLGkFCB8JEWAHTbflbELgXCadDWaZLd4RLNHLYWF+eDQSfrYe2AhCppBAAUxfY39efpvhWXyRPIx/cfPBTL5ZTDb2t0tivdtO3dHIIo0mpUckKi843liNIAtPOOWAsGXyaJ8IvuTuf8AjFG+0ntZtk6YLBwrVmBgd20iAeere39oG5tTuLZqpWylFKleqX/qtVQVCEJLyikCAFAJtcxF4jEWtl3p9wrrCmkNAOwpn4Qelwbee98BXuJ0llaZZT4tO5JA1AsTbmAPYYE5HIq2YVGUHx6CJ9d45TGLb2zRT41ETUbSeYUaiPaOWKtkKZNam239QE36vgNTp5ZFoLphSGI0iwAGkyPMyR7Ym5Sk/eU0I1yikKL+H4gB6j9cDHCikGDePUfD/pIH6sSMW7sNwoIRXZtTOgX/AGiAQJJmbR9TgK9xfh9XKUqld6brohqcQRq1iNUTpAkmTYYsGV4onEcpSrHVTqCWVVYWcEiAxG9oAkETi31YgiJncciCL254puaoLTDIgCobIAtoKiB5wZBPQLgKpxztzWfVSZNUHxaAC6gciBLg7kna+KjWzVNyWKgk84Bn3g4LdpOzFOodVM907kOeVNIB1BRuCTzn98UXNZyojsrrTZlJBLKmokHcyd8BO7ScSWtTW4DK112IgQbfK/Q4VwXjbLSKDwzP4dQj8V5ERY+mIfGP6qhxfxna/wAYU36XBEeQxLy3DaqUY0EvD2An4tFrTcAExgIdWk1GtpnpBBMGwuI8uuDHBuyC1nZngU9XWPO0ST+WCPCuBsyU/vCx3YbSJgkGDDReBeNjiwKAi+BCxGwUfL8vO+Armd+zRHP9Coyjo4kfOQ0eoxcuz/BqlGitOrWFVlm6yLchO5A6ny6YTl8ySbDlMTf688EaSArPPoL/ADMR7YCVTqogidIHMk/pN8ONVpG7Fo9xPtP6zhmmh5ARzsB+ZwyzCZFz15D3sMAWy+kgmCADY4C/aJoOSdoJNIhwIvE6THsT7Tidl6TtOkzbcmRPliT9xlQpGofiJ58jaNuU4DBs3nkKgg/ErgjoTBAt1iPfDKZevSAepl3NMQSWRgDNxJ2j3gjBvtR9nWYy9Q90j16DN4TTUsQCbKwAsR12ONN7GZescnTTMU3VtJQqwuQJVZWOaxY+eAz/ALLdvhliadQFssxlG3anNvEBuLetpvONj4J3WYpLURhVRjKkbG5BEG8giCD02GBlX7IcnVuaZpN1pkgz1idP5YtPBeAUclQFKioCJJkm5JuSTtJ/bASKOQAu3sOmE8R4pSy9MvUcIq7yYxWMx2sqjWaYp1Kak3LETeLWg+WKn29ztN6ky1Vac+H8Itdltc7i+2ne+AH8R4zmcx/283VpU3DVtCkjT3lWoApiDso5wNRxHzKsctTpsxfutQRmMue8ILXnYwLco88ScpkmR9Tjw1UR1B2I8S/tv6YJ5yuhy9KmBBRySRb4iI8zt6bYCG2VppSpkGXYtrXaNDDQetwCJ8sDuJVWlTUdQNOmnLKPCsm0neSfngzmshoRamoRUL2FiuhtJn1kGMUDtZQZc0jup0FF0yDDBQOvI/K+Af7acepGqy5eHpgjxG/iKCfYGb8zOPez+QGZqUVFREql9mJA8PimIt0Am84DZPIlWLVPCqg7gGSdrdZxN4Tk3zmbprQBDuykHbRpiTbZQL4DQu1lI5PLKxWHeowDbrogET0Mzvf2nFk+z/jNQ5Zab5eqp+IVWsKsmZuQRa3SAAMH+IFWVtQDCDIYAi/VdvT1wO4hWBQLPiMWja0ctthAtsMA7xLtzlKKuKuYpgifCviPoNMgnym03xlvHftGq1XqU8tFMXUVL6yo30/2gybxqhuWF9qsiRUDIq+Pe9gwsTEgCTHvinZvKMjAvYsNQgi4kiSRyNyL8sAY4R9on3ak9JsvTzDzKVKxLBQOq/ji0XEe2LHlfs4r59FzdbNhKlcByi0xCg/CBAiAsYqfZDheXqZ6l95juW1au8NiQtpINgTeTG18a5luLZKmoSnX0IvhVQSQALQCeXTAZVk/hawsJFhElSSY2nBThfiEkk78zG3TbHY7AWDhOTRt1Bg8/UjEhufl/OOx2A9ylINqn8Ooi5FwJBIG/vixZWkO7RoEsJNt7Y7HYBqqZF/q+BuYQQbfiA9sdjsBZcjSAFhGPFbU7qbhTYRbaffHY7AP16YjYbfviZkB4j/tP5Y8x2ANoogHrit9sKxChQTBmR19ce47AVgUQMmpA5r/APLFc7TUFC2G4f8A8RbHY7AG87RCimALDVA6XU26XY7dcM52kDl0f8Xess+QVCB88eY7AQOItBAG0kR5Hf54j9r8qrcNQsJKhipO4ioux5bn547HYCk5lAcok/6z7g2xY/sfMZxl5NSk+ZDLjsdgNoqUgy3E2P74DZwQABtvvztjsdgM948stJvb+f3xSM/TClyBeFv6sQfyAx7jsAxk3LEgmRIPzIxrvC+G0zRpkrJ0i5JJ+ZvjsdgP/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descr="http://content.answcdn.com/main/content/img/getty/0/9/32898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9" y="-115434"/>
            <a:ext cx="9144000" cy="74129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0" y="156592"/>
            <a:ext cx="5069115" cy="156966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cap="none" spc="150" dirty="0" smtClean="0">
                <a:ln w="11430"/>
                <a:effectLst>
                  <a:outerShdw blurRad="25400" algn="tl" rotWithShape="0">
                    <a:srgbClr val="000000">
                      <a:alpha val="43000"/>
                    </a:srgbClr>
                  </a:outerShdw>
                </a:effectLst>
              </a:rPr>
              <a:t>Finally it was time for </a:t>
            </a:r>
          </a:p>
          <a:p>
            <a:pPr algn="ctr"/>
            <a:r>
              <a:rPr lang="en-US" sz="2400" b="1" cap="none" spc="150" dirty="0" smtClean="0">
                <a:ln w="11430"/>
                <a:effectLst>
                  <a:outerShdw blurRad="25400" algn="tl" rotWithShape="0">
                    <a:srgbClr val="000000">
                      <a:alpha val="43000"/>
                    </a:srgbClr>
                  </a:outerShdw>
                </a:effectLst>
              </a:rPr>
              <a:t>“a few appropriate remarks” from </a:t>
            </a:r>
          </a:p>
          <a:p>
            <a:pPr algn="ctr"/>
            <a:r>
              <a:rPr lang="en-US" sz="2400" b="1" cap="none" spc="150" dirty="0" smtClean="0">
                <a:ln w="11430"/>
                <a:effectLst>
                  <a:outerShdw blurRad="25400" algn="tl" rotWithShape="0">
                    <a:srgbClr val="000000">
                      <a:alpha val="43000"/>
                    </a:srgbClr>
                  </a:outerShdw>
                </a:effectLst>
              </a:rPr>
              <a:t>President Abraham Lincoln.</a:t>
            </a:r>
            <a:endParaRPr lang="en-US" sz="2400" b="1" cap="none" spc="150" dirty="0">
              <a:ln w="11430"/>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4111134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VFBUVGRoYGBgYGB8dGxgaGxgbGhwfHBocHSYeGxokHhwcHy8hJScpLSwsFx4xNTAqNScrLCoBCQoKBQUFDQUFDSkYEhgpKSkpKSkpKSkpKSkpKSkpKSkpKSkpKSkpKSkpKSkpKSkpKSkpKSkpKSkpKSkpKSkpKf/AABEIAJMA2wMBIgACEQEDEQH/xAAcAAABBQEBAQAAAAAAAAAAAAAFAgMEBgcAAQj/xAA/EAACAQIEAwYDBwMDAwQDAAABAhEDIQAEEjEFQVEGEyJhcYEykfAHFEKhscHhI1LRYnLxFTOiJIKy4hZzkv/EABQBAQAAAAAAAAAAAAAAAAAAAAD/xAAUEQEAAAAAAAAAAAAAAAAAAAAA/9oADAMBAAIRAxEAPwDU2zp6n5np0xyVzyJwymXEDrfD+jAe943U/P2x6jtvJ+ZvGFGnPSL45Su3pywC9bdT8/fCbybm/mcOaLfXWMJ0j9cB6s9T8z0wtZ6n54QD9bYWqkflgPb9T88B+P8AaCjk6XeV3KqTpG5JJ2AA9MGKm2Mn+26hVcZaFZ6C62qKoJjSVJJIuBpLDyjAEuDfbJRrV+7alWprH/ckOqgc6mn4E/1XAm+NFonULGRAuDO4nfmPPFFy/GRRNdafD3Smihi1MIO+ERCrzbSCYJNh5jFl7IZVqeSy6PutMAg20g3C7keEHT7YAvB6nChIx0Y80YD0euPTPU4QBhUe+A8NueEhr4U6YTGAVGPceasILYD3/nHhT/OGw94+rY4L9fpgFD698dH1/wAY8Cj6/PCgMB4nTr+vI49j88KVYH17Y8YfX6YBiqvMW9P5wwag+jiUHUyAQSsSNyJ69JgxhBK89/X/ABgGKVXDq4EqNIABtznE6lWwEtDFvr5Y9Y/v/FueGhUxxf6/nAOm+FD69sNCpBthZb6/nAOM3ljxap9P588IDA45jbAIq1uv11xXe1zB8s1DVpbMf0U6lmsBfkdj5HfbFe7c/aB3VRqVGFKEB3m4YgEgT02JOM37TdpqlVviY8lPMGRed5BGAJ1u2dWnQOUZMxTzAhAqlp5ghTq+EztF532jduGmKdMadMIgK/2kKBHsbe2MZyWQznESM/QzKd4krUp1VBCuQAyqIMUXQgxPNxhPA/tWzGSrVMvnFNRKLlbXqIA0AamM1FA/u8Xn1Ddg2OJxHytcOisp1KwDKRsykWIw7rwC8cx6YQGx2v632wChhLev1zxygDCpGATOEkfXrhRUY9+vngG2X6jDVYkC2JFvry3wh4PL5/4wDarHP652w6p+vTCYj6jyx6p+ttsA7OGqjgb+X1J54WG+v0w3UQHz/PfAeBwbj/PUfv8AnhJIx4BHl/GG9Q54DP07dpyptf8A1qI/jHi9twGA7u5m3eCZ9MUReD1tOsU307k6QqxHUj3tOHMlmKtR9NGjUqst9KII6fEfPc8t8BoK9t3n4UXfcyf1w8e2FQiyp7jFIrcQ0Ke9GhqZipSMa1IgWAF9xcTOJmW4oToYq9NXYKrVEKoxYSsVD4SCNr72wFtpdr2i4SQN7j98L/8AzBv7VPzwKqcNfTKmmTGpl0/DPLUREnETKVzVdaK09NR11pKadaj8QY2jAWjL9r15ofY/xiWO0yHkb+f64r9bhtamQpUP6CeceQF4wni1GqmWqVSijSrcxIi1gLbkc8BmPbB++zTNYCrVcm94n/GA+WTUqkmLR1Pkf0+jjzjeakIR/cf0A257YmCkFGm/QTb3HuDgLd9l3GPu2b7t5FPMDQf/ANimUI+bL6MMVr7UWH/U81AF3U/+AB/MflgZ94YH1gyIlTvIn574R2l4k2YqNVf43Zi3TZTbnF8B9D9hOKI/DsowJ/7KL1+FdJ/NTg799XztjIvs240i5Aamb+k9QQp2BIccueo4sZ7RIwJGuDtfc/LAX0ZwHCWzY/tP5DFNyHaEEGGFokGdX6YffjTEEggQDJnb/cYMfPAWWpxMLuG+WIy9olM+CoL9BgMRW06tSnrYfx88emqTpDHSTYRJmOfpgDI7RIfwVD7T/wAYf/60vJWnzwASnDeJwYvb9I394wtipkS0CYIM3HW0x54A+vErSUYe4/zjhxFejDyt/nFZpZjVAhTeJJm0x5WBwXSGp3JAUEQsiIvueeAIDiVOOfyOFjNLyDX8ufvgV3IMTqa08ojlvBHqMKaiysADA3JN4HlywBFs8u0H8j+U4774vOR6jEDNJaT+374F5rMjT4WgDcn/AJwBqtxmkN2/I/K2Ip41Q+lxTs3mWvDzeLqYv5zH74i0eE5llDFgCbnw/wD2wAGp23OZoVKdN0phKZ1kgnWxESl1hZB5TJEbxh7sTwhkWotWq1HWEbVSJWogF9LMQRoI0mVkeKZ5YzbMIMvVF9UDxfhkncTf5/piy9mvtAqorUKtAZtWMoJK1FOmPAwBgCNWmNxbAWLjmX+8ZtV111R67aSx8auqKoCnmoIEX587YL9re0lOmUUVKxZiGRIXulNMG0lY1TDReCo64ynP8ZrF9NU1FFjDsxbYXk8zvIw3m8++YcPVctAF+drSepiJY3MDAbLkc4uayb10qNzSomoUxrkXYhrEiYFh4ja5GBjPqq0M6laotGiAWkuy/wBRwviYnSLk+EfhXyjGZZfNP3pYmotKrLMKblAwBaB6BpgGdsJetTCstLUgPUkmoOjRFo5bXwGucZzbipSjM1iSajKYUKW02SI8PhBF+vXZlsg44ZWXvqlZhTIlmKqRr7wsF5vuCecYEZ7M95wymabaXCipTb8SukE+8BlPWMU7gPE3qZymtfM1Up12WnVcNLBQ3gnVYQYhvwiY2wEDOZnxqABpB3IuTcEi+1/mMTS4bY9bx0kjC+1fZv7jxB8vOpUIZCd9LCVB6ETf0OIAaDH16z7YCfTpiNW23KeWAmePiN5GqPksYK95tAnpz/5wEd5+ZwGgfY5Wf7xWVTA7sPddQDghVOmRNmI354uGX43Tr1kpFkQo1dnVqSgMVBIVwWLQB4pJiTPITkvZbNomZp94zrSY6Kpptpbu2s1xyEz7YJ8WKZXPPl3apUytPMhmQuSHUMskwQCxQRPlgNA7taFNgoOYfvKgVFbxKhlfFqYxSUhmkyYIg2wQrlqtRMrTZEAZg9ZDZtKK2lSbrcxN4KkDqKB2c49/6ygMsHy4q1UUqhnTrMNo1bAWAsYE72xM4bx+pS4xURaxem7miRVIZXjwqtSwkahpmJEzyOAtOS4m9ChWTWGFGqyK5IOtLatRCwY2BG+0EyRDzL5inWy+bdilPMMKceEPTVpveVsNwRAte+H/APon3X7u7U0AOrUuoEFjLA6diA8LtFxi0doMxQrZdandqXYEAAeJfDDC3WdPoTgPOC5omhUqE06jDVDSB4JIU21wf0/LDlHYFSdDLJI2Mgjwmb7ee+MaynElyfEozIapQViCryfBLFGEEAsjeIH154H8A7QVKcU2ZioYwJPh1WaPeD88BtuSzJSqiSmoqdZUTp8RggwTcwCGHLBrJZdQIJNzJi4J/XnjFMj2gqrVp1TUdlpgUgSDpAMOyKdpMN52AtbGu5XNNpkENMkEefP3nAH/ALusxYxI32m+w2x49E3JI+EwpvHWOo9cClcgkTMieVztBtM7fLBKlULKA3S/+oH2tNvc4AXToOzEH9hsPSP+MQc3w0qpAuN72Pym5+rYM1qcGwb1Bg29bxywOzOaqC4Y7zDeKPc4Ct1kYPqYuR/qEf7Sbdb9bY8+7tyrMOcDa/tiTxLiGmC9NSLmbmfOItbrbA9sy/KmpHIw1/zGAxPPZtqrF3jUd4AAsI2AwjJZxqVRaiEqyEFT0IOCOcy/c0AhjXUIeYFkAaADuJkH5YicMz/dOCVVwCCVcSpHMEdInbAXP7Qs6nETka9CDWr02pvTBurow3HTxEAnkoxUM7wx8u5SoIJAg8iCRcTePXBDiudXLZ01cr3emAyaRqVSVhguoXAbUAemBWf4lUzD6qjamNhYC3lEYCdRPhAAkrqFto1SPXz9cQqY/X8pxIoV4DLqgTv59Z+tsRqLkmBLGT73/LAH+B9r2y1KtRqItRKisafI06hEalP9p5rzi0XmulQZUdP0w5VqX9Pe5w0jXB35fXngJNfitSvVFSq2twqrJ3IRQqz1IAAnE1DPKDM7YD09yR1xP7w3vvgJVeuAIjbb3wDOJearkjEYLbAE6nAq6ZcZg02Wm2kK9oOqY2MgmD8sL4J2er5yqKaBdUb1G0qQOrN9HF87OdiTV4etOqqAValJ6ddDqZNcLoYWlQIMTHiixwxxPgp4bnHR8umZTSGpuzMpKncwDAIIM+nngHMn9kWfTSxagCogf1bg9RykDoemDnZXhNbK1a7ZqlTd6rKxaQ7ACwggG8SSTFwMBU7bVS0U8tSpx/c5PuAAScM5vjmZqLLtTQHpTkx/7rfvgLR9pHHkqURSIIbvVYeEgwOdxO/riu5TtLEDWIgjUQFA5SNcD25Yr+cytauxC1a1V/xXJEb3Cg/ORiJnuyzUQTVRlIGoSRfy54CdX4bSrZxHr1GeiZV2osrPqg6RN1UE6QTJjFhzXZfIU2AppWhFBaoXMs1y0qy6WmwsIseWAmW4dGUSoAIdvhF7glQSTztuAN/PBHhObASpqimgCsCbAKwIm/mPcnARMt2gyozLUT3y5OqytU1ohcOq/EoQeBTYEgG3XGhdmuI0qtJfEQqaQrc41aQTylVInrvbGNZtF76oFBYM0poNiNQJ39PznljcOBdnKlPKrSpd2yBdWoVILu/x/hAEWUXgwPPAT2zlCprQOxdZJUCGUTOm4iNhM8xOJOTqd58FWmQIHxSZAuOk/Dsb6ja+EcQyHda2p5ao002R6iuo1qYN/ECPxNMSLjniLw7h1ejWX/04TL6gHpqA4Hg0agpJMFoad4XASsxQWl8dZgxgS2oqWKgQDF25jaJww9JO8WjrLu2qZMkH8ILA+F7ExBmRh7iGXzH3jvFU1V8YWiy+AAaVFy3xQJ2i5PLAnMceDwpaqC8CqEQI1MloEEKZCzcETeQcAmuFQ1PEQgVGVtYJiXUwACCZAmDzFxyc4XwFatJai1A4eWBDJsSTF2mV+E+a4HZLgVChmsxladV9JQayVGpDHwkxDDTG4/EPXDmX43lsmi5de7pimB4WzIUgt4zK30yWJieeAxPPsSgqVJ11ZIGkiFFlgncf554DzjX+2PZNPuyFqYDKCaja5Cwv4Z/DIHIW5Yy3iHCXo/ELEkA+Y+pwEIL64tfZ/sYmYpq5rtTJOwQNzjcut8VOcH+zuceGRFUkSxJaN4HXkeQicAR7Q8ETK0qYTxnxan0kFiWG9zEbAX54Z4F2TOaVnaqtNBaB4nJixKyAF28RN+WD2fyi10rU7T3SaSP7xqa0nYyB1g74obZgmJ6z+WA94tw80KhWdQ5GCJEkbG4uDiV2eq0Vqlq8lQpgBZk2sbjlOB9Q6nuYHXePbDndgRpZj5kAW8jM+0YDysgDHTMTImJjlMWmMSVpyPXDb0vP2m/54mtTsDeIBnmeWAH1E3w7w/L6wR5b4cr0RBIH8b4c4BAabnqI5dcBrn2LdoFfLPlGYd5RYuinnTME+ulp9AV6GLl2r4E2aoHuxT75RNPWPCTuQxF4I+Rg8jj52o598rmkq0yVemwZfLnBHNTcEdCcHM79r+dqyC6KDbSiaR//AEDr388BC7V5ytl8yyzpZTpIA2IieZ/XACrxWqwMu194Mc/LBbtG/e5qCuksRaZjXpI9YBwLTKHURcXt4Zn/ANu5wFo7F5t8uj1YkOpAk9difO354N9peKiugBBEiRt/b15+KDivZLM9zR0O3IQNGnTHU7/W2Ca0HqKrhfBNiLwpbnzWMBJ7LZlTSSk8cwRuJ1OefPUwM+QOHuM8EqAE0QXGhAAGuvi1cvi0sdWnmGjlivcIouxqBULAOSDe1zqE7cpxo/ZHJVAhZ0IRdpiGa8meg95NrRgKv2b7EnMutWrCrJ1I6ujGJkqRAAJO45WttjT8nRCKFUWUAC5YkDqzST6nC8unNv0nHlSsC0beU7/xgH0qObWPQCZ9foDEtdQAJNo5fVvXEHKkmAoLEzZeXrH6+mJebqpRVDmX7qmxgKLSwEwW6wDbnB9MAunnnJ0pqLc7/CPMnCa/aOllNQzFUho1QqkgkyIlR8RIIgxt0OK3ne3etqa5QaKBqFHcCWYBVPgBB31QGNpEYI5GlQp0KdXNN39d1B8VySDvp2seZFotgOzXEu9WvrpUk1U+8VGgNVpBHDhzMk73EwIxnOU4bwyqgqCnVOqTaq0bm3/aO2252xI7UcJr1cynf11FSs+sISutaJJ0wrG4WD4bSNXW0/M9ns5TYqK1BhYgtTIJkTfQxXnyP54AHUmvQ0VKj6fxXJBjr5c8AuI5kMpBkgWcb+GInkAVMMPK+JlXOaChJ8DNDA3iYA/PA/tBw90IeCRcHo6/2tGxFx8umAp+YoFGKncWwU7PZB3LMuwEepOwjmOeHO0WWp/02ptq8ALeQU6f8YJdimISp/uH/wATgLRw7SQYk+Jln0MA+wP5Yz/jOR7rMOl4nUI6G/y/xi+cDQA1U5rU1e1RVIPXcN8sCu1XC2YLmKaE01lHcDwqZtLA+ZHlInAUWt6eY9MeaVjcn0+v2xNz2XuQfwjwx0vE/XLEWnVYbc7bcjuMAb4PlFKar6o0jy3v64RVWoGYIRp1NAInTE7E/LBPg+XhF9PL13j6nA9EYqb31P57sfbAMcOq96dD89iBf/GF5PNCn4SNiTq5QN5HX+Me8F4S9QyNlKz6EE+/TA93ZmMbft/nAT0rtWcSAIMSYH4SRJ/K+ErweakLqYTYrGnz8RgCDgh2Z4P3rMaif0+TzBlYsOv8Y0/JUQaS95SGkCFYUxEeqmeW8csBn2e4VUarrSmHOhQRqC/hAME7kibiMV/iXFnDuqotOCVMCGtI8TDdo3M3xqfB0putZ2cKykaRG/gHW/l7Ym8H7A0Kw72rQU6jqAEjXNtRvF/S+AqVHgCOlNEpy0KxPiJJIB9p+uWD+W7BOlNmKLTCoYlizNp8Xwgx88aFlsgtIaU00h/alj746rw1nR1GlC4KhmOprgi8nbAZ32cy2ugtIBQVaoXe8he8PtqvAF+WLZl6hUBVUkKIBPl5nn7Xw7wTs+mWp6HZajsxJKggCTIA5mJJ9ScFquRSmj1XBhFZyTeAomwwA6k7kkkiPT6GCuS4GWE1GABvpG56YyDtH24rVZouUWlU1h1AFqamAdcTciY56fPFEObqAlRUYwSNzYCbDoPTrgPojjfbFMpK5emaoB0kppMPp1BGvqFpO364p/GeLVc66sX0uKconKnUjxMCLnZbna8C5wJ7JZArlAxIg1T4STM6Bcxva2D/ANy1NT70aECqARC6qYYif1wEDLEpTXSIZalMh9go9PW/scWOtmaeSy33mowdySiCZ03IMTuSVsdhOAlLLMyuAfDNOY3NyqgT6n3OLFW7EqGH3h1emAUp0zcCCWWx+Ngf0wGMdquPVK2aOYcqHOlhpMMsKNJncWi5F8O/9RzNQBquYKuQLFFkCIX8Q/DB2xa+1P2b1HZ8xTddVyaaqwJgDTZwLnytMdcZ9xDIV2qM1XUahMsWcAyeo5HywBnj6kZdi1mkWO8THoL9fLBmnV7/ACRMSQul/VR0G1gDgR2vCrRChp8Q2v6/n+uCvZ6oBRIU2YQ3nBi4G+1sBSeIJ4KbAESCpHmLRH54Jdj6ml6i3vpYecSP3GOXJl1ekgnTUaPa838gThPZDiGWp5oPmu8SjoYf0t9XKYvpnp5YCb22osGQqxCusNBIB0mRPWNR3xyfaVm1yX3NVphVTRqC+Lu4II/tBI/FE4TxDi1LM5gU6bP3QMUzVKqYMAliLT+ZGH+NdmHpgqmtwy2KqSs3BFhMkD/ywFb4ZWrOWp06ZrawAV0liAPNbj1xeeFfZ/RPdtVWopgE0y4gE7hmCg26W6ScVXs21fK1dfduABBDoQDIIjkcap2bzT1dTVsuaZEEMxaCDyGoTI8uR5YDLc5k83RqGrUo1lRWJHhbuxckCdtMbX6YfOcpVYakhUC7KfMkmI3HOcbjQpm9kAPL+OeM8+0fha0mo1qaIkl1bSsSbEEwAJ3+WAH9g81TpnNsQIRFqXvEBzAOwvbFJal4SbGYvPlifRzL0u9EWq02DR8M8iPL16nEbS3d2Gw3PQ7wOZwF77NcO0UKYAg6AxPObsbeQO/nzxZeA5ohio2awJJEHlfe4B2wx2Py4FIsBNgoiZhRBJ/LnyjFl4ZwamizoVTzJOprbHmB+2AqXZvh5qZhqWmzaajHoFHXzmPOfLGkFCB8JEWAHTbflbELgXCadDWaZLd4RLNHLYWF+eDQSfrYe2AhCppBAAUxfY39efpvhWXyRPIx/cfPBTL5ZTDb2t0tivdtO3dHIIo0mpUckKi843liNIAtPOOWAsGXyaJ8IvuTuf8AjFG+0ntZtk6YLBwrVmBgd20iAeere39oG5tTuLZqpWylFKleqX/qtVQVCEJLyikCAFAJtcxF4jEWtl3p9wrrCmkNAOwpn4Qelwbee98BXuJ0llaZZT4tO5JA1AsTbmAPYYE5HIq2YVGUHx6CJ9d45TGLb2zRT41ETUbSeYUaiPaOWKtkKZNam239QE36vgNTp5ZFoLphSGI0iwAGkyPMyR7Ym5Sk/eU0I1yikKL+H4gB6j9cDHCikGDePUfD/pIH6sSMW7sNwoIRXZtTOgX/AGiAQJJmbR9TgK9xfh9XKUqld6brohqcQRq1iNUTpAkmTYYsGV4onEcpSrHVTqCWVVYWcEiAxG9oAkETi31YgiJncciCL254puaoLTDIgCobIAtoKiB5wZBPQLgKpxztzWfVSZNUHxaAC6gciBLg7kna+KjWzVNyWKgk84Bn3g4LdpOzFOodVM907kOeVNIB1BRuCTzn98UXNZyojsrrTZlJBLKmokHcyd8BO7ScSWtTW4DK112IgQbfK/Q4VwXjbLSKDwzP4dQj8V5ERY+mIfGP6qhxfxna/wAYU36XBEeQxLy3DaqUY0EvD2An4tFrTcAExgIdWk1GtpnpBBMGwuI8uuDHBuyC1nZngU9XWPO0ST+WCPCuBsyU/vCx3YbSJgkGDDReBeNjiwKAi+BCxGwUfL8vO+Armd+zRHP9Coyjo4kfOQ0eoxcuz/BqlGitOrWFVlm6yLchO5A6ny6YTl8ySbDlMTf688EaSArPPoL/ADMR7YCVTqogidIHMk/pN8ONVpG7Fo9xPtP6zhmmh5ARzsB+ZwyzCZFz15D3sMAWy+kgmCADY4C/aJoOSdoJNIhwIvE6THsT7Tidl6TtOkzbcmRPliT9xlQpGofiJ58jaNuU4DBs3nkKgg/ErgjoTBAt1iPfDKZevSAepl3NMQSWRgDNxJ2j3gjBvtR9nWYy9Q90j16DN4TTUsQCbKwAsR12ONN7GZescnTTMU3VtJQqwuQJVZWOaxY+eAz/ALLdvhliadQFssxlG3anNvEBuLetpvONj4J3WYpLURhVRjKkbG5BEG8giCD02GBlX7IcnVuaZpN1pkgz1idP5YtPBeAUclQFKioCJJkm5JuSTtJ/bASKOQAu3sOmE8R4pSy9MvUcIq7yYxWMx2sqjWaYp1Kak3LETeLWg+WKn29ztN6ky1Vac+H8Itdltc7i+2ne+AH8R4zmcx/283VpU3DVtCkjT3lWoApiDso5wNRxHzKsctTpsxfutQRmMue8ILXnYwLco88ScpkmR9Tjw1UR1B2I8S/tv6YJ5yuhy9KmBBRySRb4iI8zt6bYCG2VppSpkGXYtrXaNDDQetwCJ8sDuJVWlTUdQNOmnLKPCsm0neSfngzmshoRamoRUL2FiuhtJn1kGMUDtZQZc0jup0FF0yDDBQOvI/K+Af7acepGqy5eHpgjxG/iKCfYGb8zOPez+QGZqUVFREql9mJA8PimIt0Am84DZPIlWLVPCqg7gGSdrdZxN4Tk3zmbprQBDuykHbRpiTbZQL4DQu1lI5PLKxWHeowDbrogET0Mzvf2nFk+z/jNQ5Zab5eqp+IVWsKsmZuQRa3SAAMH+IFWVtQDCDIYAi/VdvT1wO4hWBQLPiMWja0ctthAtsMA7xLtzlKKuKuYpgifCviPoNMgnym03xlvHftGq1XqU8tFMXUVL6yo30/2gybxqhuWF9qsiRUDIq+Pe9gwsTEgCTHvinZvKMjAvYsNQgi4kiSRyNyL8sAY4R9on3ak9JsvTzDzKVKxLBQOq/ji0XEe2LHlfs4r59FzdbNhKlcByi0xCg/CBAiAsYqfZDheXqZ6l95juW1au8NiQtpINgTeTG18a5luLZKmoSnX0IvhVQSQALQCeXTAZVk/hawsJFhElSSY2nBThfiEkk78zG3TbHY7AWDhOTRt1Bg8/UjEhufl/OOx2A9ylINqn8Ooi5FwJBIG/vixZWkO7RoEsJNt7Y7HYBqqZF/q+BuYQQbfiA9sdjsBZcjSAFhGPFbU7qbhTYRbaffHY7AP16YjYbfviZkB4j/tP5Y8x2ANoogHrit9sKxChQTBmR19ce47AVgUQMmpA5r/APLFc7TUFC2G4f8A8RbHY7AG87RCimALDVA6XU26XY7dcM52kDl0f8Xess+QVCB88eY7AQOItBAG0kR5Hf54j9r8qrcNQsJKhipO4ioux5bn547HYCk5lAcok/6z7g2xY/sfMZxl5NSk+ZDLjsdgNoqUgy3E2P74DZwQABtvvztjsdgM948stJvb+f3xSM/TClyBeFv6sQfyAx7jsAxk3LEgmRIPzIxrvC+G0zRpkrJ0i5JJ+ZvjsdgP/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descr="http://content.answcdn.com/main/content/img/getty/0/9/32898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9144000" cy="74129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1318" y="6283449"/>
            <a:ext cx="4940968" cy="646331"/>
          </a:xfrm>
          <a:prstGeom prst="rect">
            <a:avLst/>
          </a:prstGeom>
          <a:noFill/>
        </p:spPr>
        <p:txBody>
          <a:bodyPr wrap="none" rtlCol="0">
            <a:spAutoFit/>
          </a:bodyPr>
          <a:lstStyle/>
          <a:p>
            <a:r>
              <a:rPr lang="en-US" dirty="0">
                <a:hlinkClick r:id="rId3"/>
              </a:rPr>
              <a:t>https://</a:t>
            </a:r>
            <a:r>
              <a:rPr lang="en-US" dirty="0" smtClean="0">
                <a:hlinkClick r:id="rId3"/>
              </a:rPr>
              <a:t>www.youtube.com/watch?v=FsrDeGJUZdQ</a:t>
            </a:r>
            <a:endParaRPr lang="en-US" dirty="0" smtClean="0"/>
          </a:p>
          <a:p>
            <a:endParaRPr lang="en-US" dirty="0"/>
          </a:p>
        </p:txBody>
      </p:sp>
    </p:spTree>
    <p:extLst>
      <p:ext uri="{BB962C8B-B14F-4D97-AF65-F5344CB8AC3E}">
        <p14:creationId xmlns:p14="http://schemas.microsoft.com/office/powerpoint/2010/main" val="1395773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2313897" y="4953000"/>
            <a:ext cx="4973413"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Journal Writing 4</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http://www.wow-womenonwriting.com/assets/44-FE6-Journal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5715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86669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3712619" cy="461665"/>
          </a:xfrm>
          <a:prstGeom prst="rect">
            <a:avLst/>
          </a:prstGeom>
          <a:noFill/>
        </p:spPr>
        <p:txBody>
          <a:bodyPr wrap="none" rtlCol="0">
            <a:spAutoFit/>
          </a:bodyPr>
          <a:lstStyle/>
          <a:p>
            <a:r>
              <a:rPr lang="en-US" sz="2400" b="1" dirty="0" smtClean="0">
                <a:solidFill>
                  <a:schemeClr val="accent2"/>
                </a:solidFill>
              </a:rPr>
              <a:t>Group journal assignment:  </a:t>
            </a:r>
            <a:endParaRPr lang="en-US" sz="2400" b="1" dirty="0">
              <a:solidFill>
                <a:schemeClr val="accent2"/>
              </a:solidFill>
            </a:endParaRPr>
          </a:p>
        </p:txBody>
      </p:sp>
      <p:sp>
        <p:nvSpPr>
          <p:cNvPr id="3" name="Rectangle 2"/>
          <p:cNvSpPr/>
          <p:nvPr/>
        </p:nvSpPr>
        <p:spPr>
          <a:xfrm>
            <a:off x="609600" y="1219200"/>
            <a:ext cx="7301345" cy="3170099"/>
          </a:xfrm>
          <a:prstGeom prst="rect">
            <a:avLst/>
          </a:prstGeom>
        </p:spPr>
        <p:txBody>
          <a:bodyPr wrap="square">
            <a:spAutoFit/>
          </a:bodyPr>
          <a:lstStyle/>
          <a:p>
            <a:r>
              <a:rPr lang="en-US" sz="2000" b="1" dirty="0">
                <a:solidFill>
                  <a:srgbClr val="00B050"/>
                </a:solidFill>
              </a:rPr>
              <a:t>What does </a:t>
            </a:r>
            <a:r>
              <a:rPr lang="en-US" sz="2000" b="1" dirty="0" smtClean="0">
                <a:solidFill>
                  <a:srgbClr val="00B050"/>
                </a:solidFill>
              </a:rPr>
              <a:t>the Gettysburg Address mean?</a:t>
            </a:r>
          </a:p>
          <a:p>
            <a:endParaRPr lang="en-US" sz="2000" b="1" dirty="0">
              <a:solidFill>
                <a:srgbClr val="00B050"/>
              </a:solidFill>
            </a:endParaRPr>
          </a:p>
          <a:p>
            <a:pPr marL="285750" lvl="0" indent="-285750">
              <a:buFont typeface="Arial" panose="020B0604020202020204" pitchFamily="34" charset="0"/>
              <a:buChar char="•"/>
            </a:pPr>
            <a:r>
              <a:rPr lang="en-US" sz="2000" b="1" dirty="0" smtClean="0">
                <a:solidFill>
                  <a:srgbClr val="00B050"/>
                </a:solidFill>
              </a:rPr>
              <a:t>In four </a:t>
            </a:r>
            <a:r>
              <a:rPr lang="en-US" sz="2000" b="1" dirty="0">
                <a:solidFill>
                  <a:srgbClr val="00B050"/>
                </a:solidFill>
              </a:rPr>
              <a:t>groups </a:t>
            </a:r>
            <a:r>
              <a:rPr lang="en-US" sz="2000" b="1" dirty="0" smtClean="0">
                <a:solidFill>
                  <a:srgbClr val="00B050"/>
                </a:solidFill>
              </a:rPr>
              <a:t>you will use </a:t>
            </a:r>
            <a:r>
              <a:rPr lang="en-US" sz="2000" b="1" dirty="0">
                <a:solidFill>
                  <a:srgbClr val="00B050"/>
                </a:solidFill>
              </a:rPr>
              <a:t>dictionaries and computer sources to interpret the textual meaning of the Address</a:t>
            </a:r>
            <a:r>
              <a:rPr lang="en-US" sz="2000" b="1" dirty="0" smtClean="0">
                <a:solidFill>
                  <a:srgbClr val="00B050"/>
                </a:solidFill>
              </a:rPr>
              <a:t>.</a:t>
            </a:r>
          </a:p>
          <a:p>
            <a:pPr marL="285750" lvl="0" indent="-285750">
              <a:buFont typeface="Arial" panose="020B0604020202020204" pitchFamily="34" charset="0"/>
              <a:buChar char="•"/>
            </a:pPr>
            <a:endParaRPr lang="en-US" sz="2000" b="1" dirty="0">
              <a:solidFill>
                <a:srgbClr val="00B050"/>
              </a:solidFill>
            </a:endParaRPr>
          </a:p>
          <a:p>
            <a:pPr marL="285750" lvl="0" indent="-285750">
              <a:buFont typeface="Arial" panose="020B0604020202020204" pitchFamily="34" charset="0"/>
              <a:buChar char="•"/>
            </a:pPr>
            <a:r>
              <a:rPr lang="en-US" sz="2000" b="1" dirty="0" smtClean="0">
                <a:solidFill>
                  <a:srgbClr val="00B050"/>
                </a:solidFill>
              </a:rPr>
              <a:t>You </a:t>
            </a:r>
            <a:r>
              <a:rPr lang="en-US" sz="2000" b="1" dirty="0">
                <a:solidFill>
                  <a:srgbClr val="00B050"/>
                </a:solidFill>
              </a:rPr>
              <a:t>will </a:t>
            </a:r>
            <a:r>
              <a:rPr lang="en-US" sz="2000" b="1" dirty="0" smtClean="0">
                <a:solidFill>
                  <a:srgbClr val="00B050"/>
                </a:solidFill>
              </a:rPr>
              <a:t>collaborate with the people in your group </a:t>
            </a:r>
            <a:r>
              <a:rPr lang="en-US" sz="2000" b="1" dirty="0">
                <a:solidFill>
                  <a:srgbClr val="00B050"/>
                </a:solidFill>
              </a:rPr>
              <a:t>and produce a PowerPoint presentation or a physical representation of </a:t>
            </a:r>
            <a:r>
              <a:rPr lang="en-US" sz="2000" b="1" dirty="0" smtClean="0">
                <a:solidFill>
                  <a:srgbClr val="00B050"/>
                </a:solidFill>
              </a:rPr>
              <a:t>your findings.</a:t>
            </a:r>
          </a:p>
          <a:p>
            <a:pPr marL="285750" lvl="0" indent="-285750">
              <a:buFont typeface="Arial" panose="020B0604020202020204" pitchFamily="34" charset="0"/>
              <a:buChar char="•"/>
            </a:pPr>
            <a:endParaRPr lang="en-US" sz="2000" b="1" dirty="0">
              <a:solidFill>
                <a:srgbClr val="00B050"/>
              </a:solidFill>
            </a:endParaRPr>
          </a:p>
          <a:p>
            <a:pPr marL="285750" lvl="0" indent="-285750">
              <a:buFont typeface="Arial" panose="020B0604020202020204" pitchFamily="34" charset="0"/>
              <a:buChar char="•"/>
            </a:pPr>
            <a:r>
              <a:rPr lang="en-US" sz="2000" b="1" dirty="0" smtClean="0">
                <a:solidFill>
                  <a:srgbClr val="00B050"/>
                </a:solidFill>
              </a:rPr>
              <a:t>This is due _______________</a:t>
            </a:r>
            <a:endParaRPr lang="en-US" sz="2000" b="1" dirty="0">
              <a:solidFill>
                <a:srgbClr val="00B050"/>
              </a:solidFill>
            </a:endParaRPr>
          </a:p>
        </p:txBody>
      </p:sp>
      <p:sp>
        <p:nvSpPr>
          <p:cNvPr id="4" name="Rectangle 3"/>
          <p:cNvSpPr/>
          <p:nvPr/>
        </p:nvSpPr>
        <p:spPr>
          <a:xfrm>
            <a:off x="1524000" y="5105400"/>
            <a:ext cx="6781800" cy="923330"/>
          </a:xfrm>
          <a:prstGeom prst="rect">
            <a:avLst/>
          </a:prstGeom>
        </p:spPr>
        <p:txBody>
          <a:bodyPr wrap="square">
            <a:spAutoFit/>
          </a:bodyPr>
          <a:lstStyle/>
          <a:p>
            <a:pPr marL="285750" indent="-285750">
              <a:buFont typeface="Arial" panose="020B0604020202020204" pitchFamily="34" charset="0"/>
              <a:buChar char="•"/>
            </a:pPr>
            <a:r>
              <a:rPr lang="en-US" b="1" dirty="0"/>
              <a:t>Objective:  </a:t>
            </a:r>
            <a:r>
              <a:rPr lang="en-US" dirty="0"/>
              <a:t>Write informative/explanatory texts to examine a topic and convey ideas, concepts, and information through the selection, organization, and analysis of relevant content. (W6.1)</a:t>
            </a:r>
          </a:p>
        </p:txBody>
      </p:sp>
    </p:spTree>
    <p:extLst>
      <p:ext uri="{BB962C8B-B14F-4D97-AF65-F5344CB8AC3E}">
        <p14:creationId xmlns:p14="http://schemas.microsoft.com/office/powerpoint/2010/main" val="5642826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457200"/>
            <a:ext cx="7834745" cy="5324535"/>
          </a:xfrm>
          <a:prstGeom prst="rect">
            <a:avLst/>
          </a:prstGeom>
        </p:spPr>
        <p:txBody>
          <a:bodyPr wrap="square">
            <a:spAutoFit/>
          </a:bodyPr>
          <a:lstStyle/>
          <a:p>
            <a:endParaRPr lang="en-US" sz="1600" dirty="0"/>
          </a:p>
          <a:p>
            <a:pPr lvl="0">
              <a:lnSpc>
                <a:spcPct val="150000"/>
              </a:lnSpc>
            </a:pPr>
            <a:r>
              <a:rPr lang="en-US" b="1" dirty="0"/>
              <a:t>Section One</a:t>
            </a:r>
            <a:r>
              <a:rPr lang="en-US" b="1" i="1" dirty="0"/>
              <a:t>:   </a:t>
            </a:r>
            <a:r>
              <a:rPr lang="en-US" i="1" dirty="0"/>
              <a:t>Four score and seven years ago our fathers brought forth on this continent a new nation, conceived in liberty, and dedicated to the proposition that all men are created equal</a:t>
            </a:r>
            <a:r>
              <a:rPr lang="en-US" dirty="0"/>
              <a:t>. </a:t>
            </a:r>
            <a:endParaRPr lang="en-US" dirty="0" smtClean="0"/>
          </a:p>
          <a:p>
            <a:pPr lvl="0">
              <a:lnSpc>
                <a:spcPct val="150000"/>
              </a:lnSpc>
            </a:pPr>
            <a:endParaRPr lang="en-US" dirty="0"/>
          </a:p>
          <a:p>
            <a:pPr lvl="0">
              <a:lnSpc>
                <a:spcPct val="150000"/>
              </a:lnSpc>
            </a:pPr>
            <a:r>
              <a:rPr lang="en-US" dirty="0" smtClean="0"/>
              <a:t>Journal Questions:</a:t>
            </a:r>
            <a:endParaRPr lang="en-US" dirty="0"/>
          </a:p>
          <a:p>
            <a:pPr marL="800100" lvl="1" indent="-342900">
              <a:lnSpc>
                <a:spcPct val="150000"/>
              </a:lnSpc>
              <a:buFont typeface="+mj-lt"/>
              <a:buAutoNum type="arabicPeriod"/>
            </a:pPr>
            <a:r>
              <a:rPr lang="en-US" dirty="0"/>
              <a:t>What happened four score and seven years ago</a:t>
            </a:r>
            <a:r>
              <a:rPr lang="en-US" dirty="0" smtClean="0"/>
              <a:t>?</a:t>
            </a:r>
          </a:p>
          <a:p>
            <a:pPr marL="800100" lvl="1" indent="-342900">
              <a:lnSpc>
                <a:spcPct val="150000"/>
              </a:lnSpc>
              <a:buFont typeface="+mj-lt"/>
              <a:buAutoNum type="arabicPeriod"/>
            </a:pPr>
            <a:endParaRPr lang="en-US" dirty="0"/>
          </a:p>
          <a:p>
            <a:pPr marL="800100" lvl="1" indent="-342900">
              <a:lnSpc>
                <a:spcPct val="150000"/>
              </a:lnSpc>
              <a:buFont typeface="+mj-lt"/>
              <a:buAutoNum type="arabicPeriod"/>
            </a:pPr>
            <a:r>
              <a:rPr lang="en-US" dirty="0"/>
              <a:t>Is there a reference to slavery here? Explain</a:t>
            </a:r>
            <a:r>
              <a:rPr lang="en-US" dirty="0" smtClean="0"/>
              <a:t>.</a:t>
            </a:r>
          </a:p>
          <a:p>
            <a:pPr marL="800100" lvl="1" indent="-342900">
              <a:lnSpc>
                <a:spcPct val="150000"/>
              </a:lnSpc>
              <a:buFont typeface="+mj-lt"/>
              <a:buAutoNum type="arabicPeriod"/>
            </a:pPr>
            <a:endParaRPr lang="en-US" dirty="0"/>
          </a:p>
          <a:p>
            <a:pPr marL="800100" lvl="1" indent="-342900">
              <a:lnSpc>
                <a:spcPct val="150000"/>
              </a:lnSpc>
              <a:buFont typeface="+mj-lt"/>
              <a:buAutoNum type="arabicPeriod"/>
            </a:pPr>
            <a:r>
              <a:rPr lang="en-US" dirty="0"/>
              <a:t>Where does the quote “all men are created equal</a:t>
            </a:r>
            <a:r>
              <a:rPr lang="en-US" i="1" dirty="0"/>
              <a:t>”</a:t>
            </a:r>
            <a:r>
              <a:rPr lang="en-US" dirty="0"/>
              <a:t> come from</a:t>
            </a:r>
            <a:r>
              <a:rPr lang="en-US" dirty="0" smtClean="0"/>
              <a:t>?</a:t>
            </a:r>
          </a:p>
          <a:p>
            <a:pPr marL="800100" lvl="1" indent="-342900">
              <a:lnSpc>
                <a:spcPct val="150000"/>
              </a:lnSpc>
              <a:buFont typeface="+mj-lt"/>
              <a:buAutoNum type="arabicPeriod"/>
            </a:pPr>
            <a:endParaRPr lang="en-US" dirty="0"/>
          </a:p>
          <a:p>
            <a:pPr marL="800100" lvl="1" indent="-342900">
              <a:lnSpc>
                <a:spcPct val="150000"/>
              </a:lnSpc>
              <a:buFont typeface="+mj-lt"/>
              <a:buAutoNum type="arabicPeriod"/>
            </a:pPr>
            <a:r>
              <a:rPr lang="en-US" dirty="0"/>
              <a:t>Why did Lincoln use this quote</a:t>
            </a:r>
            <a:r>
              <a:rPr lang="en-US" dirty="0" smtClean="0"/>
              <a:t>?</a:t>
            </a:r>
            <a:endParaRPr lang="en-US" dirty="0"/>
          </a:p>
        </p:txBody>
      </p:sp>
    </p:spTree>
    <p:extLst>
      <p:ext uri="{BB962C8B-B14F-4D97-AF65-F5344CB8AC3E}">
        <p14:creationId xmlns:p14="http://schemas.microsoft.com/office/powerpoint/2010/main" val="17729284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77305058"/>
              </p:ext>
            </p:extLst>
          </p:nvPr>
        </p:nvGraphicFramePr>
        <p:xfrm>
          <a:off x="1524000" y="1397000"/>
          <a:ext cx="6096000" cy="43992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K</a:t>
                      </a:r>
                      <a:endParaRPr lang="en-US" dirty="0"/>
                    </a:p>
                  </a:txBody>
                  <a:tcPr/>
                </a:tc>
                <a:tc>
                  <a:txBody>
                    <a:bodyPr/>
                    <a:lstStyle/>
                    <a:p>
                      <a:pPr algn="ctr"/>
                      <a:r>
                        <a:rPr lang="en-US" dirty="0" smtClean="0"/>
                        <a:t>W</a:t>
                      </a:r>
                      <a:endParaRPr lang="en-US" dirty="0"/>
                    </a:p>
                  </a:txBody>
                  <a:tcPr/>
                </a:tc>
                <a:tc>
                  <a:txBody>
                    <a:bodyPr/>
                    <a:lstStyle/>
                    <a:p>
                      <a:pPr algn="ctr"/>
                      <a:r>
                        <a:rPr lang="en-US" dirty="0" smtClean="0"/>
                        <a:t>L</a:t>
                      </a:r>
                      <a:endParaRPr lang="en-US" dirty="0"/>
                    </a:p>
                  </a:txBody>
                  <a:tcPr/>
                </a:tc>
              </a:tr>
              <a:tr h="370840">
                <a:tc>
                  <a:txBody>
                    <a:bodyPr/>
                    <a:lstStyle/>
                    <a:p>
                      <a:pPr algn="ctr"/>
                      <a:r>
                        <a:rPr lang="en-US" dirty="0" smtClean="0"/>
                        <a:t>Know</a:t>
                      </a:r>
                      <a:endParaRPr lang="en-US" dirty="0"/>
                    </a:p>
                  </a:txBody>
                  <a:tcPr/>
                </a:tc>
                <a:tc>
                  <a:txBody>
                    <a:bodyPr/>
                    <a:lstStyle/>
                    <a:p>
                      <a:pPr algn="ctr"/>
                      <a:r>
                        <a:rPr lang="en-US" dirty="0" smtClean="0"/>
                        <a:t>Want to Know</a:t>
                      </a:r>
                      <a:endParaRPr lang="en-US" dirty="0"/>
                    </a:p>
                  </a:txBody>
                  <a:tcPr/>
                </a:tc>
                <a:tc>
                  <a:txBody>
                    <a:bodyPr/>
                    <a:lstStyle/>
                    <a:p>
                      <a:pPr algn="ctr"/>
                      <a:r>
                        <a:rPr lang="en-US" dirty="0" smtClean="0"/>
                        <a:t>Learned</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Rectangle 2"/>
          <p:cNvSpPr/>
          <p:nvPr/>
        </p:nvSpPr>
        <p:spPr>
          <a:xfrm>
            <a:off x="1510114" y="533400"/>
            <a:ext cx="6123791" cy="523220"/>
          </a:xfrm>
          <a:prstGeom prst="rect">
            <a:avLst/>
          </a:prstGeom>
          <a:noFill/>
        </p:spPr>
        <p:txBody>
          <a:bodyPr wrap="non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 do you know about the Civil War?</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95435094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81000"/>
            <a:ext cx="8153400" cy="6324808"/>
          </a:xfrm>
          <a:prstGeom prst="rect">
            <a:avLst/>
          </a:prstGeom>
        </p:spPr>
        <p:txBody>
          <a:bodyPr wrap="square">
            <a:spAutoFit/>
          </a:bodyPr>
          <a:lstStyle/>
          <a:p>
            <a:pPr>
              <a:lnSpc>
                <a:spcPct val="150000"/>
              </a:lnSpc>
            </a:pPr>
            <a:r>
              <a:rPr lang="en-US" b="1" dirty="0" smtClean="0"/>
              <a:t>Section </a:t>
            </a:r>
            <a:r>
              <a:rPr lang="en-US" b="1" dirty="0"/>
              <a:t>2:  </a:t>
            </a:r>
            <a:r>
              <a:rPr lang="en-US" i="1" dirty="0"/>
              <a:t>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a:t>
            </a:r>
            <a:r>
              <a:rPr lang="en-US" dirty="0" smtClean="0"/>
              <a:t>.</a:t>
            </a:r>
          </a:p>
          <a:p>
            <a:pPr>
              <a:lnSpc>
                <a:spcPct val="150000"/>
              </a:lnSpc>
            </a:pPr>
            <a:r>
              <a:rPr lang="en-US" dirty="0" smtClean="0"/>
              <a:t>Journal Questions:</a:t>
            </a:r>
            <a:endParaRPr lang="en-US" dirty="0"/>
          </a:p>
          <a:p>
            <a:pPr lvl="1">
              <a:lnSpc>
                <a:spcPct val="150000"/>
              </a:lnSpc>
            </a:pPr>
            <a:r>
              <a:rPr lang="en-US" dirty="0" smtClean="0"/>
              <a:t>5. How </a:t>
            </a:r>
            <a:r>
              <a:rPr lang="en-US" dirty="0"/>
              <a:t>did Lincoln present the present problem</a:t>
            </a:r>
            <a:r>
              <a:rPr lang="en-US" dirty="0" smtClean="0"/>
              <a:t>?</a:t>
            </a:r>
          </a:p>
          <a:p>
            <a:pPr marL="800100" lvl="1" indent="-342900">
              <a:lnSpc>
                <a:spcPct val="150000"/>
              </a:lnSpc>
              <a:buFont typeface="+mj-lt"/>
              <a:buAutoNum type="arabicPeriod"/>
            </a:pPr>
            <a:endParaRPr lang="en-US" dirty="0" smtClean="0"/>
          </a:p>
          <a:p>
            <a:pPr lvl="1">
              <a:lnSpc>
                <a:spcPct val="150000"/>
              </a:lnSpc>
            </a:pPr>
            <a:r>
              <a:rPr lang="en-US" dirty="0" smtClean="0"/>
              <a:t>6. What was the test?</a:t>
            </a:r>
          </a:p>
          <a:p>
            <a:pPr marL="800100" lvl="1" indent="-342900">
              <a:lnSpc>
                <a:spcPct val="150000"/>
              </a:lnSpc>
              <a:buFont typeface="+mj-lt"/>
              <a:buAutoNum type="arabicPeriod"/>
            </a:pPr>
            <a:endParaRPr lang="en-US" dirty="0" smtClean="0"/>
          </a:p>
          <a:p>
            <a:pPr lvl="1">
              <a:lnSpc>
                <a:spcPct val="150000"/>
              </a:lnSpc>
            </a:pPr>
            <a:r>
              <a:rPr lang="en-US" dirty="0" smtClean="0"/>
              <a:t>7. What is the occasion?</a:t>
            </a:r>
          </a:p>
          <a:p>
            <a:pPr marL="800100" lvl="1" indent="-342900">
              <a:lnSpc>
                <a:spcPct val="150000"/>
              </a:lnSpc>
              <a:buFont typeface="+mj-lt"/>
              <a:buAutoNum type="arabicPeriod"/>
            </a:pPr>
            <a:endParaRPr lang="en-US" dirty="0" smtClean="0"/>
          </a:p>
          <a:p>
            <a:pPr lvl="1">
              <a:lnSpc>
                <a:spcPct val="150000"/>
              </a:lnSpc>
            </a:pPr>
            <a:r>
              <a:rPr lang="en-US" dirty="0" smtClean="0"/>
              <a:t>8. What was the mood?</a:t>
            </a:r>
          </a:p>
          <a:p>
            <a:pPr marL="800100" lvl="1" indent="-342900">
              <a:lnSpc>
                <a:spcPct val="150000"/>
              </a:lnSpc>
              <a:buFont typeface="+mj-lt"/>
              <a:buAutoNum type="arabicPeriod"/>
            </a:pPr>
            <a:endParaRPr lang="en-US" dirty="0"/>
          </a:p>
          <a:p>
            <a:pPr lvl="1">
              <a:lnSpc>
                <a:spcPct val="150000"/>
              </a:lnSpc>
            </a:pPr>
            <a:r>
              <a:rPr lang="en-US" dirty="0" smtClean="0"/>
              <a:t>9. What </a:t>
            </a:r>
            <a:r>
              <a:rPr lang="en-US" dirty="0"/>
              <a:t>was Lincoln’s purpose in this speech</a:t>
            </a:r>
            <a:r>
              <a:rPr lang="en-US" dirty="0" smtClean="0"/>
              <a:t>?</a:t>
            </a:r>
            <a:endParaRPr lang="en-US" dirty="0"/>
          </a:p>
        </p:txBody>
      </p:sp>
    </p:spTree>
    <p:extLst>
      <p:ext uri="{BB962C8B-B14F-4D97-AF65-F5344CB8AC3E}">
        <p14:creationId xmlns:p14="http://schemas.microsoft.com/office/powerpoint/2010/main" val="296227185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543800" cy="5078313"/>
          </a:xfrm>
          <a:prstGeom prst="rect">
            <a:avLst/>
          </a:prstGeom>
        </p:spPr>
        <p:txBody>
          <a:bodyPr wrap="square">
            <a:spAutoFit/>
          </a:bodyPr>
          <a:lstStyle/>
          <a:p>
            <a:pPr lvl="0">
              <a:lnSpc>
                <a:spcPct val="150000"/>
              </a:lnSpc>
            </a:pPr>
            <a:r>
              <a:rPr lang="en-US" b="1" dirty="0"/>
              <a:t>Section 3: </a:t>
            </a:r>
            <a:r>
              <a:rPr lang="en-US" i="1" dirty="0"/>
              <a:t>But, in a larger sense, we cannot dedicate, we cannot consecrate, we cannot hallow this ground. The brave men, living and dead, who struggled here, have consecrated it, far above our poor power to add or detract. </a:t>
            </a:r>
            <a:r>
              <a:rPr lang="en-US" b="1" i="1" dirty="0"/>
              <a:t>The world will little note, nor long remember what we say here, but it can never forget what they did </a:t>
            </a:r>
            <a:r>
              <a:rPr lang="en-US" b="1" i="1" dirty="0" smtClean="0"/>
              <a:t>here.</a:t>
            </a:r>
          </a:p>
          <a:p>
            <a:pPr lvl="0">
              <a:lnSpc>
                <a:spcPct val="150000"/>
              </a:lnSpc>
            </a:pPr>
            <a:endParaRPr lang="en-US" b="1" i="1" dirty="0" smtClean="0"/>
          </a:p>
          <a:p>
            <a:pPr lvl="0">
              <a:lnSpc>
                <a:spcPct val="150000"/>
              </a:lnSpc>
            </a:pPr>
            <a:r>
              <a:rPr lang="en-US" dirty="0" smtClean="0"/>
              <a:t>Journal Questions:</a:t>
            </a:r>
            <a:endParaRPr lang="en-US" dirty="0"/>
          </a:p>
          <a:p>
            <a:pPr lvl="1">
              <a:lnSpc>
                <a:spcPct val="150000"/>
              </a:lnSpc>
            </a:pPr>
            <a:r>
              <a:rPr lang="en-US" dirty="0" smtClean="0"/>
              <a:t>10. How </a:t>
            </a:r>
            <a:r>
              <a:rPr lang="en-US" dirty="0"/>
              <a:t>did Lincoln honor the dead</a:t>
            </a:r>
            <a:r>
              <a:rPr lang="en-US" dirty="0" smtClean="0"/>
              <a:t>?</a:t>
            </a:r>
          </a:p>
          <a:p>
            <a:pPr marL="800100" lvl="1" indent="-342900">
              <a:lnSpc>
                <a:spcPct val="150000"/>
              </a:lnSpc>
              <a:buFont typeface="+mj-lt"/>
              <a:buAutoNum type="arabicPeriod"/>
            </a:pPr>
            <a:endParaRPr lang="en-US" dirty="0"/>
          </a:p>
          <a:p>
            <a:pPr lvl="1">
              <a:lnSpc>
                <a:spcPct val="150000"/>
              </a:lnSpc>
            </a:pPr>
            <a:r>
              <a:rPr lang="en-US" dirty="0" smtClean="0"/>
              <a:t>11. How </a:t>
            </a:r>
            <a:r>
              <a:rPr lang="en-US" dirty="0"/>
              <a:t>does he express humility</a:t>
            </a:r>
            <a:r>
              <a:rPr lang="en-US" dirty="0" smtClean="0"/>
              <a:t>?</a:t>
            </a:r>
          </a:p>
          <a:p>
            <a:pPr lvl="1">
              <a:lnSpc>
                <a:spcPct val="150000"/>
              </a:lnSpc>
            </a:pPr>
            <a:endParaRPr lang="en-US" dirty="0"/>
          </a:p>
          <a:p>
            <a:pPr lvl="1">
              <a:lnSpc>
                <a:spcPct val="150000"/>
              </a:lnSpc>
            </a:pPr>
            <a:r>
              <a:rPr lang="en-US" dirty="0" smtClean="0"/>
              <a:t>12. Was </a:t>
            </a:r>
            <a:r>
              <a:rPr lang="en-US" dirty="0"/>
              <a:t>Lincoln’s prediction in the bolded sentence come true? Explain.</a:t>
            </a:r>
          </a:p>
        </p:txBody>
      </p:sp>
    </p:spTree>
    <p:extLst>
      <p:ext uri="{BB962C8B-B14F-4D97-AF65-F5344CB8AC3E}">
        <p14:creationId xmlns:p14="http://schemas.microsoft.com/office/powerpoint/2010/main" val="96138476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610600" cy="5493812"/>
          </a:xfrm>
          <a:prstGeom prst="rect">
            <a:avLst/>
          </a:prstGeom>
        </p:spPr>
        <p:txBody>
          <a:bodyPr wrap="square">
            <a:spAutoFit/>
          </a:bodyPr>
          <a:lstStyle/>
          <a:p>
            <a:pPr lvl="0">
              <a:lnSpc>
                <a:spcPct val="150000"/>
              </a:lnSpc>
            </a:pPr>
            <a:r>
              <a:rPr lang="en-US" b="1" dirty="0"/>
              <a:t>Section 4</a:t>
            </a:r>
            <a:r>
              <a:rPr lang="en-US" b="1" i="1" dirty="0"/>
              <a:t>:  </a:t>
            </a:r>
            <a:r>
              <a:rPr lang="en-US" i="1" dirty="0"/>
              <a:t>It is for us the living, rather, to be dedicated here to the unfinished work which they who fought here have thus far so nobly advanced. It is rather for us to be here dedicated to the great task remaining before us—that from these honored dead we take increased devotion to that cause for which they gave the last full measure of devotion—that we here highly resolve that these dead shall not have died in vain—that this nation, under God, shall have a new birth of freedom—and that government of the people, by the people, for the people, shall not perish from the earth</a:t>
            </a:r>
            <a:r>
              <a:rPr lang="en-US" i="1" dirty="0" smtClean="0"/>
              <a:t>.</a:t>
            </a:r>
          </a:p>
          <a:p>
            <a:pPr lvl="0">
              <a:lnSpc>
                <a:spcPct val="150000"/>
              </a:lnSpc>
            </a:pPr>
            <a:r>
              <a:rPr lang="en-US" dirty="0" smtClean="0"/>
              <a:t>Journal Questions:</a:t>
            </a:r>
            <a:endParaRPr lang="en-US" dirty="0"/>
          </a:p>
          <a:p>
            <a:pPr lvl="0">
              <a:lnSpc>
                <a:spcPct val="150000"/>
              </a:lnSpc>
            </a:pPr>
            <a:r>
              <a:rPr lang="en-US" dirty="0"/>
              <a:t>	</a:t>
            </a:r>
            <a:r>
              <a:rPr lang="en-US" dirty="0" smtClean="0"/>
              <a:t>13. How </a:t>
            </a:r>
            <a:r>
              <a:rPr lang="en-US" dirty="0"/>
              <a:t>does Lincoln challenge his audience</a:t>
            </a:r>
            <a:r>
              <a:rPr lang="en-US" dirty="0" smtClean="0"/>
              <a:t>?</a:t>
            </a:r>
          </a:p>
          <a:p>
            <a:pPr marL="800100" lvl="1" indent="-342900">
              <a:lnSpc>
                <a:spcPct val="150000"/>
              </a:lnSpc>
              <a:buFont typeface="+mj-lt"/>
              <a:buAutoNum type="arabicPeriod"/>
            </a:pPr>
            <a:endParaRPr lang="en-US" dirty="0"/>
          </a:p>
          <a:p>
            <a:pPr lvl="1">
              <a:lnSpc>
                <a:spcPct val="150000"/>
              </a:lnSpc>
            </a:pPr>
            <a:r>
              <a:rPr lang="en-US" dirty="0" smtClean="0"/>
              <a:t>	14. What </a:t>
            </a:r>
            <a:r>
              <a:rPr lang="en-US" dirty="0"/>
              <a:t>is the quote in this section? Where does it come from</a:t>
            </a:r>
            <a:r>
              <a:rPr lang="en-US" dirty="0" smtClean="0"/>
              <a:t>?</a:t>
            </a:r>
          </a:p>
          <a:p>
            <a:pPr marL="800100" lvl="1" indent="-342900">
              <a:lnSpc>
                <a:spcPct val="150000"/>
              </a:lnSpc>
              <a:buFont typeface="+mj-lt"/>
              <a:buAutoNum type="arabicPeriod"/>
            </a:pPr>
            <a:endParaRPr lang="en-US" dirty="0"/>
          </a:p>
          <a:p>
            <a:pPr lvl="1">
              <a:lnSpc>
                <a:spcPct val="150000"/>
              </a:lnSpc>
            </a:pPr>
            <a:r>
              <a:rPr lang="en-US" dirty="0" smtClean="0"/>
              <a:t>	15. Why </a:t>
            </a:r>
            <a:r>
              <a:rPr lang="en-US" dirty="0"/>
              <a:t>did Lincoln include this quote?</a:t>
            </a:r>
          </a:p>
        </p:txBody>
      </p:sp>
    </p:spTree>
    <p:extLst>
      <p:ext uri="{BB962C8B-B14F-4D97-AF65-F5344CB8AC3E}">
        <p14:creationId xmlns:p14="http://schemas.microsoft.com/office/powerpoint/2010/main" val="321301130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47800"/>
            <a:ext cx="5181600" cy="452431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400" cap="none" spc="0" dirty="0" smtClean="0">
                <a:ln/>
                <a:solidFill>
                  <a:srgbClr val="00B050"/>
                </a:solidFill>
                <a:effectLst/>
              </a:rPr>
              <a:t>Now that we have a pretty good idea from your presentations about the meaning of the Gettysburg Address, let’s go deeper into the writing of this epic speech.</a:t>
            </a:r>
          </a:p>
          <a:p>
            <a:endParaRPr lang="en-US" sz="2400" cap="none" spc="0" dirty="0" smtClean="0">
              <a:ln/>
              <a:solidFill>
                <a:srgbClr val="00B050"/>
              </a:solidFill>
              <a:effectLst/>
            </a:endParaRPr>
          </a:p>
          <a:p>
            <a:r>
              <a:rPr lang="en-US" sz="2400" dirty="0" smtClean="0">
                <a:ln/>
                <a:solidFill>
                  <a:srgbClr val="00B050"/>
                </a:solidFill>
              </a:rPr>
              <a:t>At the conclusion of our study you are going to be writing a similar speech.</a:t>
            </a:r>
          </a:p>
          <a:p>
            <a:endParaRPr lang="en-US" sz="2400" dirty="0" smtClean="0">
              <a:ln/>
              <a:solidFill>
                <a:srgbClr val="00B050"/>
              </a:solidFill>
            </a:endParaRPr>
          </a:p>
          <a:p>
            <a:r>
              <a:rPr lang="en-US" sz="2400" cap="none" spc="0" dirty="0" smtClean="0">
                <a:ln/>
                <a:solidFill>
                  <a:srgbClr val="00B050"/>
                </a:solidFill>
                <a:effectLst/>
              </a:rPr>
              <a:t>So as we take a few days to study Lincoln’s work, be thinking of a topic you are seriously passionate about.</a:t>
            </a:r>
            <a:endParaRPr lang="en-US" sz="2400" cap="none" spc="0" dirty="0">
              <a:ln/>
              <a:solidFill>
                <a:srgbClr val="00B050"/>
              </a:solidFill>
              <a:effectLst/>
            </a:endParaRPr>
          </a:p>
        </p:txBody>
      </p:sp>
      <p:pic>
        <p:nvPicPr>
          <p:cNvPr id="4098" name="Picture 2" descr="http://1.bp.blogspot.com/-Uzl_V8SIzLQ/U9vbcFEdM8I/AAAAAAAAKd4/z47vu4aEH8o/s1600/Hard+Lateral+Thinking+Puzz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752600"/>
            <a:ext cx="1895475" cy="257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825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history.army.mil/news/images/gal_gettysburg/gal_gettysburg1863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915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97135"/>
            <a:ext cx="7367401"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Who were the audience?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4715005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history.army.mil/news/images/gal_gettysburg/gal_gettysburg1863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0" y="2632364"/>
            <a:ext cx="5588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06" y="324039"/>
            <a:ext cx="8813567" cy="526297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800" dirty="0" smtClean="0"/>
              <a:t>Soldiers</a:t>
            </a:r>
          </a:p>
          <a:p>
            <a:pPr marL="285750" indent="-285750">
              <a:lnSpc>
                <a:spcPct val="150000"/>
              </a:lnSpc>
              <a:buFont typeface="Arial" panose="020B0604020202020204" pitchFamily="34" charset="0"/>
              <a:buChar char="•"/>
            </a:pPr>
            <a:r>
              <a:rPr lang="en-US" sz="2800" dirty="0" smtClean="0"/>
              <a:t>Army widows and orphans</a:t>
            </a:r>
          </a:p>
          <a:p>
            <a:pPr marL="285750" indent="-285750">
              <a:lnSpc>
                <a:spcPct val="150000"/>
              </a:lnSpc>
              <a:buFont typeface="Arial" panose="020B0604020202020204" pitchFamily="34" charset="0"/>
              <a:buChar char="•"/>
            </a:pPr>
            <a:r>
              <a:rPr lang="en-US" sz="2800" dirty="0" smtClean="0"/>
              <a:t>Congressmen, governors, and other important statesmen</a:t>
            </a:r>
          </a:p>
          <a:p>
            <a:pPr marL="285750" indent="-285750">
              <a:lnSpc>
                <a:spcPct val="150000"/>
              </a:lnSpc>
              <a:buFont typeface="Arial" panose="020B0604020202020204" pitchFamily="34" charset="0"/>
              <a:buChar char="•"/>
            </a:pPr>
            <a:r>
              <a:rPr lang="en-US" sz="2800" dirty="0" smtClean="0"/>
              <a:t>Townspeople</a:t>
            </a:r>
          </a:p>
          <a:p>
            <a:pPr marL="285750" indent="-285750">
              <a:lnSpc>
                <a:spcPct val="150000"/>
              </a:lnSpc>
              <a:buFont typeface="Arial" panose="020B0604020202020204" pitchFamily="34" charset="0"/>
              <a:buChar char="•"/>
            </a:pPr>
            <a:r>
              <a:rPr lang="en-US" sz="2800" dirty="0" smtClean="0"/>
              <a:t>College students</a:t>
            </a:r>
          </a:p>
          <a:p>
            <a:pPr marL="285750" indent="-285750">
              <a:lnSpc>
                <a:spcPct val="150000"/>
              </a:lnSpc>
              <a:buFont typeface="Arial" panose="020B0604020202020204" pitchFamily="34" charset="0"/>
              <a:buChar char="•"/>
            </a:pPr>
            <a:r>
              <a:rPr lang="en-US" sz="2800" dirty="0" smtClean="0"/>
              <a:t>Reporters</a:t>
            </a:r>
          </a:p>
          <a:p>
            <a:pPr marL="285750" indent="-285750">
              <a:lnSpc>
                <a:spcPct val="150000"/>
              </a:lnSpc>
              <a:buFont typeface="Arial" panose="020B0604020202020204" pitchFamily="34" charset="0"/>
              <a:buChar char="•"/>
            </a:pPr>
            <a:r>
              <a:rPr lang="en-US" sz="2800" dirty="0"/>
              <a:t>O</a:t>
            </a:r>
            <a:r>
              <a:rPr lang="en-US" sz="2800" dirty="0" smtClean="0"/>
              <a:t>thers</a:t>
            </a:r>
          </a:p>
          <a:p>
            <a:pPr marL="285750" indent="-285750">
              <a:lnSpc>
                <a:spcPct val="15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25423309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9/93/Abraham_Lincoln_head_on_shoulders_photo_portrai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914400"/>
            <a:ext cx="2190750" cy="2875915"/>
          </a:xfrm>
          <a:prstGeom prst="rect">
            <a:avLst/>
          </a:prstGeom>
          <a:noFill/>
          <a:ln>
            <a:noFill/>
          </a:ln>
        </p:spPr>
      </p:pic>
      <p:sp>
        <p:nvSpPr>
          <p:cNvPr id="2" name="Rectangle 1"/>
          <p:cNvSpPr/>
          <p:nvPr/>
        </p:nvSpPr>
        <p:spPr>
          <a:xfrm>
            <a:off x="304799" y="381000"/>
            <a:ext cx="5029201" cy="5016758"/>
          </a:xfrm>
          <a:prstGeom prst="rect">
            <a:avLst/>
          </a:prstGeom>
          <a:noFill/>
        </p:spPr>
        <p:txBody>
          <a:bodyPr wrap="square" lIns="91440" tIns="45720" rIns="91440" bIns="45720">
            <a:spAutoFit/>
          </a:bodyPr>
          <a:lstStyle/>
          <a:p>
            <a:pPr algn="ctr"/>
            <a:r>
              <a:rPr lang="en-US" sz="40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Lincoln’s language had to sound intelligent for the dignitaries, yet it had to </a:t>
            </a:r>
            <a:r>
              <a:rPr lang="en-US" sz="4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appeal </a:t>
            </a:r>
            <a:r>
              <a:rPr lang="en-US" sz="4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to the vernacular* of the common people, the ones </a:t>
            </a:r>
            <a:r>
              <a:rPr lang="en-US" sz="4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who had sacrificed so much.</a:t>
            </a:r>
            <a:endParaRPr lang="en-US" sz="40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2063160" y="5847834"/>
            <a:ext cx="3245440" cy="369332"/>
          </a:xfrm>
          <a:prstGeom prst="rect">
            <a:avLst/>
          </a:prstGeom>
          <a:noFill/>
        </p:spPr>
        <p:txBody>
          <a:bodyPr wrap="none" rtlCol="0">
            <a:spAutoFit/>
          </a:bodyPr>
          <a:lstStyle/>
          <a:p>
            <a:r>
              <a:rPr lang="en-US" dirty="0" smtClean="0"/>
              <a:t>*common or colloquial language</a:t>
            </a:r>
            <a:endParaRPr lang="en-US" dirty="0"/>
          </a:p>
        </p:txBody>
      </p:sp>
      <p:sp>
        <p:nvSpPr>
          <p:cNvPr id="5" name="Rectangle 4"/>
          <p:cNvSpPr/>
          <p:nvPr/>
        </p:nvSpPr>
        <p:spPr>
          <a:xfrm>
            <a:off x="6705600" y="4038600"/>
            <a:ext cx="2286000" cy="1754326"/>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Word choice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46803362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9/93/Abraham_Lincoln_head_on_shoulders_photo_portrai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914400"/>
            <a:ext cx="2190750" cy="2875915"/>
          </a:xfrm>
          <a:prstGeom prst="rect">
            <a:avLst/>
          </a:prstGeom>
          <a:noFill/>
          <a:ln>
            <a:noFill/>
          </a:ln>
        </p:spPr>
      </p:pic>
      <p:sp>
        <p:nvSpPr>
          <p:cNvPr id="4" name="Rectangle 3"/>
          <p:cNvSpPr/>
          <p:nvPr/>
        </p:nvSpPr>
        <p:spPr>
          <a:xfrm>
            <a:off x="685800" y="609600"/>
            <a:ext cx="4876800" cy="5016758"/>
          </a:xfrm>
          <a:prstGeom prst="rect">
            <a:avLst/>
          </a:prstGeom>
        </p:spPr>
        <p:txBody>
          <a:bodyPr wrap="square">
            <a:spAutoFit/>
          </a:bodyPr>
          <a:lstStyle/>
          <a:p>
            <a:pPr algn="ctr"/>
            <a:r>
              <a:rPr lang="en-US" sz="4000" dirty="0" smtClean="0"/>
              <a:t>Lincoln chose powerful words not “fancy” words.  The entire speech is only </a:t>
            </a:r>
            <a:r>
              <a:rPr lang="en-US" sz="4000" dirty="0"/>
              <a:t>272 </a:t>
            </a:r>
            <a:r>
              <a:rPr lang="en-US" sz="4000" dirty="0" smtClean="0"/>
              <a:t>words. 190 </a:t>
            </a:r>
            <a:r>
              <a:rPr lang="en-US" sz="4000" dirty="0"/>
              <a:t>of them are </a:t>
            </a:r>
            <a:r>
              <a:rPr lang="en-US" sz="4000" dirty="0" smtClean="0"/>
              <a:t>single-syllables, only </a:t>
            </a:r>
            <a:r>
              <a:rPr lang="en-US" sz="4000" dirty="0"/>
              <a:t>four are four-syllables. </a:t>
            </a:r>
          </a:p>
        </p:txBody>
      </p:sp>
    </p:spTree>
    <p:extLst>
      <p:ext uri="{BB962C8B-B14F-4D97-AF65-F5344CB8AC3E}">
        <p14:creationId xmlns:p14="http://schemas.microsoft.com/office/powerpoint/2010/main" val="349326515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9/93/Abraham_Lincoln_head_on_shoulders_photo_portrai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04800"/>
            <a:ext cx="2190750" cy="2875915"/>
          </a:xfrm>
          <a:prstGeom prst="rect">
            <a:avLst/>
          </a:prstGeom>
          <a:noFill/>
          <a:ln>
            <a:noFill/>
          </a:ln>
        </p:spPr>
      </p:pic>
      <p:sp>
        <p:nvSpPr>
          <p:cNvPr id="4" name="Rectangle 3"/>
          <p:cNvSpPr/>
          <p:nvPr/>
        </p:nvSpPr>
        <p:spPr>
          <a:xfrm>
            <a:off x="6540500" y="3581400"/>
            <a:ext cx="2057400" cy="2585323"/>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Tone and Mood</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TextBox 4"/>
          <p:cNvSpPr txBox="1"/>
          <p:nvPr/>
        </p:nvSpPr>
        <p:spPr>
          <a:xfrm>
            <a:off x="457200" y="304800"/>
            <a:ext cx="5105400" cy="6247864"/>
          </a:xfrm>
          <a:prstGeom prst="rect">
            <a:avLst/>
          </a:prstGeom>
          <a:noFill/>
        </p:spPr>
        <p:txBody>
          <a:bodyPr wrap="square" rtlCol="0">
            <a:spAutoFit/>
          </a:bodyPr>
          <a:lstStyle/>
          <a:p>
            <a:pPr algn="ctr"/>
            <a:r>
              <a:rPr lang="en-US" sz="4000" dirty="0" smtClean="0"/>
              <a:t>Lincoln’s tone had to reflect the correct mood.  His feelings and passion needed to be impressed on his audience.  He needed to express sympathy and respect, but most of all his audience needed hope.</a:t>
            </a:r>
            <a:endParaRPr lang="en-US" sz="4000" dirty="0"/>
          </a:p>
        </p:txBody>
      </p:sp>
    </p:spTree>
    <p:extLst>
      <p:ext uri="{BB962C8B-B14F-4D97-AF65-F5344CB8AC3E}">
        <p14:creationId xmlns:p14="http://schemas.microsoft.com/office/powerpoint/2010/main" val="15765180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219200"/>
            <a:ext cx="4800600" cy="4247317"/>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Let’s stop for a moment and review our knowledge of tone and mood.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496695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ytimg.com/vi/f5stndXiQkE/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9151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76800" y="381000"/>
            <a:ext cx="3810980"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Pink and Say</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Box 2"/>
          <p:cNvSpPr txBox="1"/>
          <p:nvPr/>
        </p:nvSpPr>
        <p:spPr>
          <a:xfrm>
            <a:off x="6629400" y="1459468"/>
            <a:ext cx="1942583" cy="369332"/>
          </a:xfrm>
          <a:prstGeom prst="rect">
            <a:avLst/>
          </a:prstGeom>
          <a:noFill/>
        </p:spPr>
        <p:txBody>
          <a:bodyPr wrap="none" rtlCol="0">
            <a:spAutoFit/>
          </a:bodyPr>
          <a:lstStyle/>
          <a:p>
            <a:r>
              <a:rPr lang="en-US" dirty="0" smtClean="0">
                <a:solidFill>
                  <a:srgbClr val="002060"/>
                </a:solidFill>
              </a:rPr>
              <a:t>By Patricia Palooka</a:t>
            </a:r>
            <a:endParaRPr lang="en-US" dirty="0">
              <a:solidFill>
                <a:srgbClr val="002060"/>
              </a:solidFill>
            </a:endParaRPr>
          </a:p>
        </p:txBody>
      </p:sp>
      <p:sp>
        <p:nvSpPr>
          <p:cNvPr id="4" name="Rectangle 3"/>
          <p:cNvSpPr/>
          <p:nvPr/>
        </p:nvSpPr>
        <p:spPr>
          <a:xfrm>
            <a:off x="5207000" y="88612"/>
            <a:ext cx="2667000" cy="584775"/>
          </a:xfrm>
          <a:prstGeom prst="rect">
            <a:avLst/>
          </a:prstGeom>
          <a:noFill/>
        </p:spPr>
        <p:txBody>
          <a:bodyPr wrap="square" lIns="91440" tIns="45720" rIns="91440" bIns="45720">
            <a:spAutoFit/>
          </a:bodyPr>
          <a:lstStyle/>
          <a:p>
            <a:pPr algn="ct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Black" panose="020B0A04020102020204" pitchFamily="34" charset="0"/>
              </a:rPr>
              <a:t>Read</a:t>
            </a:r>
            <a:endParaRPr lang="en-U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Black" panose="020B0A04020102020204" pitchFamily="34" charset="0"/>
            </a:endParaRPr>
          </a:p>
        </p:txBody>
      </p:sp>
    </p:spTree>
    <p:extLst>
      <p:ext uri="{BB962C8B-B14F-4D97-AF65-F5344CB8AC3E}">
        <p14:creationId xmlns:p14="http://schemas.microsoft.com/office/powerpoint/2010/main" val="186795054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QUEBIWFBUVGBQWGRgYFRcYGhwXGB0XHBoZGRwYISghGB0mHBUXIjEhJSkrLi8uGCAzODMsNyotLiwBCgoKDg0OGhAQGiwlICQ1LC43LC8tLCwwMi8uNCwsNCw0LDg0LC0sLSwsNCwsLCwsLCwsLCw3LCwsLCwtNSwsLP/AABEIAMkA+wMBIgACEQEDEQH/xAAcAAEAAgIDAQAAAAAAAAAAAAAABQYEBwIDCAH/xABKEAACAQMCAwUEBwMIBgsAAAABAgMABBESIQUGMQcTIkFRMmFxgRQjM0JSkaFigpIVJENTcqKxwRZzk7LC0QgXJTREY4PD0uHw/8QAGwEBAAMBAQEBAAAAAAAAAAAAAAIDBAEFBgf/xAAwEQACAgEEAAQDBwUBAAAAAAAAAQIRAwQSITEFE0FRImHwMnGBkaHB4WKSsdHxI//aAAwDAQACEQMRAD8A3jSlKAUqF5s5jjsIVllRnDOI8Lpzkhmz4iPwGq7w7tPgmmiiEEqmV0jBJTGWIGThvfQF8pSlAKUpQClKonad2jJwoRokYmnk8XdltOmMZGs4B6kYA88N6YIF7pWPw+4MkUcjIY2dEYo3tKWAJVveM4+VZFAKiOYOLmAIkSd7PMxSGPOAWAyWc/djUbs3wAySAXMPMttZKGuZQmfZXq7f2VG5Hqeg8yK1DxLtPBvJLhAyDQsMeI0ldY93dlJdY0ZmKg+39ku3nQUbTh5XWTxX8r3TnqpZkgHuSFTpx731N76gJOEWcztHw3hlo5UlXuHiVYEYdQpUap3B6hcAEEFwdqweFxxcWtdaXl4TrVX1ysjDSUZ0McBSPxJtqwcBsip5OUbEAD6HBgbAGNTge7NUyzpFqxNnQ3ILiJ+7v7lJW0sAkjxwAr90RI2pUPnh9X7Vc+A8NMsPeW1xc206M8ckck8l1GssZKsjLcElkzuCpQlSDkZruHLFoPYgWP3x6oj+cZBqo8b4gnB5mIu7lPpBWRYwBcbqqo7Sm4OojZANLg7e6kcyk6EsTRsXgPF2lMkM6CO4h094gOVKtnRLGTu0bYOM7ghgdxUxWoeEdoCTX8EraXCQTxyPCjqzBmjKgwP4yVKMcRtLsx9a2tYX0cyCSGRZEPRlII26jbzHTHlV1lRkUpSgFKUoBSlKAUpSgFKUoBSlKAUpSgPjdK072aXjQ2vE5Yxl44o3XbO4ExBI8wOvyrcZqD5d5Vt7LvBAGIlChg7atl1Y8v2jQGoY7PvLCW/eaQ3KXCxhtZzghCd+oPjJ2P3azeZuJzTxcLkd2WR0cFgcElZAofbzIAb51fH7NbEvq0yBSc92JCEz/vDqehqS4xyhbXJhMisvcALGEOlQAQQMY6eEUBr7l5TZcXuIoWd1VJiQzZLkRiQase0dXnjNQFqs14lxcOkk0q6W7/6Qkaw5ydw5HhPQYIAxtitxw8rQLdteDX3zZz4vDuunp8BUZfdm9lJIX0umo5Ko+EJ69MHHwGKAyeTeIzHh4kuPrZIxJ7LpIXCZ0+JCQWIAHXOetebbfmK5ueJ/TWg+lzazIsWl3UafYGlN9KeHHwGc5OfWHD7GOCNYoUCIgwqjy/Pqc75PXNaj5+7PbmG/hv8Agi4keTLoCFCuckvvgd2wyGB8z56sACPPaRzAx8HCsD3Wd0f1LVFcY7TuOwkiaNICNOcwAY16ioOonBIRiAfIVtjjvMt1YxM11BE+RpjkichO9IOBKj+JE2zqUvsCSBUdcFLa2jSMJdT3T5DNhllmYamnfH9GqjO3RVVR5VCc9tIlGNmjb3g/E7lfplwCRN0lmmhj1+gQSMCR6BRjHSuqLlHiDbiCXHr3UpH6IQ3yzXpLgnLCRHvZSZrgjxSuBqx+FB0iT0RcD1yd6nxbD0qSv1OHmzgvLHETiGHiaW5bJELT3NuxPmRGY1LH3gGrhy32e8SiuYZrjiRZY3VmVZJn1AHdPHgYYbHPrW1uK8HinQpNGsinqrKCP18/fVYt5XsZkgldntpcrE7klonAJ7p3O7owB0s24IwSciqsilVosg1dMsmarPH7jhlwe7u2gmaPPh+0dM9fs8smcD06Vy4datxP62Ystmd4ogSver5STEblW6rH0xgtknAtdpwuONQsSKijYKoCgD3AbVCGB9tkpZvRGjuO8jWUjf8AZ17Gkh6W87ldWPJGcB8/EN8RUJw7j/EOE3Pj1o+xeKXdZVGBud9e2AJASRjGcbV6J4hwiOVCkiK6nYqyhgfiDsaoPM/AIoExMhmsQcvExYtAP663fOpFXPiQHGnOMYwbqa+ZVaZd+UuZoeIQLNDkHo6N7SN6H1HmD0Iqbqg3lnHw6OK6tQES2QJIoJIktc5YEk+J0JMik5JOoffNT0fNcTjNvFcXC/jihbQR6q8mlZP3SaQmpK0JR2ssFKxeGcQjuIllhbUjjIOCDsSCCDupBBBB3BBFZVTIilKUApSlAKUpQClKUApSlAKUpQClKUApSlAKx76+jhQvPIkSDqzsFUfEttWRVC5ntpZeI6FYKRBA0LEKSi97ILp4gwI73T3C5IOAw9+YydKzqVujIm4rDe30It5o5o7aKSYmN1cd7Ke7Q5UncIJv4xWBa8Lig4rHoXSrQTSKmrwBzJH3pRTsmfqyQMAk58zmQt+Cuk8cjyLcKurDSxoJ0JBHgkiVQynoVZffk4xXPmThryCOW3x38DFkBOA6sMPEx8gwxg+TKp8qzrIt6Zf5b2UWyKu2q7y9x+OdTpJV02eNhpkjb8Lr5H39D1BI3qcEwrUZzsaqD2sJGeH3HebLhTn0OtcY+dVe64JxZeLG4adhAJu870zgRC31Z7sx6vweHGnGd8+dWdx/KcqnTmyjJbLDa4k3C6QesS5J1febTjYEnkpKKtnYpt0i58MVRGoXGBjGPTy/Ss0VrPiXFLmwtJbZTiVVCWlw2NLrkAIzN4VnVMgBtnIBGSSB97IrribGf+Ue97rC92Z10vrydWnIDFceu3THnRNNWg1Rss1DcdjUxsGxpIIOfTG/6VJyzgCqTxm+PECba1bMRJWedfYVOjRRsPblYZXbZMknfAJtJWwk3wjC5M4LHJZ2k92WnYQxMomIMca6Rp0psoIXHjILe+s/lHmaKG1EbrOY4nkSOVbeZ4zAGPcsHVTlRGVGobeHPSrDHGFUKoAAAAA6ADYAfKoLiPAsAyxTzLMrK4d7mbuwoYFgY893p0ahjT+XUZIZabNEsdouFi8bIrQlTG41qUxpYN4tQI2Oc5z55rvqt9n6kWSnBCPLcyRA+UMk0jxbeQ0MpA8gRVkrYZhSlKAUpSgFKUoBSlKAUpSgFKUoBSlKAUpSgFRfHODLcKviaOSM6o5UxqRiMHrsykbFTsR7wCJSlAUXiEV3DPafSp0aFpGQ9zG8WZdDGPvdTt4CQw0jHi0bnOKsVZPHOFrdQPC5IDjZh7SMCCjrn7ysAw94qC4JxBn1RXAC3MOFlUbBs+zKnrG4GR6HKndTWTNjrlGjFO+GdnFOCQ3BDSJ41GFkRmjkUeiyRkMB7s4rDbgMv3OIXaj0/mz/AKvCW/MmuHErO/CObe6jY7lFeABjvnT3gbSNtgSnpnO9cuVJUdHYTTSS5AmWdgJI2A9ho1ASPr90YYYOW2NQUpJcMm0m+UR3GeFpGYg4kvZ5X0RrcSkxAqC7SPGgEeFVSfYznAGM5q1ocAZxnAzjYZ9w8hUbx7hryiN4WCzQP3kerOg5VlZHxuFZWIyOhwcHGDhfypcjZuHz6v2ZLcp8QxkU4+Kg+6oybkSikjutbpxM1rd6ZRIrvE+kAOikB45F9nUutdxswPQEGuScsQr9iZoB+GG4ljT5RhtA+S1x4Zw6VphcXWlWVWSKJGLKiuVLMzEDW7aVGwAAGBnJNTlNzXQ2p9kK3K8DH64zTj8M08sifONm0H5rUxFGFAVQFAGAAAAB6ADpXOvlccm+zqil0dd1IqozSEBFVixPQKASSflmoTlblZZbWF7xppA4MggllcoqMS0cbrn6zShUEOW3Fdl6n02b6Im8MZVrpvIjZltgfMtsXHkmx9sVcgK04YUrZnyzt0gBX2lK0FIpSlAKUpQClKUApSlAKUpQClKxOKcQS3iaWU4RcZwCSSSAFUDdmJIAA3JIFAZEkqrjUwGdhkgZPuz1rnWtZZla6lk4jaMI7ho44GnWGRUXQo7khWcRlpA7b+0XAzkAVY+VJDFNPaai0caxTxZJJWOYyKYsk5IV4WK+iuF+7VccictpNwaVlnpWBxriyW0feSZOSFVFGXd29lEHmT78AAEkgAmoePmSdGj+k2qpHLIkStHOZXVpDhdaGNcDOMlWbHXoCam5JOiKTfJZ6UpXTgqH4/wMXGmSN+5uI893KBnAPVHXbvI2wMqfQEEEAiYpTsFOg4wVcQ3idxMdlycxS++GQ4DdD4Dhx6Y3PLifCI5mEmWimUELNGdMij8OcEOv7DAr7q58wNDfXMVizq6KGuLiMEHUsZURxvj2QXdWI8wmOhNd8vKEa72089sfRJO8T4d3MHVR7lC1mlg5uLL45uKkjCszdoyrI0E0eTlwHikA3x4BqVznHQqPd5VKd5UVdWV/CrECC7ADHbXbyYA2Gk94rn5rWr5OYLyTxSXUik76Y8Rqp9BpGcfEk1LDoc2aTSpUczazFhSbs3N3lO8rWPKvHL1p1iVhchw2FlYIVIBIbvFUnG24IY77Vfo+A3kn210kAP3bePUw/wDVnyD/ALMVDLo8uOe2RLHqseSO6JnPMACWIAG5JOAB7yelRUV1Ne+GyJjhPtXRXYjzFsG+0bH9IfAPLX0rNn5HtJEdZ1knLAgtNK7kZGNSAnTGw6goBiunlvmiNbaBb2QpJoRTLJGyRSN7IZZCO7yxGdOrO9Shp0uZHJ5m+EWHhXDY7aNYoV0qufMkkndmYndmJJJY7kmsyvgPpX2tBQKUpQClU2DjV7MrTRG2VVeVO4eOQtmN2Qq8wcBGyvlGwH7XWrDwLiy3UQkVShBZHRsakkXZkbG2x8xsQQRsRUVJN0iTi0rZl3l2kSNJK6xooyzMwVQPUk7Csfh3GILjUIJkkK41BWGQD0JHUA4OD54qv8YlWa+COwaO0jWTTsV7+QsFLftIiEgHp3oPoaiLO7uJ54r63gjaJY5o0DylJJkdk8S4VlC/V5UMRnVk6ag8qUtpJY242bFpWJwriCXEMc0edEihhkYIz5MPIg7EeoNZdWlYpSlAKUpQCqZzCDd3bW0jskMCW82I20s0rNIVYsNwE7pSACMknPQVc6p/M0X0a7W7I+qkjSCZv6sozGJ29EPeupPkdHlkivLex0Tx1uVkMYpLhLqyeXLQzQ6JXXUSB3M6awunJHskjHTPWvsckksckkcei+s2KhVYbsNLmLUca4pUKnDfiU7Mu2ZzHYbpdW0WqVGXvO70h5IcEMpyQHK5DKCcgrt1weFtw+O7MdzEzxa8d4y60M0ekAIysNx7PjxqAUgHcmsadOzW+qMfmvj8ZurJpEmiUGZMSwsqiSUKI317pnCyJs2frfQ1LX0gE1jI+0aTEMTsFkeOSOIt7iz6R+061ica4qk5NpAvemUmJ37vVDGoz3upmGh3VQRpGcMVDYqSuLSJYO5Ka49HdlWJbKYxgk7k48zvUpTqSmyEY3FwRaqVA8mXbyW5EjmQxSzQiQ9XWJioLerYGGPmyk138b413JWKJO+uJAe7iBxkDq8jb93GuRlz8ACSAdydmR8GRxbi0duoaUnLHSiKCzu/ksajdj5+4Ak4AJqLTh9xd+K8YwRHpbRPhj/r5UOSengjIXqCXFZfB+C923f3Dia5YYMmMKinfu4VOe7TIHnlsAsT5TFAQdzyvCRH9HzaNEGVHtwiFVfGpdJUoykqpwyndQa5S2d4Md3dRsAdxLb5JHpmN0APvx8qmq4UBCPcX6tvb28ifiS4dG/geMj+/WlOYoBb3LqCGVyzsEBKwu7MTCCCdQG242ByNq2f2o8yNbxJbwNpmuA2WHWOFcB2HoxJCj4k/drU0UYUAKMADAHur0dBhk3vTr9zBrcsUtlWSfI96UvVm1BNI7tO8wsbhzpcMx8UZzo0tjHhYH2hW5Ifp7HLi1hHoO9mPu3+rA/I1oh0BBDAEHYg9CK2b2Z815hlt7pzqtU7xXY5LW49fMsh8JPmCh3JNc12BxfmXf1/g7osyn/5pc+nz/ktP8gvIGFzdzyhuqqVgXHoO6AfHxY1LRWiLGI1RRGqhAgA0hQMBcdMY2xWs7ntZOs91ajR5anwxHyGF/WpuftKtxarMqsZGJTucgEMoBJJ/DuPEBvnp1x5C1OJ3yfR5PBNdDbeN/Fx6P8AP2/Elm4JJa+LhxATqbVye5P+qO5t29wyn7IJ1CQ4NxlLgNpDJIhxJE40yRt6MPQ+TDKsNwSKoXDe1fMgFxbhUJwWRiSvvII8Q+H69Ku3GeECfRLE/dXCD6uZRnY76HH9JEfND8QQQCJ48sMn2WZtZoNRpGlmjV9dMma4SyBQWYhVAJJJwABuSSegqK4LxkyMYbhBFcoMtHnKsvTvImONcZPzB2IB6x/PbErbRsMxS3CpKPIgJIyI37LSpGpHnnT51NulZkSt0R1hdBYbi4c93HNLLOuvw6YiFAZs+zqCd5g7jXvvWBytxG5Ed3LDaOPpEhkjaZlhQKsUcaMVOX37vUcqNiBvirE0aTxskoDKwwR/y9COoPkQDUXw7iskX1V9G2FYxC52Mcg20tJjHdllYZJGjVkZBwKwwm7cl2a5xpKLMKSIx/R7GB1Erq0ksh8TALgzTEffkd3ABbbLE74welIIzNacPV2aCGB2ddXiYRd2kSy6ceFtTNjYMY/TIqQubBbGJ2toGk1MxOnTrAIGAzsdRQYAHXSoG2BXbwiEWNszXLIHZpJpXBJBZ2JA1EAsFUog26KMDyqPrZL0r6+mdvLCi3vntocrA0Hfd3klUcSBcxg+wGDHKjbK5wCTm51WeUbBy0t3MpR5wiIjDDJCmorrHk7M7MR5AqDuDVmrdjTUVZknW50KUpUyApSlAK4SxhgVYAggggjIIPUEHqK50oCi3MC8Pn7oki0mVRFrYsqS+INDqb2VZShVScbMB0AqXkdJFKEkAjBwSpx5gEbj4jep27tUlRklRXRhhlZQykehB2IqvnkuJfsJriAddKSB1HuUTK+ge5cCs2TA27iaIZklUjvESRxgKFjRFwAAFVVHkPJRtVXPFGuZ44Ldu7WXVpuHU6G0bsLcEYmfG4JwuAWGsAip665GglQrNNcStgaXeX2GBBV1jUCPUCAclD6dCRUVKpl1Wd8MTqA6umVEgUjTcQHqjKcZXqjeoIJrli2VKXJKOTd8MeCcup1sYobW0TXM4KxIST03eaZuukFss3VmYAbsKzeB8JWAMzMZZ5cGWZh4nI6AD7iLkhUGw95JJqFxLfCWKXTC726yIzhypuYmKnQU06YnyobVqIDLthWOLZwji8dwmuInY6WUjDIw6o6ndWHp8xkb1qjOMumZ5QlHtExSo/iHFordNc7hFzgZySzHoqKMl2Pkqgk184Teyy6mkgMKbd2Hb6xhvlnQbR52wNRPqFO1TIkjXCuWa4mgNT9rHC2W6S43KSRLF7laMu2P3hJn901Sa3R2j2feWEh84ykg+Rwf7rNWl69vQSvFXt/08bWxrLfuKnOSeFG5uzGDpBt7kMf2XCKPj4mQ/u1B1eux+PNzctjZIolz75GckflEPzqWua8iSfqNC2s8ZR7XJr/iFi8EjRyqVZSynrg6SRkZ6jIO9Y9bmflyC/W5ilBW4hmlXvPvKHZpYzjoyFJB+RGQRkavueXpkuxaMv1rOFXHRgQTqBP3dILfI+Yr4rNppQlxymfsPhvjmHU4m8j2yirf3e6/12dfL/BZLyZYoh13ZsbKvmzf/t+legUUIqqvRQFHwAwK0Hy72lz8LcW93w8RJvrAV0mJzs+ZDh9tsbD0IraHBe0Ph93gRXKq5+5L9W2fQBtmP9kmvQ02Dylz2z5DxnxV67ItqqMbr3+8mONcPWdV8RjkjOqKVca439Vz1B6FTswyDXHh84vYZra8jHex6VlVSQpz4o5om6qDjUDnUrKRnK5rB45x0RMIogJblxlItWPD/WSH7kY8z1PQAmoe14RPpkjkugyXDCSdlj0SudIUxq4bwRYUAADUF21b5qyeWMOGzyoY5S6OPDr+RHf27m1Ryi3KqNZx7RaNPtVDeHvYwMnPhwC1Wi2uopo9UbpJGwIypDKR5jbb5VDwQtdMba2+qtosJNKnh6D/ALvAR0bGAzj2BsPEcrOycn2Rxi2RCFVQYtUTaVGFBaIqSAPU1RHDuW7oteXa9vZhXPEooEyzKiIMZYhVAHTc1j8vWX0uf6VNEe6jAW2EikEtkl5wjez91VYgHAYjZhmYteVLSN1cQKzruryFpWU+qtKWK/KpmrMeHa7bIZMu5UkfaUpV5SKUpQClKUApSlAKUpQCozjvBUukCuWRkOuORCA8b9NSk+4kEHIIJBBBqTpQFNXgd+50SS28ajYzRqzSOPVYnGiFvi0g91ZkfJcKeKGWeKc+1OJNUj+6QSBo3HopTC/d01ZqVCMIx6RKU5S7ZUOXuHJFf3SyM00qrBJHLKdUgilVlZVOAEUyQuSqgDfpVsquczv9GmgvScRrqgnPkIpSpSRvckiqM+SyOfKrBDKrqGUgg7ggggj4jrUyJzpSlAdF/aiWKSN/ZkVkPwYEf5156liKsysMMpKkehBwR+Yr0ZWlO0Ky7q/lx0k0yj9/2v76vXpeHTqTj7nn6+FxUiuVtPsgj/mszkDxTsAR5qiIN/frL1qsnG5rdPZtZ91w22DAhpFMzA9czMZMH4awPlVviMvgUSvw+PxORJ8S4HHM4lDSQzAaRLE2h9O50t1WRQSSA4IBJIxXDh3AI4pTOzyTTldHeysGYJnOlQoCoM9dKjPnmpaleQepZjcR4fFOhjniSVD910Dj8mrVnGeyOxubuaK212vdxRyEodad5K0mBpc7YEedKke2K2teXSRI0krBEQFmYnACgZJPyqL5RhcxPcSqVkunM5U5yqEKsSEHoREiZH4i1AaS4l2X8XsQfojrcx5DeAgOCBgMEk3RsbZjYtjzrC4f2hXULfR+KidE+8UjEdzj8OXK4BGRqxq9GB3r0vWHxPhUNymi5hjmX0dFYfLPQ++ouKfaOqTXTK3yhzpwuZEhsp449ICrC31TeuFV8az5kjPnvVwrVvMPYfYzZNq8lq3kAe8jz71c6vyYVWf9GeYeE72c5uoV6Ird4NI8u6l3XPomfjUjhvila87KO0GXiffRXMKxTQBSSuQGyWB8LboQR6nr5VsOgFKUoBSlKAUpSgFKUoBSlKAUpSgFKUoDpvLVJUeORQ6OpVlPQqwwQfka88cy2N5wG402txKkEmoxNnwkZOVZWypdRjJI36+tejai+Y+BQ30DwXC5VuhHtKw6Op8mH/10NAaT4V2y30e08cNwPepif+JMr/cq28N7bLVsC4t5oj5ldMqj9Vb+7WpObOWpuH3BhnGepjkA8MifiX0PqvkfUYJh6HT0hb9qfC3/APFFf7UMy/8ABiqP2ic02d5NbG0m7w6JFfwOuN1MY8aj/wAzb4VqegONxsRVmLI8c1JehXlxrJBxZbrtkwFkYKrskbMTjCsQHbb0XUflW6P+sbhaAAXiYAAAVZDsOg2WvON5evLjXjb0GPn8ax6t1WdZZ2uirTYHihT7PRFz2ucMXpLI59Fhk/xYAfrVa4v23LgiztGJ/FMwA+OlM5/iFacq3dnnI8nEpctlLaM/WSDqT17tP2j5n7oPrisxpLdyRa3nG5xc8RkZrSFwyxgaInlXcKFHtKpAJLZ38OeoG6RXRYWaQxpFCgSNAFVVGAAOgrIocFKVBcw8129kyLPry4JGlc7Db1rkpKKtlmLDkzS2Y02/ZE7Vc5v52teGmEXbMvfFgulC2AunUzY6Aal6ZO+wNdvEObraG3iuHLd3NjRhcncE7jyxisHiHDrLjtnh0Yplgj4CyI46sh3x5bdDjcVxTi3SZOWlzQh5kotRur+fsai7N+Z7ay4pxSaaUCArOysu+vE66BGB7RYPke7fpk1vTljj8N/bpc2+rQ+oYYYYFSQQRvvkeRNaS4f2EXP0oLPPH9FVsmRSRI6eioQQrHYHJwMkjVjB3xwvh0VtEkNugjjjGlVHQD/Mk5JJ3JJJqRQZVKVCcx80QWOj6Rq+s1adK59nTnP8QrkpKKtlmLFPLNQxq2/RE3SlK6VilKUApSlAKUpQClKUApSlAKUpQEHzfyxDxC3aGYYPVHA8SP5MP8CPMZFeYuNcKktJ5LecYkjbB9COoZfUEEEfGvXNeeu3SHTxQH8VvCfmGlH+AFDqNfV9RSSAoJJIAABJJOwAA3JJ2xXyr/2I8K77iXeMuVt42f4O3gT9DIf3aAoUkZUlWUqykgqwIII6gg7gj0Nca2T26cD7m9S4UDTcpvj+siwCT8VKfwmtbUBN8l8vm/vIrcMVVss7Dqsa7sR7zso97DrXqDhfDY7aJIYECRxjCqP8/UnqSdyTWjOwXT/KMufa+jPp/wBpDn/Kt/UDFKUocFa37SLET31lEf6RZF+Z6H88VsiobinLyT3MFwzsGg9kDGDvnfIzVWaDnGl8jf4bqY6fP5jdcS/NppfqabtHa5hWBwQtnDdy+/fcfDDlambbjktrweMQMUaWaVS46hRucHyJ23+NX2DkqBDdkM+bsOG9nwhiSQm3qfPPQVyh5JtxaG0cu6ai4Yka1Y+akDAPXy86zR0+Rfl9fofQZvGdHkpNXFSUqr723/c/xKNNeXHD57JlupZhPHG8iO5cHURqAB+Ox67VlG6n4jxG4ga5lgjhE2kRsV+zYICcdSScnPwGKs3CuQIYpY5ZJZZzEAIxIwKqF9nAx5eQ6D0rs4zyNDPM06SywSOCHMTYDZGDn0yOuNj6V3yclfL2spfiWj3/ANW1rft9btfD8lxZReH84XR4bcqZGLo0KLLnxhZNeRq65+rOG6+L3ConmeydLWxkeeSUzLK+HbUFOU9nO+4Iz7xW17fkq2S0e1AbRJgs2fGWGMNnGARgYGMe7c5h27L4Ciq1xOdOrHiXABwcAEYG+Tt1zUZYMjVPnj9zRp/F9DDK5xW1bm/s9rbX4c81/Je6UpW8+OFKUoBSlKAUpSgFKUoBSlKAUrhNMqKWdgqjqWIAHxJqr33aLYRNpMxfBwTHG7r8mAw37pNAWutDdvyfz6A+tuB+Ukn/ADra0XPdgyhhdKARndXUge8EZHzrU/a2yXl6ksM8TwrbwAOrowzJLKB94ahnqVzpwM4oDWlbf/6PUHivH90K/lrP+dVTmbkJbJHaTiEbsgBKrBKQNW6h3UssZYdNWM+VbU7K+UJuHfSFnaNu8MZUxsxBADdQwBB3odIX/pCR/wA3tG9JmX+JGP8AwVpGvSParytNxG2hjtygZJ1kOskDRokU4wDk5cbVqLgHZ1Ld5Ed5aCRS4MXeMXAR2TUyhcgHTke4jpQHb2LXATisYP8ASRzRj44D/wDtGvRorzryhyvPFfwPDJEWhmfIYTICIW0zBXMfdsdDE4DdD8QN13POlhGxRryHUNiquHI+ITOKHCfpUDBznYv0u4h/abR/v4qagnV1DIysp6FSCD8xQHZSlKAUpSgFfK+0oBSlKAUpSgFKUoBSlKAUpSgFKUoBWvO0LneSBvo9kwWQfaSFQ2jbOlAdi243OQM9Cel9u5tEbv10qzY+AJ/yrzRaX7T6pJPtJGeVhnP2hLjH7OGwPhQHff8AE5pzmeZ5D1Gti2PgDsvyrFzXbLH5iuqugV0PbjWHAwQfTr8f0/Ku+lAdZi8BQMwQtqKhiFJwBkgHBOBjetz9j94z2jq7s5jlZRqZmIUqjLuxJxkvitOVtDsQbIu+uA0I3GN8Oc/kRQFo7R+MG2snMbtHK7IiMoBOScnr0GlW3rRUVxIiaI5pEAcygq2GWQjSXVhuCQMHB3862r22SYgtsnAMzD97QxH6Bq1PXAdBt8sSTsRp0jIGNsg7+LOPOu4DGw2FfaV0Cu7h11Jbv3lvI8L5ySjFc/2gNn+DA1019VcmgNycgc9m7PcXQVZvuMNlkAHp91xvt0PUY6C915kmuTCFkTOuNkdMHBLqwIH6flmvSXDLwTQxyqMCREcD0DAHH61wGTSlKAV8r7SgFKUoBSlKAUpSgFKUoBSlKAUpSgPjKCMHoa0fzD2bXNu383jNxCCe7aNgJUTyVlJGrAwMqTnHQVvGvlAeZp7WWPIkE0eP62Bl/UquaxQS3SVCfchJ/Rq9SGutKA802/CbiQ4jimfP4LWUj+LoKnI+zPiDQNNp8W+m3ZwkhGPayvhBz0QnpuSDtW/qUBojhPZtfsF/m8UJwMmWVc+8/VByfhkVtHkTlU8PikV5BJJK/eMwUqowqqqqCScAL1PUk9KstfaAqvaLy3JfWyLAVEsUqyqHJVT4XRlJAOPC58uoFam4hylexZ12Uu33owsoPwEZLfmor0HSgPOH+ifEPo4uPozrHtqVkJl3G7CIePQDtv4t84I3qHeUqdLPEG9GYofyIzXqeq/zb9nQHn0aj/V/xn/41xaXT1kiUn1OT8txWBzP9u3xNbV7G/YHxNDpVOCcoXV42I45AGypnlQoiKepQMBrODtpByepFeg7K3WONI09lFVB8FAA/QV3UocFKUoBSlKAUpSgFKUo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SEhQUEBIWFBUVGBQWGRgYFRcYGhwXGB0XHBoZGRwYISghGB0mHBUXIjEhJSkrLi8uGCAzODMsNyotLiwBCgoKDg0OGhAQGiwlICQ1LC43LC8tLCwwMi8uNCwsNCw0LDg0LC0sLSwsNCwsLCwsLCwsLCw3LCwsLCwtNSwsLP/AABEIAMkA+wMBIgACEQEDEQH/xAAcAAEAAgIDAQAAAAAAAAAAAAAABQYEBwIDCAH/xABKEAACAQMCAwUEBwMIBgsAAAABAgMABBESIQUGMQcTIkFRMmFxgRQjM0JSkaFigpIVJENTcqKxwRZzk7LC0QgXJTREY4PD0uHw/8QAGwEBAAMBAQEBAAAAAAAAAAAAAAIDBAEFBgf/xAAwEQACAgEEAAQDBwUBAAAAAAAAAQIRAwQSITEFE0FRImHwMnGBkaHB4WKSsdHxI//aAAwDAQACEQMRAD8A3jSlKAUqF5s5jjsIVllRnDOI8Lpzkhmz4iPwGq7w7tPgmmiiEEqmV0jBJTGWIGThvfQF8pSlAKUpQClKonad2jJwoRokYmnk8XdltOmMZGs4B6kYA88N6YIF7pWPw+4MkUcjIY2dEYo3tKWAJVveM4+VZFAKiOYOLmAIkSd7PMxSGPOAWAyWc/djUbs3wAySAXMPMttZKGuZQmfZXq7f2VG5Hqeg8yK1DxLtPBvJLhAyDQsMeI0ldY93dlJdY0ZmKg+39ku3nQUbTh5XWTxX8r3TnqpZkgHuSFTpx731N76gJOEWcztHw3hlo5UlXuHiVYEYdQpUap3B6hcAEEFwdqweFxxcWtdaXl4TrVX1ysjDSUZ0McBSPxJtqwcBsip5OUbEAD6HBgbAGNTge7NUyzpFqxNnQ3ILiJ+7v7lJW0sAkjxwAr90RI2pUPnh9X7Vc+A8NMsPeW1xc206M8ckck8l1GssZKsjLcElkzuCpQlSDkZruHLFoPYgWP3x6oj+cZBqo8b4gnB5mIu7lPpBWRYwBcbqqo7Sm4OojZANLg7e6kcyk6EsTRsXgPF2lMkM6CO4h094gOVKtnRLGTu0bYOM7ghgdxUxWoeEdoCTX8EraXCQTxyPCjqzBmjKgwP4yVKMcRtLsx9a2tYX0cyCSGRZEPRlII26jbzHTHlV1lRkUpSgFKUoBSlKAUpSgFKUoBSlKAUpSgPjdK072aXjQ2vE5Yxl44o3XbO4ExBI8wOvyrcZqD5d5Vt7LvBAGIlChg7atl1Y8v2jQGoY7PvLCW/eaQ3KXCxhtZzghCd+oPjJ2P3azeZuJzTxcLkd2WR0cFgcElZAofbzIAb51fH7NbEvq0yBSc92JCEz/vDqehqS4xyhbXJhMisvcALGEOlQAQQMY6eEUBr7l5TZcXuIoWd1VJiQzZLkRiQase0dXnjNQFqs14lxcOkk0q6W7/6Qkaw5ydw5HhPQYIAxtitxw8rQLdteDX3zZz4vDuunp8BUZfdm9lJIX0umo5Ko+EJ69MHHwGKAyeTeIzHh4kuPrZIxJ7LpIXCZ0+JCQWIAHXOetebbfmK5ueJ/TWg+lzazIsWl3UafYGlN9KeHHwGc5OfWHD7GOCNYoUCIgwqjy/Pqc75PXNaj5+7PbmG/hv8Agi4keTLoCFCuckvvgd2wyGB8z56sACPPaRzAx8HCsD3Wd0f1LVFcY7TuOwkiaNICNOcwAY16ioOonBIRiAfIVtjjvMt1YxM11BE+RpjkichO9IOBKj+JE2zqUvsCSBUdcFLa2jSMJdT3T5DNhllmYamnfH9GqjO3RVVR5VCc9tIlGNmjb3g/E7lfplwCRN0lmmhj1+gQSMCR6BRjHSuqLlHiDbiCXHr3UpH6IQ3yzXpLgnLCRHvZSZrgjxSuBqx+FB0iT0RcD1yd6nxbD0qSv1OHmzgvLHETiGHiaW5bJELT3NuxPmRGY1LH3gGrhy32e8SiuYZrjiRZY3VmVZJn1AHdPHgYYbHPrW1uK8HinQpNGsinqrKCP18/fVYt5XsZkgldntpcrE7klonAJ7p3O7owB0s24IwSciqsilVosg1dMsmarPH7jhlwe7u2gmaPPh+0dM9fs8smcD06Vy4datxP62Ystmd4ogSver5STEblW6rH0xgtknAtdpwuONQsSKijYKoCgD3AbVCGB9tkpZvRGjuO8jWUjf8AZ17Gkh6W87ldWPJGcB8/EN8RUJw7j/EOE3Pj1o+xeKXdZVGBud9e2AJASRjGcbV6J4hwiOVCkiK6nYqyhgfiDsaoPM/AIoExMhmsQcvExYtAP663fOpFXPiQHGnOMYwbqa+ZVaZd+UuZoeIQLNDkHo6N7SN6H1HmD0Iqbqg3lnHw6OK6tQES2QJIoJIktc5YEk+J0JMik5JOoffNT0fNcTjNvFcXC/jihbQR6q8mlZP3SaQmpK0JR2ssFKxeGcQjuIllhbUjjIOCDsSCCDupBBBB3BBFZVTIilKUApSlAKUpQClKUApSlAKUpQClKUApSlAKx76+jhQvPIkSDqzsFUfEttWRVC5ntpZeI6FYKRBA0LEKSi97ILp4gwI73T3C5IOAw9+YydKzqVujIm4rDe30It5o5o7aKSYmN1cd7Ke7Q5UncIJv4xWBa8Lig4rHoXSrQTSKmrwBzJH3pRTsmfqyQMAk58zmQt+Cuk8cjyLcKurDSxoJ0JBHgkiVQynoVZffk4xXPmThryCOW3x38DFkBOA6sMPEx8gwxg+TKp8qzrIt6Zf5b2UWyKu2q7y9x+OdTpJV02eNhpkjb8Lr5H39D1BI3qcEwrUZzsaqD2sJGeH3HebLhTn0OtcY+dVe64JxZeLG4adhAJu870zgRC31Z7sx6vweHGnGd8+dWdx/KcqnTmyjJbLDa4k3C6QesS5J1febTjYEnkpKKtnYpt0i58MVRGoXGBjGPTy/Ss0VrPiXFLmwtJbZTiVVCWlw2NLrkAIzN4VnVMgBtnIBGSSB97IrribGf+Ue97rC92Z10vrydWnIDFceu3THnRNNWg1Rss1DcdjUxsGxpIIOfTG/6VJyzgCqTxm+PECba1bMRJWedfYVOjRRsPblYZXbZMknfAJtJWwk3wjC5M4LHJZ2k92WnYQxMomIMca6Rp0psoIXHjILe+s/lHmaKG1EbrOY4nkSOVbeZ4zAGPcsHVTlRGVGobeHPSrDHGFUKoAAAAA6ADYAfKoLiPAsAyxTzLMrK4d7mbuwoYFgY893p0ahjT+XUZIZabNEsdouFi8bIrQlTG41qUxpYN4tQI2Oc5z55rvqt9n6kWSnBCPLcyRA+UMk0jxbeQ0MpA8gRVkrYZhSlKAUpSgFKUoBSlKAUpSgFKUoBSlKAUpSgFRfHODLcKviaOSM6o5UxqRiMHrsykbFTsR7wCJSlAUXiEV3DPafSp0aFpGQ9zG8WZdDGPvdTt4CQw0jHi0bnOKsVZPHOFrdQPC5IDjZh7SMCCjrn7ysAw94qC4JxBn1RXAC3MOFlUbBs+zKnrG4GR6HKndTWTNjrlGjFO+GdnFOCQ3BDSJ41GFkRmjkUeiyRkMB7s4rDbgMv3OIXaj0/mz/AKvCW/MmuHErO/CObe6jY7lFeABjvnT3gbSNtgSnpnO9cuVJUdHYTTSS5AmWdgJI2A9ho1ASPr90YYYOW2NQUpJcMm0m+UR3GeFpGYg4kvZ5X0RrcSkxAqC7SPGgEeFVSfYznAGM5q1ocAZxnAzjYZ9w8hUbx7hryiN4WCzQP3kerOg5VlZHxuFZWIyOhwcHGDhfypcjZuHz6v2ZLcp8QxkU4+Kg+6oybkSikjutbpxM1rd6ZRIrvE+kAOikB45F9nUutdxswPQEGuScsQr9iZoB+GG4ljT5RhtA+S1x4Zw6VphcXWlWVWSKJGLKiuVLMzEDW7aVGwAAGBnJNTlNzXQ2p9kK3K8DH64zTj8M08sifONm0H5rUxFGFAVQFAGAAAAB6ADpXOvlccm+zqil0dd1IqozSEBFVixPQKASSflmoTlblZZbWF7xppA4MggllcoqMS0cbrn6zShUEOW3Fdl6n02b6Im8MZVrpvIjZltgfMtsXHkmx9sVcgK04YUrZnyzt0gBX2lK0FIpSlAKUpQClKUApSlAKUpQClKxOKcQS3iaWU4RcZwCSSSAFUDdmJIAA3JIFAZEkqrjUwGdhkgZPuz1rnWtZZla6lk4jaMI7ho44GnWGRUXQo7khWcRlpA7b+0XAzkAVY+VJDFNPaai0caxTxZJJWOYyKYsk5IV4WK+iuF+7VccictpNwaVlnpWBxriyW0feSZOSFVFGXd29lEHmT78AAEkgAmoePmSdGj+k2qpHLIkStHOZXVpDhdaGNcDOMlWbHXoCam5JOiKTfJZ6UpXTgqH4/wMXGmSN+5uI893KBnAPVHXbvI2wMqfQEEEAiYpTsFOg4wVcQ3idxMdlycxS++GQ4DdD4Dhx6Y3PLifCI5mEmWimUELNGdMij8OcEOv7DAr7q58wNDfXMVizq6KGuLiMEHUsZURxvj2QXdWI8wmOhNd8vKEa72089sfRJO8T4d3MHVR7lC1mlg5uLL45uKkjCszdoyrI0E0eTlwHikA3x4BqVznHQqPd5VKd5UVdWV/CrECC7ADHbXbyYA2Gk94rn5rWr5OYLyTxSXUik76Y8Rqp9BpGcfEk1LDoc2aTSpUczazFhSbs3N3lO8rWPKvHL1p1iVhchw2FlYIVIBIbvFUnG24IY77Vfo+A3kn210kAP3bePUw/wDVnyD/ALMVDLo8uOe2RLHqseSO6JnPMACWIAG5JOAB7yelRUV1Ne+GyJjhPtXRXYjzFsG+0bH9IfAPLX0rNn5HtJEdZ1knLAgtNK7kZGNSAnTGw6goBiunlvmiNbaBb2QpJoRTLJGyRSN7IZZCO7yxGdOrO9Shp0uZHJ5m+EWHhXDY7aNYoV0qufMkkndmYndmJJJY7kmsyvgPpX2tBQKUpQClU2DjV7MrTRG2VVeVO4eOQtmN2Qq8wcBGyvlGwH7XWrDwLiy3UQkVShBZHRsakkXZkbG2x8xsQQRsRUVJN0iTi0rZl3l2kSNJK6xooyzMwVQPUk7Csfh3GILjUIJkkK41BWGQD0JHUA4OD54qv8YlWa+COwaO0jWTTsV7+QsFLftIiEgHp3oPoaiLO7uJ54r63gjaJY5o0DylJJkdk8S4VlC/V5UMRnVk6ag8qUtpJY242bFpWJwriCXEMc0edEihhkYIz5MPIg7EeoNZdWlYpSlAKUpQCqZzCDd3bW0jskMCW82I20s0rNIVYsNwE7pSACMknPQVc6p/M0X0a7W7I+qkjSCZv6sozGJ29EPeupPkdHlkivLex0Tx1uVkMYpLhLqyeXLQzQ6JXXUSB3M6awunJHskjHTPWvsckksckkcei+s2KhVYbsNLmLUca4pUKnDfiU7Mu2ZzHYbpdW0WqVGXvO70h5IcEMpyQHK5DKCcgrt1weFtw+O7MdzEzxa8d4y60M0ekAIysNx7PjxqAUgHcmsadOzW+qMfmvj8ZurJpEmiUGZMSwsqiSUKI317pnCyJs2frfQ1LX0gE1jI+0aTEMTsFkeOSOIt7iz6R+061ica4qk5NpAvemUmJ37vVDGoz3upmGh3VQRpGcMVDYqSuLSJYO5Ka49HdlWJbKYxgk7k48zvUpTqSmyEY3FwRaqVA8mXbyW5EjmQxSzQiQ9XWJioLerYGGPmyk138b413JWKJO+uJAe7iBxkDq8jb93GuRlz8ACSAdydmR8GRxbi0duoaUnLHSiKCzu/ksajdj5+4Ak4AJqLTh9xd+K8YwRHpbRPhj/r5UOSengjIXqCXFZfB+C923f3Dia5YYMmMKinfu4VOe7TIHnlsAsT5TFAQdzyvCRH9HzaNEGVHtwiFVfGpdJUoykqpwyndQa5S2d4Md3dRsAdxLb5JHpmN0APvx8qmq4UBCPcX6tvb28ifiS4dG/geMj+/WlOYoBb3LqCGVyzsEBKwu7MTCCCdQG242ByNq2f2o8yNbxJbwNpmuA2WHWOFcB2HoxJCj4k/drU0UYUAKMADAHur0dBhk3vTr9zBrcsUtlWSfI96UvVm1BNI7tO8wsbhzpcMx8UZzo0tjHhYH2hW5Ifp7HLi1hHoO9mPu3+rA/I1oh0BBDAEHYg9CK2b2Z815hlt7pzqtU7xXY5LW49fMsh8JPmCh3JNc12BxfmXf1/g7osyn/5pc+nz/ktP8gvIGFzdzyhuqqVgXHoO6AfHxY1LRWiLGI1RRGqhAgA0hQMBcdMY2xWs7ntZOs91ajR5anwxHyGF/WpuftKtxarMqsZGJTucgEMoBJJ/DuPEBvnp1x5C1OJ3yfR5PBNdDbeN/Fx6P8AP2/Elm4JJa+LhxATqbVye5P+qO5t29wyn7IJ1CQ4NxlLgNpDJIhxJE40yRt6MPQ+TDKsNwSKoXDe1fMgFxbhUJwWRiSvvII8Q+H69Ku3GeECfRLE/dXCD6uZRnY76HH9JEfND8QQQCJ48sMn2WZtZoNRpGlmjV9dMma4SyBQWYhVAJJJwABuSSegqK4LxkyMYbhBFcoMtHnKsvTvImONcZPzB2IB6x/PbErbRsMxS3CpKPIgJIyI37LSpGpHnnT51NulZkSt0R1hdBYbi4c93HNLLOuvw6YiFAZs+zqCd5g7jXvvWBytxG5Ed3LDaOPpEhkjaZlhQKsUcaMVOX37vUcqNiBvirE0aTxskoDKwwR/y9COoPkQDUXw7iskX1V9G2FYxC52Mcg20tJjHdllYZJGjVkZBwKwwm7cl2a5xpKLMKSIx/R7GB1Erq0ksh8TALgzTEffkd3ABbbLE74welIIzNacPV2aCGB2ddXiYRd2kSy6ceFtTNjYMY/TIqQubBbGJ2toGk1MxOnTrAIGAzsdRQYAHXSoG2BXbwiEWNszXLIHZpJpXBJBZ2JA1EAsFUog26KMDyqPrZL0r6+mdvLCi3vntocrA0Hfd3klUcSBcxg+wGDHKjbK5wCTm51WeUbBy0t3MpR5wiIjDDJCmorrHk7M7MR5AqDuDVmrdjTUVZknW50KUpUyApSlAK4SxhgVYAggggjIIPUEHqK50oCi3MC8Pn7oki0mVRFrYsqS+INDqb2VZShVScbMB0AqXkdJFKEkAjBwSpx5gEbj4jep27tUlRklRXRhhlZQykehB2IqvnkuJfsJriAddKSB1HuUTK+ge5cCs2TA27iaIZklUjvESRxgKFjRFwAAFVVHkPJRtVXPFGuZ44Ldu7WXVpuHU6G0bsLcEYmfG4JwuAWGsAip665GglQrNNcStgaXeX2GBBV1jUCPUCAclD6dCRUVKpl1Wd8MTqA6umVEgUjTcQHqjKcZXqjeoIJrli2VKXJKOTd8MeCcup1sYobW0TXM4KxIST03eaZuukFss3VmYAbsKzeB8JWAMzMZZ5cGWZh4nI6AD7iLkhUGw95JJqFxLfCWKXTC726yIzhypuYmKnQU06YnyobVqIDLthWOLZwji8dwmuInY6WUjDIw6o6ndWHp8xkb1qjOMumZ5QlHtExSo/iHFordNc7hFzgZySzHoqKMl2Pkqgk184Teyy6mkgMKbd2Hb6xhvlnQbR52wNRPqFO1TIkjXCuWa4mgNT9rHC2W6S43KSRLF7laMu2P3hJn901Sa3R2j2feWEh84ykg+Rwf7rNWl69vQSvFXt/08bWxrLfuKnOSeFG5uzGDpBt7kMf2XCKPj4mQ/u1B1eux+PNzctjZIolz75GckflEPzqWua8iSfqNC2s8ZR7XJr/iFi8EjRyqVZSynrg6SRkZ6jIO9Y9bmflyC/W5ilBW4hmlXvPvKHZpYzjoyFJB+RGQRkavueXpkuxaMv1rOFXHRgQTqBP3dILfI+Yr4rNppQlxymfsPhvjmHU4m8j2yirf3e6/12dfL/BZLyZYoh13ZsbKvmzf/t+legUUIqqvRQFHwAwK0Hy72lz8LcW93w8RJvrAV0mJzs+ZDh9tsbD0IraHBe0Ph93gRXKq5+5L9W2fQBtmP9kmvQ02Dylz2z5DxnxV67ItqqMbr3+8mONcPWdV8RjkjOqKVca439Vz1B6FTswyDXHh84vYZra8jHex6VlVSQpz4o5om6qDjUDnUrKRnK5rB45x0RMIogJblxlItWPD/WSH7kY8z1PQAmoe14RPpkjkugyXDCSdlj0SudIUxq4bwRYUAADUF21b5qyeWMOGzyoY5S6OPDr+RHf27m1Ryi3KqNZx7RaNPtVDeHvYwMnPhwC1Wi2uopo9UbpJGwIypDKR5jbb5VDwQtdMba2+qtosJNKnh6D/ALvAR0bGAzj2BsPEcrOycn2Rxi2RCFVQYtUTaVGFBaIqSAPU1RHDuW7oteXa9vZhXPEooEyzKiIMZYhVAHTc1j8vWX0uf6VNEe6jAW2EikEtkl5wjez91VYgHAYjZhmYteVLSN1cQKzruryFpWU+qtKWK/KpmrMeHa7bIZMu5UkfaUpV5SKUpQClKUApSlAKUpQCozjvBUukCuWRkOuORCA8b9NSk+4kEHIIJBBBqTpQFNXgd+50SS28ajYzRqzSOPVYnGiFvi0g91ZkfJcKeKGWeKc+1OJNUj+6QSBo3HopTC/d01ZqVCMIx6RKU5S7ZUOXuHJFf3SyM00qrBJHLKdUgilVlZVOAEUyQuSqgDfpVsquczv9GmgvScRrqgnPkIpSpSRvckiqM+SyOfKrBDKrqGUgg7ggggj4jrUyJzpSlAdF/aiWKSN/ZkVkPwYEf5156liKsysMMpKkehBwR+Yr0ZWlO0Ky7q/lx0k0yj9/2v76vXpeHTqTj7nn6+FxUiuVtPsgj/mszkDxTsAR5qiIN/frL1qsnG5rdPZtZ91w22DAhpFMzA9czMZMH4awPlVviMvgUSvw+PxORJ8S4HHM4lDSQzAaRLE2h9O50t1WRQSSA4IBJIxXDh3AI4pTOzyTTldHeysGYJnOlQoCoM9dKjPnmpaleQepZjcR4fFOhjniSVD910Dj8mrVnGeyOxubuaK212vdxRyEodad5K0mBpc7YEedKke2K2teXSRI0krBEQFmYnACgZJPyqL5RhcxPcSqVkunM5U5yqEKsSEHoREiZH4i1AaS4l2X8XsQfojrcx5DeAgOCBgMEk3RsbZjYtjzrC4f2hXULfR+KidE+8UjEdzj8OXK4BGRqxq9GB3r0vWHxPhUNymi5hjmX0dFYfLPQ++ouKfaOqTXTK3yhzpwuZEhsp449ICrC31TeuFV8az5kjPnvVwrVvMPYfYzZNq8lq3kAe8jz71c6vyYVWf9GeYeE72c5uoV6Ird4NI8u6l3XPomfjUjhvila87KO0GXiffRXMKxTQBSSuQGyWB8LboQR6nr5VsOgFKUoBSlKAUpSgFKUoBSlKAUpSgFKUoDpvLVJUeORQ6OpVlPQqwwQfka88cy2N5wG402txKkEmoxNnwkZOVZWypdRjJI36+tejai+Y+BQ30DwXC5VuhHtKw6Op8mH/10NAaT4V2y30e08cNwPepif+JMr/cq28N7bLVsC4t5oj5ldMqj9Vb+7WpObOWpuH3BhnGepjkA8MifiX0PqvkfUYJh6HT0hb9qfC3/APFFf7UMy/8ABiqP2ic02d5NbG0m7w6JFfwOuN1MY8aj/wAzb4VqegONxsRVmLI8c1JehXlxrJBxZbrtkwFkYKrskbMTjCsQHbb0XUflW6P+sbhaAAXiYAAAVZDsOg2WvON5evLjXjb0GPn8ax6t1WdZZ2uirTYHihT7PRFz2ucMXpLI59Fhk/xYAfrVa4v23LgiztGJ/FMwA+OlM5/iFacq3dnnI8nEpctlLaM/WSDqT17tP2j5n7oPrisxpLdyRa3nG5xc8RkZrSFwyxgaInlXcKFHtKpAJLZ38OeoG6RXRYWaQxpFCgSNAFVVGAAOgrIocFKVBcw8129kyLPry4JGlc7Db1rkpKKtlmLDkzS2Y02/ZE7Vc5v52teGmEXbMvfFgulC2AunUzY6Aal6ZO+wNdvEObraG3iuHLd3NjRhcncE7jyxisHiHDrLjtnh0Yplgj4CyI46sh3x5bdDjcVxTi3SZOWlzQh5kotRur+fsai7N+Z7ay4pxSaaUCArOysu+vE66BGB7RYPke7fpk1vTljj8N/bpc2+rQ+oYYYYFSQQRvvkeRNaS4f2EXP0oLPPH9FVsmRSRI6eioQQrHYHJwMkjVjB3xwvh0VtEkNugjjjGlVHQD/Mk5JJ3JJJqRQZVKVCcx80QWOj6Rq+s1adK59nTnP8QrkpKKtlmLFPLNQxq2/RE3SlK6VilKUApSlAKUpQClKUApSlAKUpQEHzfyxDxC3aGYYPVHA8SP5MP8CPMZFeYuNcKktJ5LecYkjbB9COoZfUEEEfGvXNeeu3SHTxQH8VvCfmGlH+AFDqNfV9RSSAoJJIAABJJOwAA3JJ2xXyr/2I8K77iXeMuVt42f4O3gT9DIf3aAoUkZUlWUqykgqwIII6gg7gj0Nca2T26cD7m9S4UDTcpvj+siwCT8VKfwmtbUBN8l8vm/vIrcMVVss7Dqsa7sR7zso97DrXqDhfDY7aJIYECRxjCqP8/UnqSdyTWjOwXT/KMufa+jPp/wBpDn/Kt/UDFKUocFa37SLET31lEf6RZF+Z6H88VsiobinLyT3MFwzsGg9kDGDvnfIzVWaDnGl8jf4bqY6fP5jdcS/NppfqabtHa5hWBwQtnDdy+/fcfDDlambbjktrweMQMUaWaVS46hRucHyJ23+NX2DkqBDdkM+bsOG9nwhiSQm3qfPPQVyh5JtxaG0cu6ai4Yka1Y+akDAPXy86zR0+Rfl9fofQZvGdHkpNXFSUqr723/c/xKNNeXHD57JlupZhPHG8iO5cHURqAB+Ox67VlG6n4jxG4ga5lgjhE2kRsV+zYICcdSScnPwGKs3CuQIYpY5ZJZZzEAIxIwKqF9nAx5eQ6D0rs4zyNDPM06SywSOCHMTYDZGDn0yOuNj6V3yclfL2spfiWj3/ANW1rft9btfD8lxZReH84XR4bcqZGLo0KLLnxhZNeRq65+rOG6+L3ConmeydLWxkeeSUzLK+HbUFOU9nO+4Iz7xW17fkq2S0e1AbRJgs2fGWGMNnGARgYGMe7c5h27L4Ciq1xOdOrHiXABwcAEYG+Tt1zUZYMjVPnj9zRp/F9DDK5xW1bm/s9rbX4c81/Je6UpW8+OFKUoBSlKAUpSgFKUoBSlKAUrhNMqKWdgqjqWIAHxJqr33aLYRNpMxfBwTHG7r8mAw37pNAWutDdvyfz6A+tuB+Ukn/ADra0XPdgyhhdKARndXUge8EZHzrU/a2yXl6ksM8TwrbwAOrowzJLKB94ahnqVzpwM4oDWlbf/6PUHivH90K/lrP+dVTmbkJbJHaTiEbsgBKrBKQNW6h3UssZYdNWM+VbU7K+UJuHfSFnaNu8MZUxsxBADdQwBB3odIX/pCR/wA3tG9JmX+JGP8AwVpGvSParytNxG2hjtygZJ1kOskDRokU4wDk5cbVqLgHZ1Ld5Ed5aCRS4MXeMXAR2TUyhcgHTke4jpQHb2LXATisYP8ASRzRj44D/wDtGvRorzryhyvPFfwPDJEWhmfIYTICIW0zBXMfdsdDE4DdD8QN13POlhGxRryHUNiquHI+ITOKHCfpUDBznYv0u4h/abR/v4qagnV1DIysp6FSCD8xQHZSlKAUpSgFfK+0oBSlKAUpSgFKUoBSlKAUpSgFKUoBWvO0LneSBvo9kwWQfaSFQ2jbOlAdi243OQM9Cel9u5tEbv10qzY+AJ/yrzRaX7T6pJPtJGeVhnP2hLjH7OGwPhQHff8AE5pzmeZ5D1Gti2PgDsvyrFzXbLH5iuqugV0PbjWHAwQfTr8f0/Ku+lAdZi8BQMwQtqKhiFJwBkgHBOBjetz9j94z2jq7s5jlZRqZmIUqjLuxJxkvitOVtDsQbIu+uA0I3GN8Oc/kRQFo7R+MG2snMbtHK7IiMoBOScnr0GlW3rRUVxIiaI5pEAcygq2GWQjSXVhuCQMHB3862r22SYgtsnAMzD97QxH6Bq1PXAdBt8sSTsRp0jIGNsg7+LOPOu4DGw2FfaV0Cu7h11Jbv3lvI8L5ySjFc/2gNn+DA1019VcmgNycgc9m7PcXQVZvuMNlkAHp91xvt0PUY6C915kmuTCFkTOuNkdMHBLqwIH6flmvSXDLwTQxyqMCREcD0DAHH61wGTSlKAV8r7SgFKUoBSlKAUpSgFKUoBSlKAUpSgPjKCMHoa0fzD2bXNu383jNxCCe7aNgJUTyVlJGrAwMqTnHQVvGvlAeZp7WWPIkE0eP62Bl/UquaxQS3SVCfchJ/Rq9SGutKA802/CbiQ4jimfP4LWUj+LoKnI+zPiDQNNp8W+m3ZwkhGPayvhBz0QnpuSDtW/qUBojhPZtfsF/m8UJwMmWVc+8/VByfhkVtHkTlU8PikV5BJJK/eMwUqowqqqqCScAL1PUk9KstfaAqvaLy3JfWyLAVEsUqyqHJVT4XRlJAOPC58uoFam4hylexZ12Uu33owsoPwEZLfmor0HSgPOH+ifEPo4uPozrHtqVkJl3G7CIePQDtv4t84I3qHeUqdLPEG9GYofyIzXqeq/zb9nQHn0aj/V/xn/41xaXT1kiUn1OT8txWBzP9u3xNbV7G/YHxNDpVOCcoXV42I45AGypnlQoiKepQMBrODtpByepFeg7K3WONI09lFVB8FAA/QV3UocFKUoBSlKAUpSgFKUo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data:image/jpeg;base64,/9j/4AAQSkZJRgABAQAAAQABAAD/2wCEAAkGBxQSEhQUEBIWFBUVGBQWGRgYFRcYGhwXGB0XHBoZGRwYISghGB0mHBUXIjEhJSkrLi8uGCAzODMsNyotLiwBCgoKDg0OGhAQGiwlICQ1LC43LC8tLCwwMi8uNCwsNCw0LDg0LC0sLSwsNCwsLCwsLCwsLCw3LCwsLCwtNSwsLP/AABEIAMkA+wMBIgACEQEDEQH/xAAcAAEAAgIDAQAAAAAAAAAAAAAABQYEBwIDCAH/xABKEAACAQMCAwUEBwMIBgsAAAABAgMABBESIQUGMQcTIkFRMmFxgRQjM0JSkaFigpIVJENTcqKxwRZzk7LC0QgXJTREY4PD0uHw/8QAGwEBAAMBAQEBAAAAAAAAAAAAAAIDBAEFBgf/xAAwEQACAgEEAAQDBwUBAAAAAAAAAQIRAwQSITEFE0FRImHwMnGBkaHB4WKSsdHxI//aAAwDAQACEQMRAD8A3jSlKAUqF5s5jjsIVllRnDOI8Lpzkhmz4iPwGq7w7tPgmmiiEEqmV0jBJTGWIGThvfQF8pSlAKUpQClKonad2jJwoRokYmnk8XdltOmMZGs4B6kYA88N6YIF7pWPw+4MkUcjIY2dEYo3tKWAJVveM4+VZFAKiOYOLmAIkSd7PMxSGPOAWAyWc/djUbs3wAySAXMPMttZKGuZQmfZXq7f2VG5Hqeg8yK1DxLtPBvJLhAyDQsMeI0ldY93dlJdY0ZmKg+39ku3nQUbTh5XWTxX8r3TnqpZkgHuSFTpx731N76gJOEWcztHw3hlo5UlXuHiVYEYdQpUap3B6hcAEEFwdqweFxxcWtdaXl4TrVX1ysjDSUZ0McBSPxJtqwcBsip5OUbEAD6HBgbAGNTge7NUyzpFqxNnQ3ILiJ+7v7lJW0sAkjxwAr90RI2pUPnh9X7Vc+A8NMsPeW1xc206M8ckck8l1GssZKsjLcElkzuCpQlSDkZruHLFoPYgWP3x6oj+cZBqo8b4gnB5mIu7lPpBWRYwBcbqqo7Sm4OojZANLg7e6kcyk6EsTRsXgPF2lMkM6CO4h094gOVKtnRLGTu0bYOM7ghgdxUxWoeEdoCTX8EraXCQTxyPCjqzBmjKgwP4yVKMcRtLsx9a2tYX0cyCSGRZEPRlII26jbzHTHlV1lRkUpSgFKUoBSlKAUpSgFKUoBSlKAUpSgPjdK072aXjQ2vE5Yxl44o3XbO4ExBI8wOvyrcZqD5d5Vt7LvBAGIlChg7atl1Y8v2jQGoY7PvLCW/eaQ3KXCxhtZzghCd+oPjJ2P3azeZuJzTxcLkd2WR0cFgcElZAofbzIAb51fH7NbEvq0yBSc92JCEz/vDqehqS4xyhbXJhMisvcALGEOlQAQQMY6eEUBr7l5TZcXuIoWd1VJiQzZLkRiQase0dXnjNQFqs14lxcOkk0q6W7/6Qkaw5ydw5HhPQYIAxtitxw8rQLdteDX3zZz4vDuunp8BUZfdm9lJIX0umo5Ko+EJ69MHHwGKAyeTeIzHh4kuPrZIxJ7LpIXCZ0+JCQWIAHXOetebbfmK5ueJ/TWg+lzazIsWl3UafYGlN9KeHHwGc5OfWHD7GOCNYoUCIgwqjy/Pqc75PXNaj5+7PbmG/hv8Agi4keTLoCFCuckvvgd2wyGB8z56sACPPaRzAx8HCsD3Wd0f1LVFcY7TuOwkiaNICNOcwAY16ioOonBIRiAfIVtjjvMt1YxM11BE+RpjkichO9IOBKj+JE2zqUvsCSBUdcFLa2jSMJdT3T5DNhllmYamnfH9GqjO3RVVR5VCc9tIlGNmjb3g/E7lfplwCRN0lmmhj1+gQSMCR6BRjHSuqLlHiDbiCXHr3UpH6IQ3yzXpLgnLCRHvZSZrgjxSuBqx+FB0iT0RcD1yd6nxbD0qSv1OHmzgvLHETiGHiaW5bJELT3NuxPmRGY1LH3gGrhy32e8SiuYZrjiRZY3VmVZJn1AHdPHgYYbHPrW1uK8HinQpNGsinqrKCP18/fVYt5XsZkgldntpcrE7klonAJ7p3O7owB0s24IwSciqsilVosg1dMsmarPH7jhlwe7u2gmaPPh+0dM9fs8smcD06Vy4datxP62Ystmd4ogSver5STEblW6rH0xgtknAtdpwuONQsSKijYKoCgD3AbVCGB9tkpZvRGjuO8jWUjf8AZ17Gkh6W87ldWPJGcB8/EN8RUJw7j/EOE3Pj1o+xeKXdZVGBud9e2AJASRjGcbV6J4hwiOVCkiK6nYqyhgfiDsaoPM/AIoExMhmsQcvExYtAP663fOpFXPiQHGnOMYwbqa+ZVaZd+UuZoeIQLNDkHo6N7SN6H1HmD0Iqbqg3lnHw6OK6tQES2QJIoJIktc5YEk+J0JMik5JOoffNT0fNcTjNvFcXC/jihbQR6q8mlZP3SaQmpK0JR2ssFKxeGcQjuIllhbUjjIOCDsSCCDupBBBB3BBFZVTIilKUApSlAKUpQClKUApSlAKUpQClKUApSlAKx76+jhQvPIkSDqzsFUfEttWRVC5ntpZeI6FYKRBA0LEKSi97ILp4gwI73T3C5IOAw9+YydKzqVujIm4rDe30It5o5o7aKSYmN1cd7Ke7Q5UncIJv4xWBa8Lig4rHoXSrQTSKmrwBzJH3pRTsmfqyQMAk58zmQt+Cuk8cjyLcKurDSxoJ0JBHgkiVQynoVZffk4xXPmThryCOW3x38DFkBOA6sMPEx8gwxg+TKp8qzrIt6Zf5b2UWyKu2q7y9x+OdTpJV02eNhpkjb8Lr5H39D1BI3qcEwrUZzsaqD2sJGeH3HebLhTn0OtcY+dVe64JxZeLG4adhAJu870zgRC31Z7sx6vweHGnGd8+dWdx/KcqnTmyjJbLDa4k3C6QesS5J1febTjYEnkpKKtnYpt0i58MVRGoXGBjGPTy/Ss0VrPiXFLmwtJbZTiVVCWlw2NLrkAIzN4VnVMgBtnIBGSSB97IrribGf+Ue97rC92Z10vrydWnIDFceu3THnRNNWg1Rss1DcdjUxsGxpIIOfTG/6VJyzgCqTxm+PECba1bMRJWedfYVOjRRsPblYZXbZMknfAJtJWwk3wjC5M4LHJZ2k92WnYQxMomIMca6Rp0psoIXHjILe+s/lHmaKG1EbrOY4nkSOVbeZ4zAGPcsHVTlRGVGobeHPSrDHGFUKoAAAAA6ADYAfKoLiPAsAyxTzLMrK4d7mbuwoYFgY893p0ahjT+XUZIZabNEsdouFi8bIrQlTG41qUxpYN4tQI2Oc5z55rvqt9n6kWSnBCPLcyRA+UMk0jxbeQ0MpA8gRVkrYZhSlKAUpSgFKUoBSlKAUpSgFKUoBSlKAUpSgFRfHODLcKviaOSM6o5UxqRiMHrsykbFTsR7wCJSlAUXiEV3DPafSp0aFpGQ9zG8WZdDGPvdTt4CQw0jHi0bnOKsVZPHOFrdQPC5IDjZh7SMCCjrn7ysAw94qC4JxBn1RXAC3MOFlUbBs+zKnrG4GR6HKndTWTNjrlGjFO+GdnFOCQ3BDSJ41GFkRmjkUeiyRkMB7s4rDbgMv3OIXaj0/mz/AKvCW/MmuHErO/CObe6jY7lFeABjvnT3gbSNtgSnpnO9cuVJUdHYTTSS5AmWdgJI2A9ho1ASPr90YYYOW2NQUpJcMm0m+UR3GeFpGYg4kvZ5X0RrcSkxAqC7SPGgEeFVSfYznAGM5q1ocAZxnAzjYZ9w8hUbx7hryiN4WCzQP3kerOg5VlZHxuFZWIyOhwcHGDhfypcjZuHz6v2ZLcp8QxkU4+Kg+6oybkSikjutbpxM1rd6ZRIrvE+kAOikB45F9nUutdxswPQEGuScsQr9iZoB+GG4ljT5RhtA+S1x4Zw6VphcXWlWVWSKJGLKiuVLMzEDW7aVGwAAGBnJNTlNzXQ2p9kK3K8DH64zTj8M08sifONm0H5rUxFGFAVQFAGAAAAB6ADpXOvlccm+zqil0dd1IqozSEBFVixPQKASSflmoTlblZZbWF7xppA4MggllcoqMS0cbrn6zShUEOW3Fdl6n02b6Im8MZVrpvIjZltgfMtsXHkmx9sVcgK04YUrZnyzt0gBX2lK0FIpSlAKUpQClKUApSlAKUpQClKxOKcQS3iaWU4RcZwCSSSAFUDdmJIAA3JIFAZEkqrjUwGdhkgZPuz1rnWtZZla6lk4jaMI7ho44GnWGRUXQo7khWcRlpA7b+0XAzkAVY+VJDFNPaai0caxTxZJJWOYyKYsk5IV4WK+iuF+7VccictpNwaVlnpWBxriyW0feSZOSFVFGXd29lEHmT78AAEkgAmoePmSdGj+k2qpHLIkStHOZXVpDhdaGNcDOMlWbHXoCam5JOiKTfJZ6UpXTgqH4/wMXGmSN+5uI893KBnAPVHXbvI2wMqfQEEEAiYpTsFOg4wVcQ3idxMdlycxS++GQ4DdD4Dhx6Y3PLifCI5mEmWimUELNGdMij8OcEOv7DAr7q58wNDfXMVizq6KGuLiMEHUsZURxvj2QXdWI8wmOhNd8vKEa72089sfRJO8T4d3MHVR7lC1mlg5uLL45uKkjCszdoyrI0E0eTlwHikA3x4BqVznHQqPd5VKd5UVdWV/CrECC7ADHbXbyYA2Gk94rn5rWr5OYLyTxSXUik76Y8Rqp9BpGcfEk1LDoc2aTSpUczazFhSbs3N3lO8rWPKvHL1p1iVhchw2FlYIVIBIbvFUnG24IY77Vfo+A3kn210kAP3bePUw/wDVnyD/ALMVDLo8uOe2RLHqseSO6JnPMACWIAG5JOAB7yelRUV1Ne+GyJjhPtXRXYjzFsG+0bH9IfAPLX0rNn5HtJEdZ1knLAgtNK7kZGNSAnTGw6goBiunlvmiNbaBb2QpJoRTLJGyRSN7IZZCO7yxGdOrO9Shp0uZHJ5m+EWHhXDY7aNYoV0qufMkkndmYndmJJJY7kmsyvgPpX2tBQKUpQClU2DjV7MrTRG2VVeVO4eOQtmN2Qq8wcBGyvlGwH7XWrDwLiy3UQkVShBZHRsakkXZkbG2x8xsQQRsRUVJN0iTi0rZl3l2kSNJK6xooyzMwVQPUk7Csfh3GILjUIJkkK41BWGQD0JHUA4OD54qv8YlWa+COwaO0jWTTsV7+QsFLftIiEgHp3oPoaiLO7uJ54r63gjaJY5o0DylJJkdk8S4VlC/V5UMRnVk6ag8qUtpJY242bFpWJwriCXEMc0edEihhkYIz5MPIg7EeoNZdWlYpSlAKUpQCqZzCDd3bW0jskMCW82I20s0rNIVYsNwE7pSACMknPQVc6p/M0X0a7W7I+qkjSCZv6sozGJ29EPeupPkdHlkivLex0Tx1uVkMYpLhLqyeXLQzQ6JXXUSB3M6awunJHskjHTPWvsckksckkcei+s2KhVYbsNLmLUca4pUKnDfiU7Mu2ZzHYbpdW0WqVGXvO70h5IcEMpyQHK5DKCcgrt1weFtw+O7MdzEzxa8d4y60M0ekAIysNx7PjxqAUgHcmsadOzW+qMfmvj8ZurJpEmiUGZMSwsqiSUKI317pnCyJs2frfQ1LX0gE1jI+0aTEMTsFkeOSOIt7iz6R+061ica4qk5NpAvemUmJ37vVDGoz3upmGh3VQRpGcMVDYqSuLSJYO5Ka49HdlWJbKYxgk7k48zvUpTqSmyEY3FwRaqVA8mXbyW5EjmQxSzQiQ9XWJioLerYGGPmyk138b413JWKJO+uJAe7iBxkDq8jb93GuRlz8ACSAdydmR8GRxbi0duoaUnLHSiKCzu/ksajdj5+4Ak4AJqLTh9xd+K8YwRHpbRPhj/r5UOSengjIXqCXFZfB+C923f3Dia5YYMmMKinfu4VOe7TIHnlsAsT5TFAQdzyvCRH9HzaNEGVHtwiFVfGpdJUoykqpwyndQa5S2d4Md3dRsAdxLb5JHpmN0APvx8qmq4UBCPcX6tvb28ifiS4dG/geMj+/WlOYoBb3LqCGVyzsEBKwu7MTCCCdQG242ByNq2f2o8yNbxJbwNpmuA2WHWOFcB2HoxJCj4k/drU0UYUAKMADAHur0dBhk3vTr9zBrcsUtlWSfI96UvVm1BNI7tO8wsbhzpcMx8UZzo0tjHhYH2hW5Ifp7HLi1hHoO9mPu3+rA/I1oh0BBDAEHYg9CK2b2Z815hlt7pzqtU7xXY5LW49fMsh8JPmCh3JNc12BxfmXf1/g7osyn/5pc+nz/ktP8gvIGFzdzyhuqqVgXHoO6AfHxY1LRWiLGI1RRGqhAgA0hQMBcdMY2xWs7ntZOs91ajR5anwxHyGF/WpuftKtxarMqsZGJTucgEMoBJJ/DuPEBvnp1x5C1OJ3yfR5PBNdDbeN/Fx6P8AP2/Elm4JJa+LhxATqbVye5P+qO5t29wyn7IJ1CQ4NxlLgNpDJIhxJE40yRt6MPQ+TDKsNwSKoXDe1fMgFxbhUJwWRiSvvII8Q+H69Ku3GeECfRLE/dXCD6uZRnY76HH9JEfND8QQQCJ48sMn2WZtZoNRpGlmjV9dMma4SyBQWYhVAJJJwABuSSegqK4LxkyMYbhBFcoMtHnKsvTvImONcZPzB2IB6x/PbErbRsMxS3CpKPIgJIyI37LSpGpHnnT51NulZkSt0R1hdBYbi4c93HNLLOuvw6YiFAZs+zqCd5g7jXvvWBytxG5Ed3LDaOPpEhkjaZlhQKsUcaMVOX37vUcqNiBvirE0aTxskoDKwwR/y9COoPkQDUXw7iskX1V9G2FYxC52Mcg20tJjHdllYZJGjVkZBwKwwm7cl2a5xpKLMKSIx/R7GB1Erq0ksh8TALgzTEffkd3ABbbLE74welIIzNacPV2aCGB2ddXiYRd2kSy6ceFtTNjYMY/TIqQubBbGJ2toGk1MxOnTrAIGAzsdRQYAHXSoG2BXbwiEWNszXLIHZpJpXBJBZ2JA1EAsFUog26KMDyqPrZL0r6+mdvLCi3vntocrA0Hfd3klUcSBcxg+wGDHKjbK5wCTm51WeUbBy0t3MpR5wiIjDDJCmorrHk7M7MR5AqDuDVmrdjTUVZknW50KUpUyApSlAK4SxhgVYAggggjIIPUEHqK50oCi3MC8Pn7oki0mVRFrYsqS+INDqb2VZShVScbMB0AqXkdJFKEkAjBwSpx5gEbj4jep27tUlRklRXRhhlZQykehB2IqvnkuJfsJriAddKSB1HuUTK+ge5cCs2TA27iaIZklUjvESRxgKFjRFwAAFVVHkPJRtVXPFGuZ44Ldu7WXVpuHU6G0bsLcEYmfG4JwuAWGsAip665GglQrNNcStgaXeX2GBBV1jUCPUCAclD6dCRUVKpl1Wd8MTqA6umVEgUjTcQHqjKcZXqjeoIJrli2VKXJKOTd8MeCcup1sYobW0TXM4KxIST03eaZuukFss3VmYAbsKzeB8JWAMzMZZ5cGWZh4nI6AD7iLkhUGw95JJqFxLfCWKXTC726yIzhypuYmKnQU06YnyobVqIDLthWOLZwji8dwmuInY6WUjDIw6o6ndWHp8xkb1qjOMumZ5QlHtExSo/iHFordNc7hFzgZySzHoqKMl2Pkqgk184Teyy6mkgMKbd2Hb6xhvlnQbR52wNRPqFO1TIkjXCuWa4mgNT9rHC2W6S43KSRLF7laMu2P3hJn901Sa3R2j2feWEh84ykg+Rwf7rNWl69vQSvFXt/08bWxrLfuKnOSeFG5uzGDpBt7kMf2XCKPj4mQ/u1B1eux+PNzctjZIolz75GckflEPzqWua8iSfqNC2s8ZR7XJr/iFi8EjRyqVZSynrg6SRkZ6jIO9Y9bmflyC/W5ilBW4hmlXvPvKHZpYzjoyFJB+RGQRkavueXpkuxaMv1rOFXHRgQTqBP3dILfI+Yr4rNppQlxymfsPhvjmHU4m8j2yirf3e6/12dfL/BZLyZYoh13ZsbKvmzf/t+legUUIqqvRQFHwAwK0Hy72lz8LcW93w8RJvrAV0mJzs+ZDh9tsbD0IraHBe0Ph93gRXKq5+5L9W2fQBtmP9kmvQ02Dylz2z5DxnxV67ItqqMbr3+8mONcPWdV8RjkjOqKVca439Vz1B6FTswyDXHh84vYZra8jHex6VlVSQpz4o5om6qDjUDnUrKRnK5rB45x0RMIogJblxlItWPD/WSH7kY8z1PQAmoe14RPpkjkugyXDCSdlj0SudIUxq4bwRYUAADUF21b5qyeWMOGzyoY5S6OPDr+RHf27m1Ryi3KqNZx7RaNPtVDeHvYwMnPhwC1Wi2uopo9UbpJGwIypDKR5jbb5VDwQtdMba2+qtosJNKnh6D/ALvAR0bGAzj2BsPEcrOycn2Rxi2RCFVQYtUTaVGFBaIqSAPU1RHDuW7oteXa9vZhXPEooEyzKiIMZYhVAHTc1j8vWX0uf6VNEe6jAW2EikEtkl5wjez91VYgHAYjZhmYteVLSN1cQKzruryFpWU+qtKWK/KpmrMeHa7bIZMu5UkfaUpV5SKUpQClKUApSlAKUpQCozjvBUukCuWRkOuORCA8b9NSk+4kEHIIJBBBqTpQFNXgd+50SS28ajYzRqzSOPVYnGiFvi0g91ZkfJcKeKGWeKc+1OJNUj+6QSBo3HopTC/d01ZqVCMIx6RKU5S7ZUOXuHJFf3SyM00qrBJHLKdUgilVlZVOAEUyQuSqgDfpVsquczv9GmgvScRrqgnPkIpSpSRvckiqM+SyOfKrBDKrqGUgg7ggggj4jrUyJzpSlAdF/aiWKSN/ZkVkPwYEf5156liKsysMMpKkehBwR+Yr0ZWlO0Ky7q/lx0k0yj9/2v76vXpeHTqTj7nn6+FxUiuVtPsgj/mszkDxTsAR5qiIN/frL1qsnG5rdPZtZ91w22DAhpFMzA9czMZMH4awPlVviMvgUSvw+PxORJ8S4HHM4lDSQzAaRLE2h9O50t1WRQSSA4IBJIxXDh3AI4pTOzyTTldHeysGYJnOlQoCoM9dKjPnmpaleQepZjcR4fFOhjniSVD910Dj8mrVnGeyOxubuaK212vdxRyEodad5K0mBpc7YEedKke2K2teXSRI0krBEQFmYnACgZJPyqL5RhcxPcSqVkunM5U5yqEKsSEHoREiZH4i1AaS4l2X8XsQfojrcx5DeAgOCBgMEk3RsbZjYtjzrC4f2hXULfR+KidE+8UjEdzj8OXK4BGRqxq9GB3r0vWHxPhUNymi5hjmX0dFYfLPQ++ouKfaOqTXTK3yhzpwuZEhsp449ICrC31TeuFV8az5kjPnvVwrVvMPYfYzZNq8lq3kAe8jz71c6vyYVWf9GeYeE72c5uoV6Ird4NI8u6l3XPomfjUjhvila87KO0GXiffRXMKxTQBSSuQGyWB8LboQR6nr5VsOgFKUoBSlKAUpSgFKUoBSlKAUpSgFKUoDpvLVJUeORQ6OpVlPQqwwQfka88cy2N5wG402txKkEmoxNnwkZOVZWypdRjJI36+tejai+Y+BQ30DwXC5VuhHtKw6Op8mH/10NAaT4V2y30e08cNwPepif+JMr/cq28N7bLVsC4t5oj5ldMqj9Vb+7WpObOWpuH3BhnGepjkA8MifiX0PqvkfUYJh6HT0hb9qfC3/APFFf7UMy/8ABiqP2ic02d5NbG0m7w6JFfwOuN1MY8aj/wAzb4VqegONxsRVmLI8c1JehXlxrJBxZbrtkwFkYKrskbMTjCsQHbb0XUflW6P+sbhaAAXiYAAAVZDsOg2WvON5evLjXjb0GPn8ax6t1WdZZ2uirTYHihT7PRFz2ucMXpLI59Fhk/xYAfrVa4v23LgiztGJ/FMwA+OlM5/iFacq3dnnI8nEpctlLaM/WSDqT17tP2j5n7oPrisxpLdyRa3nG5xc8RkZrSFwyxgaInlXcKFHtKpAJLZ38OeoG6RXRYWaQxpFCgSNAFVVGAAOgrIocFKVBcw8129kyLPry4JGlc7Db1rkpKKtlmLDkzS2Y02/ZE7Vc5v52teGmEXbMvfFgulC2AunUzY6Aal6ZO+wNdvEObraG3iuHLd3NjRhcncE7jyxisHiHDrLjtnh0Yplgj4CyI46sh3x5bdDjcVxTi3SZOWlzQh5kotRur+fsai7N+Z7ay4pxSaaUCArOysu+vE66BGB7RYPke7fpk1vTljj8N/bpc2+rQ+oYYYYFSQQRvvkeRNaS4f2EXP0oLPPH9FVsmRSRI6eioQQrHYHJwMkjVjB3xwvh0VtEkNugjjjGlVHQD/Mk5JJ3JJJqRQZVKVCcx80QWOj6Rq+s1adK59nTnP8QrkpKKtlmLFPLNQxq2/RE3SlK6VilKUApSlAKUpQClKUApSlAKUpQEHzfyxDxC3aGYYPVHA8SP5MP8CPMZFeYuNcKktJ5LecYkjbB9COoZfUEEEfGvXNeeu3SHTxQH8VvCfmGlH+AFDqNfV9RSSAoJJIAABJJOwAA3JJ2xXyr/2I8K77iXeMuVt42f4O3gT9DIf3aAoUkZUlWUqykgqwIII6gg7gj0Nca2T26cD7m9S4UDTcpvj+siwCT8VKfwmtbUBN8l8vm/vIrcMVVss7Dqsa7sR7zso97DrXqDhfDY7aJIYECRxjCqP8/UnqSdyTWjOwXT/KMufa+jPp/wBpDn/Kt/UDFKUocFa37SLET31lEf6RZF+Z6H88VsiobinLyT3MFwzsGg9kDGDvnfIzVWaDnGl8jf4bqY6fP5jdcS/NppfqabtHa5hWBwQtnDdy+/fcfDDlambbjktrweMQMUaWaVS46hRucHyJ23+NX2DkqBDdkM+bsOG9nwhiSQm3qfPPQVyh5JtxaG0cu6ai4Yka1Y+akDAPXy86zR0+Rfl9fofQZvGdHkpNXFSUqr723/c/xKNNeXHD57JlupZhPHG8iO5cHURqAB+Ox67VlG6n4jxG4ga5lgjhE2kRsV+zYICcdSScnPwGKs3CuQIYpY5ZJZZzEAIxIwKqF9nAx5eQ6D0rs4zyNDPM06SywSOCHMTYDZGDn0yOuNj6V3yclfL2spfiWj3/ANW1rft9btfD8lxZReH84XR4bcqZGLo0KLLnxhZNeRq65+rOG6+L3ConmeydLWxkeeSUzLK+HbUFOU9nO+4Iz7xW17fkq2S0e1AbRJgs2fGWGMNnGARgYGMe7c5h27L4Ciq1xOdOrHiXABwcAEYG+Tt1zUZYMjVPnj9zRp/F9DDK5xW1bm/s9rbX4c81/Je6UpW8+OFKUoBSlKAUpSgFKUoBSlKAUrhNMqKWdgqjqWIAHxJqr33aLYRNpMxfBwTHG7r8mAw37pNAWutDdvyfz6A+tuB+Ukn/ADra0XPdgyhhdKARndXUge8EZHzrU/a2yXl6ksM8TwrbwAOrowzJLKB94ahnqVzpwM4oDWlbf/6PUHivH90K/lrP+dVTmbkJbJHaTiEbsgBKrBKQNW6h3UssZYdNWM+VbU7K+UJuHfSFnaNu8MZUxsxBADdQwBB3odIX/pCR/wA3tG9JmX+JGP8AwVpGvSParytNxG2hjtygZJ1kOskDRokU4wDk5cbVqLgHZ1Ld5Ed5aCRS4MXeMXAR2TUyhcgHTke4jpQHb2LXATisYP8ASRzRj44D/wDtGvRorzryhyvPFfwPDJEWhmfIYTICIW0zBXMfdsdDE4DdD8QN13POlhGxRryHUNiquHI+ITOKHCfpUDBznYv0u4h/abR/v4qagnV1DIysp6FSCD8xQHZSlKAUpSgFfK+0oBSlKAUpSgFKUoBSlKAUpSgFKUoBWvO0LneSBvo9kwWQfaSFQ2jbOlAdi243OQM9Cel9u5tEbv10qzY+AJ/yrzRaX7T6pJPtJGeVhnP2hLjH7OGwPhQHff8AE5pzmeZ5D1Gti2PgDsvyrFzXbLH5iuqugV0PbjWHAwQfTr8f0/Ku+lAdZi8BQMwQtqKhiFJwBkgHBOBjetz9j94z2jq7s5jlZRqZmIUqjLuxJxkvitOVtDsQbIu+uA0I3GN8Oc/kRQFo7R+MG2snMbtHK7IiMoBOScnr0GlW3rRUVxIiaI5pEAcygq2GWQjSXVhuCQMHB3862r22SYgtsnAMzD97QxH6Bq1PXAdBt8sSTsRp0jIGNsg7+LOPOu4DGw2FfaV0Cu7h11Jbv3lvI8L5ySjFc/2gNn+DA1019VcmgNycgc9m7PcXQVZvuMNlkAHp91xvt0PUY6C915kmuTCFkTOuNkdMHBLqwIH6flmvSXDLwTQxyqMCREcD0DAHH61wGTSlKAV8r7SgFKUoBSlKAUpSgFKUoBSlKAUpSgPjKCMHoa0fzD2bXNu383jNxCCe7aNgJUTyVlJGrAwMqTnHQVvGvlAeZp7WWPIkE0eP62Bl/UquaxQS3SVCfchJ/Rq9SGutKA802/CbiQ4jimfP4LWUj+LoKnI+zPiDQNNp8W+m3ZwkhGPayvhBz0QnpuSDtW/qUBojhPZtfsF/m8UJwMmWVc+8/VByfhkVtHkTlU8PikV5BJJK/eMwUqowqqqqCScAL1PUk9KstfaAqvaLy3JfWyLAVEsUqyqHJVT4XRlJAOPC58uoFam4hylexZ12Uu33owsoPwEZLfmor0HSgPOH+ifEPo4uPozrHtqVkJl3G7CIePQDtv4t84I3qHeUqdLPEG9GYofyIzXqeq/zb9nQHn0aj/V/xn/41xaXT1kiUn1OT8txWBzP9u3xNbV7G/YHxNDpVOCcoXV42I45AGypnlQoiKepQMBrODtpByepFeg7K3WONI09lFVB8FAA/QV3UocFKUoBSlKAUpSgFKUoD//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685800"/>
            <a:ext cx="3311871" cy="2652136"/>
          </a:xfrm>
          <a:prstGeom prst="rect">
            <a:avLst/>
          </a:prstGeom>
        </p:spPr>
      </p:pic>
      <p:sp>
        <p:nvSpPr>
          <p:cNvPr id="6" name="TextBox 5"/>
          <p:cNvSpPr txBox="1"/>
          <p:nvPr/>
        </p:nvSpPr>
        <p:spPr>
          <a:xfrm>
            <a:off x="3886200" y="907068"/>
            <a:ext cx="4572000" cy="295465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What is the </a:t>
            </a:r>
            <a:r>
              <a:rPr lang="en-US" sz="2800" b="1" dirty="0" smtClean="0">
                <a:solidFill>
                  <a:srgbClr val="FF0000"/>
                </a:solidFill>
              </a:rPr>
              <a:t>mood</a:t>
            </a:r>
            <a:r>
              <a:rPr lang="en-US" sz="2800" dirty="0" smtClean="0"/>
              <a:t> of the circumstance?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What is the </a:t>
            </a:r>
            <a:r>
              <a:rPr lang="en-US" sz="2800" b="1" dirty="0" smtClean="0">
                <a:solidFill>
                  <a:srgbClr val="FF0000"/>
                </a:solidFill>
              </a:rPr>
              <a:t>tone</a:t>
            </a:r>
            <a:r>
              <a:rPr lang="en-US" sz="2800" dirty="0" smtClean="0"/>
              <a:t> of the speech?</a:t>
            </a:r>
          </a:p>
          <a:p>
            <a:endParaRPr lang="en-US" sz="2800" dirty="0" smtClean="0"/>
          </a:p>
          <a:p>
            <a:endParaRPr lang="en-US" dirty="0"/>
          </a:p>
        </p:txBody>
      </p:sp>
      <p:sp>
        <p:nvSpPr>
          <p:cNvPr id="7" name="TextBox 6"/>
          <p:cNvSpPr txBox="1"/>
          <p:nvPr/>
        </p:nvSpPr>
        <p:spPr>
          <a:xfrm>
            <a:off x="307975" y="4478224"/>
            <a:ext cx="8873648" cy="769441"/>
          </a:xfrm>
          <a:prstGeom prst="rect">
            <a:avLst/>
          </a:prstGeom>
          <a:noFill/>
        </p:spPr>
        <p:txBody>
          <a:bodyPr wrap="none" rtlCol="0">
            <a:spAutoFit/>
          </a:bodyPr>
          <a:lstStyle/>
          <a:p>
            <a:r>
              <a:rPr lang="en-US" sz="4400" dirty="0" smtClean="0"/>
              <a:t>Does Lincoln’s </a:t>
            </a:r>
            <a:r>
              <a:rPr lang="en-US" sz="4400" b="1" dirty="0" smtClean="0">
                <a:solidFill>
                  <a:srgbClr val="FF0000"/>
                </a:solidFill>
              </a:rPr>
              <a:t>tone</a:t>
            </a:r>
            <a:r>
              <a:rPr lang="en-US" sz="4400" dirty="0" smtClean="0"/>
              <a:t> reflect the </a:t>
            </a:r>
            <a:r>
              <a:rPr lang="en-US" sz="4400" b="1" dirty="0" smtClean="0">
                <a:solidFill>
                  <a:srgbClr val="FF0000"/>
                </a:solidFill>
              </a:rPr>
              <a:t>mood</a:t>
            </a:r>
            <a:r>
              <a:rPr lang="en-US" sz="4400" dirty="0" smtClean="0"/>
              <a:t>?</a:t>
            </a:r>
            <a:endParaRPr lang="en-US" sz="4400" dirty="0"/>
          </a:p>
        </p:txBody>
      </p:sp>
    </p:spTree>
    <p:extLst>
      <p:ext uri="{BB962C8B-B14F-4D97-AF65-F5344CB8AC3E}">
        <p14:creationId xmlns:p14="http://schemas.microsoft.com/office/powerpoint/2010/main" val="125027437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9/93/Abraham_Lincoln_head_on_shoulders_photo_portrai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28600"/>
            <a:ext cx="2190750" cy="2875915"/>
          </a:xfrm>
          <a:prstGeom prst="rect">
            <a:avLst/>
          </a:prstGeom>
          <a:noFill/>
          <a:ln>
            <a:noFill/>
          </a:ln>
        </p:spPr>
      </p:pic>
      <p:sp>
        <p:nvSpPr>
          <p:cNvPr id="4" name="Rectangle 3"/>
          <p:cNvSpPr/>
          <p:nvPr/>
        </p:nvSpPr>
        <p:spPr>
          <a:xfrm>
            <a:off x="5994400" y="3505200"/>
            <a:ext cx="2470777" cy="2585323"/>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Mood and Tone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TextBox 4"/>
          <p:cNvSpPr txBox="1"/>
          <p:nvPr/>
        </p:nvSpPr>
        <p:spPr>
          <a:xfrm>
            <a:off x="228600" y="903910"/>
            <a:ext cx="4953000" cy="4401205"/>
          </a:xfrm>
          <a:prstGeom prst="rect">
            <a:avLst/>
          </a:prstGeom>
          <a:noFill/>
        </p:spPr>
        <p:txBody>
          <a:bodyPr wrap="square" rtlCol="0">
            <a:spAutoFit/>
          </a:bodyPr>
          <a:lstStyle/>
          <a:p>
            <a:pPr algn="ctr"/>
            <a:r>
              <a:rPr lang="en-US" sz="4000" dirty="0" smtClean="0"/>
              <a:t>Lincoln established the appropriate mood through his tone, not just through the words he chose, but also with the passion of his presentation.</a:t>
            </a:r>
            <a:endParaRPr lang="en-US" sz="4000" dirty="0"/>
          </a:p>
        </p:txBody>
      </p:sp>
    </p:spTree>
    <p:extLst>
      <p:ext uri="{BB962C8B-B14F-4D97-AF65-F5344CB8AC3E}">
        <p14:creationId xmlns:p14="http://schemas.microsoft.com/office/powerpoint/2010/main" val="114380737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isplaying photo.JPG"/>
          <p:cNvSpPr>
            <a:spLocks noChangeAspect="1" noChangeArrowheads="1"/>
          </p:cNvSpPr>
          <p:nvPr/>
        </p:nvSpPr>
        <p:spPr bwMode="auto">
          <a:xfrm>
            <a:off x="63500" y="-136525"/>
            <a:ext cx="7553325" cy="563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21067">
            <a:off x="372949" y="727575"/>
            <a:ext cx="4653547" cy="347402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8352">
            <a:off x="4504720" y="3049081"/>
            <a:ext cx="4587302" cy="3424568"/>
          </a:xfrm>
          <a:prstGeom prst="rect">
            <a:avLst/>
          </a:prstGeom>
        </p:spPr>
      </p:pic>
      <p:sp>
        <p:nvSpPr>
          <p:cNvPr id="5" name="TextBox 4"/>
          <p:cNvSpPr txBox="1"/>
          <p:nvPr/>
        </p:nvSpPr>
        <p:spPr>
          <a:xfrm>
            <a:off x="5791200" y="698212"/>
            <a:ext cx="2602710" cy="1077218"/>
          </a:xfrm>
          <a:prstGeom prst="rect">
            <a:avLst/>
          </a:prstGeom>
          <a:noFill/>
        </p:spPr>
        <p:txBody>
          <a:bodyPr wrap="square" rtlCol="0">
            <a:spAutoFit/>
          </a:bodyPr>
          <a:lstStyle/>
          <a:p>
            <a:pPr algn="ctr"/>
            <a:r>
              <a:rPr lang="en-US" sz="3200" b="1" dirty="0" smtClean="0">
                <a:solidFill>
                  <a:srgbClr val="002060"/>
                </a:solidFill>
              </a:rPr>
              <a:t>It’s not just what you say,</a:t>
            </a:r>
            <a:endParaRPr lang="en-US" sz="3200" b="1" dirty="0">
              <a:solidFill>
                <a:srgbClr val="002060"/>
              </a:solidFill>
            </a:endParaRPr>
          </a:p>
        </p:txBody>
      </p:sp>
      <p:sp>
        <p:nvSpPr>
          <p:cNvPr id="6" name="TextBox 5"/>
          <p:cNvSpPr txBox="1"/>
          <p:nvPr/>
        </p:nvSpPr>
        <p:spPr>
          <a:xfrm>
            <a:off x="381000" y="5415685"/>
            <a:ext cx="3370795" cy="584775"/>
          </a:xfrm>
          <a:prstGeom prst="rect">
            <a:avLst/>
          </a:prstGeom>
          <a:noFill/>
        </p:spPr>
        <p:txBody>
          <a:bodyPr wrap="none" rtlCol="0">
            <a:spAutoFit/>
          </a:bodyPr>
          <a:lstStyle/>
          <a:p>
            <a:r>
              <a:rPr lang="en-US" sz="3200" b="1" dirty="0" smtClean="0">
                <a:solidFill>
                  <a:srgbClr val="002060"/>
                </a:solidFill>
              </a:rPr>
              <a:t>It’s how you say it!</a:t>
            </a:r>
            <a:endParaRPr lang="en-US" sz="3200" b="1" dirty="0">
              <a:solidFill>
                <a:srgbClr val="002060"/>
              </a:solidFill>
            </a:endParaRPr>
          </a:p>
        </p:txBody>
      </p:sp>
    </p:spTree>
    <p:extLst>
      <p:ext uri="{BB962C8B-B14F-4D97-AF65-F5344CB8AC3E}">
        <p14:creationId xmlns:p14="http://schemas.microsoft.com/office/powerpoint/2010/main" val="331545916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6779" y="381000"/>
            <a:ext cx="2491901" cy="1323439"/>
          </a:xfrm>
          <a:prstGeom prst="rect">
            <a:avLst/>
          </a:prstGeom>
          <a:noFill/>
        </p:spPr>
        <p:txBody>
          <a:bodyPr wrap="none" lIns="91440" tIns="45720" rIns="91440" bIns="45720">
            <a:spAutoFit/>
          </a:bodyPr>
          <a:lstStyle/>
          <a:p>
            <a:pPr algn="ctr"/>
            <a:r>
              <a:rPr lang="en-US" sz="80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Voice</a:t>
            </a:r>
            <a:endParaRPr lang="en-US" sz="80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TextBox 3"/>
          <p:cNvSpPr txBox="1"/>
          <p:nvPr/>
        </p:nvSpPr>
        <p:spPr>
          <a:xfrm>
            <a:off x="883229" y="1562100"/>
            <a:ext cx="7239000" cy="4616648"/>
          </a:xfrm>
          <a:prstGeom prst="rect">
            <a:avLst/>
          </a:prstGeom>
          <a:noFill/>
        </p:spPr>
        <p:txBody>
          <a:bodyPr wrap="square" rtlCol="0">
            <a:spAutoFit/>
          </a:bodyPr>
          <a:lstStyle/>
          <a:p>
            <a:pPr algn="ctr">
              <a:lnSpc>
                <a:spcPct val="150000"/>
              </a:lnSpc>
            </a:pPr>
            <a:r>
              <a:rPr lang="en-US" sz="2800" dirty="0" smtClean="0"/>
              <a:t>Voice is how you make it your own.</a:t>
            </a:r>
          </a:p>
          <a:p>
            <a:pPr algn="ctr">
              <a:lnSpc>
                <a:spcPct val="150000"/>
              </a:lnSpc>
            </a:pPr>
            <a:r>
              <a:rPr lang="en-US" sz="2800" dirty="0" smtClean="0"/>
              <a:t>You’ve considered the audience, you’ve considered the mood, now you must consider: </a:t>
            </a:r>
          </a:p>
          <a:p>
            <a:pPr algn="ctr">
              <a:lnSpc>
                <a:spcPct val="150000"/>
              </a:lnSpc>
            </a:pPr>
            <a:r>
              <a:rPr lang="en-US" sz="2800" dirty="0" smtClean="0"/>
              <a:t>How do </a:t>
            </a:r>
            <a:r>
              <a:rPr lang="en-US" sz="2800" b="1" dirty="0" smtClean="0"/>
              <a:t>I </a:t>
            </a:r>
            <a:r>
              <a:rPr lang="en-US" sz="2800" dirty="0" smtClean="0"/>
              <a:t>feel? </a:t>
            </a:r>
          </a:p>
          <a:p>
            <a:pPr algn="ctr">
              <a:lnSpc>
                <a:spcPct val="150000"/>
              </a:lnSpc>
            </a:pPr>
            <a:r>
              <a:rPr lang="en-US" sz="2800" dirty="0"/>
              <a:t>W</a:t>
            </a:r>
            <a:r>
              <a:rPr lang="en-US" sz="2800" dirty="0" smtClean="0"/>
              <a:t>hat is my passion? </a:t>
            </a:r>
          </a:p>
          <a:p>
            <a:pPr algn="ctr">
              <a:lnSpc>
                <a:spcPct val="150000"/>
              </a:lnSpc>
            </a:pPr>
            <a:r>
              <a:rPr lang="en-US" sz="2800" dirty="0"/>
              <a:t>H</a:t>
            </a:r>
            <a:r>
              <a:rPr lang="en-US" sz="2800" dirty="0" smtClean="0"/>
              <a:t>ow do I express what needs to be said in a way that is uniquely mine?</a:t>
            </a:r>
            <a:endParaRPr lang="en-US" sz="2800" dirty="0"/>
          </a:p>
        </p:txBody>
      </p:sp>
    </p:spTree>
    <p:extLst>
      <p:ext uri="{BB962C8B-B14F-4D97-AF65-F5344CB8AC3E}">
        <p14:creationId xmlns:p14="http://schemas.microsoft.com/office/powerpoint/2010/main" val="412747461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9/93/Abraham_Lincoln_head_on_shoulders_photo_portrai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914400"/>
            <a:ext cx="2190750" cy="2875915"/>
          </a:xfrm>
          <a:prstGeom prst="rect">
            <a:avLst/>
          </a:prstGeom>
          <a:noFill/>
          <a:ln>
            <a:noFill/>
          </a:ln>
        </p:spPr>
      </p:pic>
      <p:sp>
        <p:nvSpPr>
          <p:cNvPr id="4" name="Rectangle 3"/>
          <p:cNvSpPr/>
          <p:nvPr/>
        </p:nvSpPr>
        <p:spPr>
          <a:xfrm>
            <a:off x="1981200" y="5486400"/>
            <a:ext cx="4572000" cy="646331"/>
          </a:xfrm>
          <a:prstGeom prst="rect">
            <a:avLst/>
          </a:prstGeom>
        </p:spPr>
        <p:txBody>
          <a:bodyPr>
            <a:spAutoFit/>
          </a:bodyPr>
          <a:lstStyle/>
          <a:p>
            <a:r>
              <a:rPr lang="en-US" i="1" dirty="0" smtClean="0"/>
              <a:t>* Resonate - </a:t>
            </a:r>
            <a:r>
              <a:rPr lang="en-US" dirty="0" smtClean="0"/>
              <a:t>to </a:t>
            </a:r>
            <a:r>
              <a:rPr lang="en-US" dirty="0"/>
              <a:t>have an effect or impact beyond that which is immediately </a:t>
            </a:r>
            <a:r>
              <a:rPr lang="en-US" dirty="0" smtClean="0"/>
              <a:t>seen</a:t>
            </a:r>
            <a:endParaRPr lang="en-US" dirty="0"/>
          </a:p>
        </p:txBody>
      </p:sp>
      <p:sp>
        <p:nvSpPr>
          <p:cNvPr id="5" name="TextBox 4"/>
          <p:cNvSpPr txBox="1"/>
          <p:nvPr/>
        </p:nvSpPr>
        <p:spPr>
          <a:xfrm>
            <a:off x="533400" y="762000"/>
            <a:ext cx="5715000" cy="4401205"/>
          </a:xfrm>
          <a:prstGeom prst="rect">
            <a:avLst/>
          </a:prstGeom>
          <a:noFill/>
        </p:spPr>
        <p:txBody>
          <a:bodyPr wrap="square" rtlCol="0">
            <a:spAutoFit/>
          </a:bodyPr>
          <a:lstStyle/>
          <a:p>
            <a:r>
              <a:rPr lang="en-US" sz="4000" dirty="0" smtClean="0"/>
              <a:t>Lincoln was intelligent and educated, but he never forgot his humble beginnings. His VOICE demonstrated his brilliance but showed his humility.</a:t>
            </a:r>
            <a:endParaRPr lang="en-US" sz="4000" dirty="0"/>
          </a:p>
        </p:txBody>
      </p:sp>
    </p:spTree>
    <p:extLst>
      <p:ext uri="{BB962C8B-B14F-4D97-AF65-F5344CB8AC3E}">
        <p14:creationId xmlns:p14="http://schemas.microsoft.com/office/powerpoint/2010/main" val="255267652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3657600" y="1524000"/>
            <a:ext cx="4973413"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Journal Writing 5</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http://www.wow-womenonwriting.com/assets/44-FE6-Journal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2561897"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3505200"/>
            <a:ext cx="7411813" cy="1569660"/>
          </a:xfrm>
          <a:prstGeom prst="rect">
            <a:avLst/>
          </a:prstGeom>
          <a:noFill/>
        </p:spPr>
        <p:txBody>
          <a:bodyPr wrap="square" rtlCol="0">
            <a:spAutoFit/>
          </a:bodyPr>
          <a:lstStyle/>
          <a:p>
            <a:pPr marL="342900" indent="-342900">
              <a:buFont typeface="+mj-lt"/>
              <a:buAutoNum type="arabicPeriod"/>
            </a:pPr>
            <a:r>
              <a:rPr lang="en-US" sz="2400" b="1" dirty="0">
                <a:solidFill>
                  <a:schemeClr val="bg1"/>
                </a:solidFill>
              </a:rPr>
              <a:t>Define voice, mood, and tone.</a:t>
            </a:r>
          </a:p>
          <a:p>
            <a:pPr marL="342900" indent="-342900">
              <a:buFont typeface="+mj-lt"/>
              <a:buAutoNum type="arabicPeriod"/>
            </a:pPr>
            <a:endParaRPr lang="en-US" sz="2400" b="1" dirty="0">
              <a:solidFill>
                <a:schemeClr val="bg1"/>
              </a:solidFill>
            </a:endParaRPr>
          </a:p>
          <a:p>
            <a:pPr marL="342900" indent="-342900">
              <a:buFont typeface="+mj-lt"/>
              <a:buAutoNum type="arabicPeriod"/>
            </a:pPr>
            <a:r>
              <a:rPr lang="en-US" sz="2400" b="1" dirty="0">
                <a:solidFill>
                  <a:schemeClr val="bg1"/>
                </a:solidFill>
              </a:rPr>
              <a:t>Explain how Lincoln used these three factors in the Gettysburg Address</a:t>
            </a:r>
            <a:r>
              <a:rPr lang="en-US" dirty="0"/>
              <a:t>.</a:t>
            </a:r>
          </a:p>
        </p:txBody>
      </p:sp>
    </p:spTree>
    <p:extLst>
      <p:ext uri="{BB962C8B-B14F-4D97-AF65-F5344CB8AC3E}">
        <p14:creationId xmlns:p14="http://schemas.microsoft.com/office/powerpoint/2010/main" val="327752855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6291" y="2967335"/>
            <a:ext cx="4031425"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Writer’s Craft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82228826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TEhUUEhQUFBUVFBQVFBUVFRQVFBQVFBQWFhQUFBUYHCggGBolHBQUITEhJSkrLi4uFx8zODMsNygtLisBCgoKDg0OGhAQGCwcHBwsLCwsLCwsLCwsLCwsLCwsLCwsLCwsLCwsLCwsLCwsLCwsLCwsLCwsKywsLDcsLCwrK//AABEIAMIBBAMBIgACEQEDEQH/xAAcAAABBQEBAQAAAAAAAAAAAAAAAQIDBAUGBwj/xAA/EAABAgQEAgcHAgUCBwEAAAABAAIDBBEhBRIxQVFhBhMicYGRoQcUMkJSscFi8CMzgtHhcpIWJFOTsvHyFf/EABkBAQEBAQEBAAAAAAAAAAAAAAABAgMEBf/EAB8RAQEBAAICAwEBAAAAAAAAAAABEQISITEDQVFhE//aAAwDAQACEQMRAD8A86JTCUzrBzTXROS87Z7nLZ6Ou17vysEvPALZ6Ouv4H7qz2NaMaEKriGoVib1Cqzp0XSiOG5TscqjCp2FZgZiB0SwDYKOfdZLLmwSixEddn9SvSL+0sqbdRzO4rQkhcd6qOqkollBGu8mtKWTpA28VCGEPJAqK+FV2+kaUnFcLl9ANyNEyajOjMLIdYhzAnKDoQp3SOZgDnAXqWt37yqEPEGsJYDl5BcufyfUb48FCPLvhmj2OYeDmlp9U2v7NlZjY+5oLS4RGG7ob9KV1aflcOIWC55jnsEiEDQ1+cVrTv0uvO3eONgFTA0VSEAAANAKDwU+ZGFgJCVFnQHKiZjaKaG5VyUoKCw5yRzlFVIXBBIXpC5RZkZkU5zk0OTDFCRxtbVEPL+HilJUIKTMqJcyRQGIkTB5t13JOzqIJwKN4cXFSwohGhI7iQownAq6uOngPMSEx2+h7xYps2xc+2I6lAba0vS6XrXj/wCit74Y6tYJ8NyyBMv/AFeh/KlZPOH+Wn8BSHVcnjZPlzYKjEnA6xc3zp91Zln8KHuI/CvtOqTETdncr0i81FdDvwVKbgOflIBsrUm/ISHbjSl/Ba2T2nWtOYxUsORvxWNdqFX5XFSIfbpY1qNe1x8ljslqkuPhxA2BKz8VmsjXNryXPlyvKu3HjOMb03jWUWK5t8+91SOFydPFUYZc+5NG7nj3JJqZAFG2A0H5PNT7wt8JIk0X20+rmum6KTUEQ3Qo1RmNWvGrHd24O45LlMLBcSAC4nQC5J2XQQcJEIgxXV0OVtjXepV5YzPLop6QdCoah8N3wxG3aeXI8ioA8LpOjWKSkWH1Bh5a6jM5wdzBcag72VHGcBbD7UKJmaTZrhR19BXQnyWEvFlZwlZEVQ17koejK8Xpoiqs2JVKXjSqCxnSZlC99BZN6y1UwWWlMfmUDIvA3UjH3ue5awTQ2jvKImtlXYaErquj/QyNMND3nqoZFWkirncCG2tzJVkNc2Smly7qL7N3/LMNPfDI+zitvoz0Qhy4LooZFiE2cW1a0bBoO/NXpU15KW1QvfxCHAeQQtf5p2fHIShNCcuOu54TwowlBVErCpAoWlStC0hzVM1MaFI0KNHsaDqpRIsOrW+QSQ2K5Agkmy3GaZBwQH4S5v8Apc4fZROhuZELS4uINKkkkgWuT+7LpJPD3ZS6wDWkk9wquYY8am5OqnP0SNN05lY4E2IPpusWBLPjurQkBNm5gHs1saV8dltw40MMAaDSg3OvcFj0vtVdhlB/EiNbTRrRmP4A9VawwSjPihdYdzENfTRZ83FvbT7KsIiYOpiYuxgIhMhsB+hoFu9Ys1N5tSVnRY/EqNsYFXE1elpsscC00IXeSnSdr4YbFGarbjdeblyuQInPRaxNegwoTXizBFHEEh2XQEkWce8KduAwHC8R8O1T8L/wCuKwzGnwe00kXofHkrMbpREfYht9wKHzCzlXZXYyshKMNA4RTu57X5e4Bj209V0WAYDh8211IJZEhuyxGCLENDqC01u0i4K8rGKmnademo/K1+gWPGHNvuaPhUP9Jt91rj78scpMeoHoBJfS/wD7jvymP9n0mdonhEKRnSIahx/eyjf0pOy79I5oJ32bwDTqokSGa9rNR4LdwNKHn6LewroxLS4GWG1zh88Sjnd9TYeFFlM6SnjT1oqGK9KHsiNINWkCtqV4ghOkg7CekIcRt4cN9LgOY01pw4JkrirHHKew4WofssOD0hysDm1c1x01yndpKysfnw8dYwZXjWnzDgVrqj0FZ09P9U6h0K4fC+mMSHQHtN0LXat7jquqn4kOZlw4EAkVB3B3CcZ5XGrBxGG4VzAciaFIvK5nEokNxY4VI35ITrDHj2GSoixWQy4MznKHEVAJ0qt6c6CzjNGNiDjDcD6OoVzDHUNQaEXHeF7h0TxX3mXY/wCamV4/U2xXz+Vx3tx4/M4VHh/zIMVnex1POlFUX0S1vJQxZGBEOWJCY61e0xpqORIWZ8idngDApgLV5087j8r2ed6F4e9pJghlDcw3OZTbQGnosya9mMA1EKPEYSLB4a8WIuKUJ233XSc4do8wYFPDhrrpz2aTcO7DDjD9Lsrv9r6D1WXEwaNBNIsJ7P8AU0089F145V1Tl4FV0OEYbWlk3DpIFdphGH0pZduPBi8kM7grnSMcQxV/UvpTU0FSB3gELxGLMOraw9V7pjTpqM4wJSGSxv8AMe49XDdEtRjnG7mDcN1NjuvKelnR18rMmHGe173NZELmghpzg2A4AgjwWfl9ktvhzj3XH781ehzlr2VaOwVT2wLLn4WaldNDvUJj10VKZitDqNzUFB2qVrvptVPhRgtdU7akdU6p0N1EoRRQThye2MqwqEmdEXBGR1qqByUO5q4mrfXlaPRuNSK53BoHmf8ACxs55LVwp2Vld3GvhsrJ5LXTtxA8VdZPbkrmGxVYZFG5XTWXTwsQcdFHic0TQm5A29NFhNmyNERJom2gpsVdG3g2LFpLXHsuseXBw7v7q3GmyCQ408lx4ikFa8KP1rBX4m2PMbH8eSvG/QlfF7RoahauC4y5rXQ6/qb3jUDw+yxrNCpRJqhBFiDUKS5RvTWJBzqnuQsKLFqat0N+7iEi3qOAC7T2Y411Ux1Lz2I1hyeNPMWXDF6IcctcHNNCCCDwIuCvB113tfT0NtlBOtIAcKnKdtaGxtuFQ6IYwJqWhxQbkUeODxZwW7kquGYwrS8NrSb1ETY3FafYqQQbZd2HMynDb8hQBoOZmpbdtdb7juViCSQ11TUa1sabg/vZbgkgk1rUlrhWv0nhyTIs0ct8poaPr97+BSlp7QAoHXBGirRzuRrZ/L/H91qClNw4eY/w21pUEWJ8gqL8aMIdnLyqFLPVFt23HMcFy0/G2uA61NgVuc7PVMaM30/jNNA2Hbk7+65fpP0hZNkPjwQXsblDmPLSW1JyuFDUVJ81SmWk1rqFmR4RWv8AXlZlumfjJazM499e4bBSPLminqpTLuBqAndS52oU1fple7cyj3Uc1q+6J3ui12ZxlMYRoSn5zwWl7sEe78ldFaHKPdplHj/ZSnC3/U31U8OCRpop2RtipbfpqZ9s3/8AOi0JDahoqSCDQaV9VWJpqKei1I+IBp0qCOJ12NlViR8+oHktcdrPKSVXgtzHlv8A2WxDihZoBAtTwQ17vpK3Iy1feE4RlltiqURlTWm2LzU3XcCLcCshsVP65VGlFiJ8lN5HA/sjgszreacYqK3MQnDtodKLLdFNbohTTRZ1acqH/wBJHxmHc+SqJGzBGhokVao4+hQoOXcVG4qQpjguEdnoPsdx/qo7pd5o2LdldnjbxH2XtzAvlCBHcxzXNNHNIc08CDUL6T6D9IGzsqyIPjAyxBwcLFc/k4/bLXmYJFHD5b23G6ZnLSK0yv0PhZXqKBsIOqwim42C5wNoSC3ShBGtCFXnOzemtAaHwrdXgzWgIy7bEKKKwUIqKO2PH8rSMOZhHLe7hWnMLn5uUa6tB2XXrpR3cV1EzDPxfM2zhxCzZiVrUfK4W4gn91Wa04ubkSKmxLdaA1LVViSG4XWzUqfioatsf1Dc/lUny9D+l3wkcUHKvklC6XK6uJJKu+QTVcwYSTql0Zw5ObhnJXsjnYcmSrsHDOS34MhTZX4MhyTsjBg4WOCbiPRvrGUb2XfKfweS66Ww8rQgSINlqUeBT0B8N7ocQFrm2IP3HEHiklY2WxXsnS7oWJpnZ7MZg/hv4/ofyPovGZuWfCe6HEaWPYcrmnUELvxsrNakNzXbUPJOMOmiyoUWi0JePWyeYbp7pevBRPlDsQrWZISnamKQgPG3qlLTwI8FczJC5O9MVQXDavgmuLuBVsvRmV70xTq7gfIoDncD5K0XoL070xX6x30lIrBchTuYwXBRlSEJC1Yjqgc1dZ7NulBkpkZiepiUa8bA7OXLOao6LfuYzY+uIMQOAc01BFQeIKdEZvuOC8m9kPTSo90mHXA/hOJ1H0kr1oPB0IPcvPZlQ0v+bbQ8jxUL4WoOmreSkiMNbUodePeoxDcQQRp8JTUUoux1oaP3PeqMWFctFSHXB1oVoQg8E1pl+auvmgspVtRe7DxRWPGgmzuzVtn66fu6pxJcVIsGkVYbUr3HRbc6S2G6IR2msNWjei8fxHG3xCczjyANhyUxrjNd5GmGNb2nNLhQGhHmmMmYR0eF5XEnHV1KQTbheqvVvrHqsaagtFS9qqjHJe1Xa8l5m+dcdSmOj13TrEyPWG4tL/WFPLYxBJoHBePdfzTmzbhoVekTI9vGMQBq6/JTy2OwTo6nevEBi0T6ipWYq87pmL14vd2Y1A0LwK7khc3066MQJ5meC9gmWN7LqikRov1b/wAHbuXmETECdSVewnFyw5nGo4cVqU6xh4ngkeX/AJsJzOZFvMWVOG+i9lwPFGTDKFwv8j6EeqSf6ESsS5h5D9UM09NF0l1m/H+PKWRahKXrrp7oCWE9TGDhweCCPEWWBiWCRoN3AFv1NOYIxZYoZ0FyiqkLlETVSAqMIzIJapKplU0lAr4l0KF7roQGGSAiuoXBo4lWX4C75XApuGTBplABv4rflJhhNAaO4Fc/Lpb5clNYdEYbtPhddV0J6CiZY6PMOLITa2GpprVSxIpDgW0JB5EeK05bpv1Li1zGua4dpo0rutS3GbWXExbDITw2HKuc2tA/fvG67OP0XimUdNyMaLDyNzmE57iHNAqQK6Gi5+DjchmztlwHa3NqraPtJJhOhsa0Nc0ig0puPJanms1xkX2hYhBILY2djtA9oPgtCU9ss2344UJ/dVq5nEyyK5wDcodcD6TyWJ7oQaHZa5TjF4zXrEv7bGH+ZKuHHK4H7rXZ7UJWLDJZDfmBsHgAA968OnZTKA4eKfITeUU5rN4yzYTxcr1Kc9oEWpNGUIIpTUHiuXiTEu8lzmUJNbEgeAXPxJuoTWRxxWOrtK33ycu74XPb41UD8Lh/9U+iyxH5pevTKavmThAauPiookg03a+nIqu2JZI6MiaImHRNqFRmVijZTw5sjdWG4gd1dqKjITtwkLSCrvvjeCTrWk6LO1cRMYSkbEoVaEzS1FG+GHXCpYvS01uw0dwXSYR0xiw+y/tN56hcVkLVM2b2cENepsxaDGu15adxX8KCckWPbWFEBO7dK+C86gxQLg0VyDPkUo6hV1SY9hDoRzAWOtNlhuXXwsXzWiDMN1J/w7AjNzMLmngKf+JVlYvD8cZVFV00x0RI+F4rwcCPVY05hEWH8TDTiLj0VYvGxTqkqkRVERuQnFCCpBjFhq00K1ZLGWgnrGB1qAjjxWLVRves5rtWvMYgzL2cwPBZTyTdQMibnUH0VqdsGuGjhou0mOFEJjyKgJ8OYLN7qmJx9KA0B1oogwnZXEaEWeuMtzxV0Em7tTqsiBLuqDTQiq1w5c+bfD2WOzM0jkqeEyLXuPWVDRsNSVfBVOajtY6g3uVOO5kb5e9rWfh8ACw9UkKRl9wfNZXvtQkZMrPlqWOtkcPk3C7K/wBRCtOwKRPyxW9z6rj2TVNFOJ48Ve1MjRxLA4QP8GK7ucPys1+CxBo5pTRMknVI2ZcCbqbTwhmpKJD1FeYVcPK124id018drtQE1GfUpzIqmc0bKCJCREwiVTcxB1UIcnZwgnEyU7rAVXqEABDVjrqaJevUIZaxTKoNKVxEtV2Wx0tdVYAKUhF2u4l8fzWzf7tFpDEBT5XcqrzTrCpYUw4aEo12djiOFwo1S2jH+h71y85JPhGjh47HuKkhYg7crTlMY2fRw5iqazZK594I1BHgkXvWDz0AwIfWQobnZBctbWl6IXXp/XJ85vcoSUFyaSkjfKnvZ2aq6yEYkNorZqzi9AeQKAmi051fiNhs2zHmqkaYzcuShShMRMyI7Sq0ZY0CzGxqbJRNOWLxtdZykbOZRzcn1gBbqFkOjuO6tYXNhj6urRJxzyl5aqRYRaaFOgOvQ3XSzAl4wq14aeBWV7kIbg4OaQDxWtTP615HBgQC9pFea0h0bgkfG5vqs9mMGmoIUDsUcTquff8Ajp1n6tTPRpw/lxWOHOxVZ2CRQLuhj+pKJ8nVD5hvBTtPwz+qjpFw+ZqQyUTUAHuKmMwEgiBTZ+Fii19U4uUr4LdRZMI80QyqROATkDKppihSEBMcxA3rNwpM1VGaJpIQSZlI0KBsRTsiIpwah8Wia4qEsugmbGKnljme0cSFUC0cEZWJm+lErvYOIZWgA6ADyCFitjIW9YecFySqRC6saEqRCBUIQgEIQgErSkQihCEIh7YpG6kbMlQIUyLtWhOHgj30qqkU6Re1XROJHTipoU6Q7VeZNKXrlmJ4iFLw/FnNeL00xCqojlHXLPSr2iyHoL1W65HWq9TtE5cm1UBekDlerPZZaVL1irNvpdKSRsVLxblTmIgPVfrE4RFOpsT5lvYUzKzvXPQWZnAcSukY6gAUxLV0PQqvWJUxHFIQhdmAhCECoQhAIQhAJUiEUIQhECEIQCRCEAhCEAhCEAhCEAhCEAhCkgwsxQMBU8OaI1urGIYfka14uDY8is9SzVlxotLXj91UEWVIqRoNVWBWlIOLmvryWeuNXlLDsHZq4+C0nRFXgNytAT3qIkEdCq50KIw0IQuqBCEIBKhCAQhCAQhCKRCEIgQhCAQhCAQhCAQhCAQhCAQhCAWjJDRCEGxND/l4ncPuuWQhALTwnR3eEIUvoiw9PhlCFhTHIQhVX//Z">
            <a:hlinkClick r:id="rId2"/>
          </p:cNvPr>
          <p:cNvSpPr>
            <a:spLocks noChangeAspect="1" noChangeArrowheads="1"/>
          </p:cNvSpPr>
          <p:nvPr/>
        </p:nvSpPr>
        <p:spPr bwMode="auto">
          <a:xfrm>
            <a:off x="117475" y="-2041525"/>
            <a:ext cx="5715000" cy="426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QTEhUUEhQUFBUVFBQVFBUVFRQVFBQVFBQWFhQUFBUYHCggGBolHBQUITEhJSkrLi4uFx8zODMsNygtLisBCgoKDg0OGhAQGCwcHBwsLCwsLCwsLCwsLCwsLCwsLCwsLCwsLCwsLCwsLCwsLCwsLCwsLCwsKywsLDcsLCwrK//AABEIAMIBBAMBIgACEQEDEQH/xAAcAAABBQEBAQAAAAAAAAAAAAAAAQIDBAUGBwj/xAA/EAABAgQEAgcHAgUCBwEAAAABAAIDBBEhBRIxQVFhBhMicYGRoQcUMkJSscFi8CMzgtHhcpIWJFOTsvHyFf/EABkBAQEBAQEBAAAAAAAAAAAAAAABAgMEBf/EAB8RAQEBAAICAwEBAAAAAAAAAAABEQISITEDQVFhE//aAAwDAQACEQMRAD8A86JTCUzrBzTXROS87Z7nLZ6Ou17vysEvPALZ6Ouv4H7qz2NaMaEKriGoVib1Cqzp0XSiOG5TscqjCp2FZgZiB0SwDYKOfdZLLmwSixEddn9SvSL+0sqbdRzO4rQkhcd6qOqkollBGu8mtKWTpA28VCGEPJAqK+FV2+kaUnFcLl9ANyNEyajOjMLIdYhzAnKDoQp3SOZgDnAXqWt37yqEPEGsJYDl5BcufyfUb48FCPLvhmj2OYeDmlp9U2v7NlZjY+5oLS4RGG7ob9KV1aflcOIWC55jnsEiEDQ1+cVrTv0uvO3eONgFTA0VSEAAANAKDwU+ZGFgJCVFnQHKiZjaKaG5VyUoKCw5yRzlFVIXBBIXpC5RZkZkU5zk0OTDFCRxtbVEPL+HilJUIKTMqJcyRQGIkTB5t13JOzqIJwKN4cXFSwohGhI7iQownAq6uOngPMSEx2+h7xYps2xc+2I6lAba0vS6XrXj/wCit74Y6tYJ8NyyBMv/AFeh/KlZPOH+Wn8BSHVcnjZPlzYKjEnA6xc3zp91Zln8KHuI/CvtOqTETdncr0i81FdDvwVKbgOflIBsrUm/ISHbjSl/Ba2T2nWtOYxUsORvxWNdqFX5XFSIfbpY1qNe1x8ljslqkuPhxA2BKz8VmsjXNryXPlyvKu3HjOMb03jWUWK5t8+91SOFydPFUYZc+5NG7nj3JJqZAFG2A0H5PNT7wt8JIk0X20+rmum6KTUEQ3Qo1RmNWvGrHd24O45LlMLBcSAC4nQC5J2XQQcJEIgxXV0OVtjXepV5YzPLop6QdCoah8N3wxG3aeXI8ioA8LpOjWKSkWH1Bh5a6jM5wdzBcag72VHGcBbD7UKJmaTZrhR19BXQnyWEvFlZwlZEVQ17koejK8Xpoiqs2JVKXjSqCxnSZlC99BZN6y1UwWWlMfmUDIvA3UjH3ue5awTQ2jvKImtlXYaErquj/QyNMND3nqoZFWkirncCG2tzJVkNc2Smly7qL7N3/LMNPfDI+zitvoz0Qhy4LooZFiE2cW1a0bBoO/NXpU15KW1QvfxCHAeQQtf5p2fHIShNCcuOu54TwowlBVErCpAoWlStC0hzVM1MaFI0KNHsaDqpRIsOrW+QSQ2K5Agkmy3GaZBwQH4S5v8Apc4fZROhuZELS4uINKkkkgWuT+7LpJPD3ZS6wDWkk9wquYY8am5OqnP0SNN05lY4E2IPpusWBLPjurQkBNm5gHs1saV8dltw40MMAaDSg3OvcFj0vtVdhlB/EiNbTRrRmP4A9VawwSjPihdYdzENfTRZ83FvbT7KsIiYOpiYuxgIhMhsB+hoFu9Ys1N5tSVnRY/EqNsYFXE1elpsscC00IXeSnSdr4YbFGarbjdeblyuQInPRaxNegwoTXizBFHEEh2XQEkWce8KduAwHC8R8O1T8L/wCuKwzGnwe00kXofHkrMbpREfYht9wKHzCzlXZXYyshKMNA4RTu57X5e4Bj209V0WAYDh8211IJZEhuyxGCLENDqC01u0i4K8rGKmnademo/K1+gWPGHNvuaPhUP9Jt91rj78scpMeoHoBJfS/wD7jvymP9n0mdonhEKRnSIahx/eyjf0pOy79I5oJ32bwDTqokSGa9rNR4LdwNKHn6LewroxLS4GWG1zh88Sjnd9TYeFFlM6SnjT1oqGK9KHsiNINWkCtqV4ghOkg7CekIcRt4cN9LgOY01pw4JkrirHHKew4WofssOD0hysDm1c1x01yndpKysfnw8dYwZXjWnzDgVrqj0FZ09P9U6h0K4fC+mMSHQHtN0LXat7jquqn4kOZlw4EAkVB3B3CcZ5XGrBxGG4VzAciaFIvK5nEokNxY4VI35ITrDHj2GSoixWQy4MznKHEVAJ0qt6c6CzjNGNiDjDcD6OoVzDHUNQaEXHeF7h0TxX3mXY/wCamV4/U2xXz+Vx3tx4/M4VHh/zIMVnex1POlFUX0S1vJQxZGBEOWJCY61e0xpqORIWZ8idngDApgLV5087j8r2ed6F4e9pJghlDcw3OZTbQGnosya9mMA1EKPEYSLB4a8WIuKUJ233XSc4do8wYFPDhrrpz2aTcO7DDjD9Lsrv9r6D1WXEwaNBNIsJ7P8AU0089F145V1Tl4FV0OEYbWlk3DpIFdphGH0pZduPBi8kM7grnSMcQxV/UvpTU0FSB3gELxGLMOraw9V7pjTpqM4wJSGSxv8AMe49XDdEtRjnG7mDcN1NjuvKelnR18rMmHGe173NZELmghpzg2A4AgjwWfl9ktvhzj3XH781ehzlr2VaOwVT2wLLn4WaldNDvUJj10VKZitDqNzUFB2qVrvptVPhRgtdU7akdU6p0N1EoRRQThye2MqwqEmdEXBGR1qqByUO5q4mrfXlaPRuNSK53BoHmf8ACxs55LVwp2Vld3GvhsrJ5LXTtxA8VdZPbkrmGxVYZFG5XTWXTwsQcdFHic0TQm5A29NFhNmyNERJom2gpsVdG3g2LFpLXHsuseXBw7v7q3GmyCQ408lx4ikFa8KP1rBX4m2PMbH8eSvG/QlfF7RoahauC4y5rXQ6/qb3jUDw+yxrNCpRJqhBFiDUKS5RvTWJBzqnuQsKLFqat0N+7iEi3qOAC7T2Y411Ux1Lz2I1hyeNPMWXDF6IcctcHNNCCCDwIuCvB113tfT0NtlBOtIAcKnKdtaGxtuFQ6IYwJqWhxQbkUeODxZwW7kquGYwrS8NrSb1ETY3FafYqQQbZd2HMynDb8hQBoOZmpbdtdb7juViCSQ11TUa1sabg/vZbgkgk1rUlrhWv0nhyTIs0ct8poaPr97+BSlp7QAoHXBGirRzuRrZ/L/H91qClNw4eY/w21pUEWJ8gqL8aMIdnLyqFLPVFt23HMcFy0/G2uA61NgVuc7PVMaM30/jNNA2Hbk7+65fpP0hZNkPjwQXsblDmPLSW1JyuFDUVJ81SmWk1rqFmR4RWv8AXlZlumfjJazM499e4bBSPLminqpTLuBqAndS52oU1fple7cyj3Uc1q+6J3ui12ZxlMYRoSn5zwWl7sEe78ldFaHKPdplHj/ZSnC3/U31U8OCRpop2RtipbfpqZ9s3/8AOi0JDahoqSCDQaV9VWJpqKei1I+IBp0qCOJ12NlViR8+oHktcdrPKSVXgtzHlv8A2WxDihZoBAtTwQ17vpK3Iy1feE4RlltiqURlTWm2LzU3XcCLcCshsVP65VGlFiJ8lN5HA/sjgszreacYqK3MQnDtodKLLdFNbohTTRZ1acqH/wBJHxmHc+SqJGzBGhokVao4+hQoOXcVG4qQpjguEdnoPsdx/qo7pd5o2LdldnjbxH2XtzAvlCBHcxzXNNHNIc08CDUL6T6D9IGzsqyIPjAyxBwcLFc/k4/bLXmYJFHD5b23G6ZnLSK0yv0PhZXqKBsIOqwim42C5wNoSC3ShBGtCFXnOzemtAaHwrdXgzWgIy7bEKKKwUIqKO2PH8rSMOZhHLe7hWnMLn5uUa6tB2XXrpR3cV1EzDPxfM2zhxCzZiVrUfK4W4gn91Wa04ubkSKmxLdaA1LVViSG4XWzUqfioatsf1Dc/lUny9D+l3wkcUHKvklC6XK6uJJKu+QTVcwYSTql0Zw5ObhnJXsjnYcmSrsHDOS34MhTZX4MhyTsjBg4WOCbiPRvrGUb2XfKfweS66Ww8rQgSINlqUeBT0B8N7ocQFrm2IP3HEHiklY2WxXsnS7oWJpnZ7MZg/hv4/ofyPovGZuWfCe6HEaWPYcrmnUELvxsrNakNzXbUPJOMOmiyoUWi0JePWyeYbp7pevBRPlDsQrWZISnamKQgPG3qlLTwI8FczJC5O9MVQXDavgmuLuBVsvRmV70xTq7gfIoDncD5K0XoL070xX6x30lIrBchTuYwXBRlSEJC1Yjqgc1dZ7NulBkpkZiepiUa8bA7OXLOao6LfuYzY+uIMQOAc01BFQeIKdEZvuOC8m9kPTSo90mHXA/hOJ1H0kr1oPB0IPcvPZlQ0v+bbQ8jxUL4WoOmreSkiMNbUodePeoxDcQQRp8JTUUoux1oaP3PeqMWFctFSHXB1oVoQg8E1pl+auvmgspVtRe7DxRWPGgmzuzVtn66fu6pxJcVIsGkVYbUr3HRbc6S2G6IR2msNWjei8fxHG3xCczjyANhyUxrjNd5GmGNb2nNLhQGhHmmMmYR0eF5XEnHV1KQTbheqvVvrHqsaagtFS9qqjHJe1Xa8l5m+dcdSmOj13TrEyPWG4tL/WFPLYxBJoHBePdfzTmzbhoVekTI9vGMQBq6/JTy2OwTo6nevEBi0T6ipWYq87pmL14vd2Y1A0LwK7khc3066MQJ5meC9gmWN7LqikRov1b/wAHbuXmETECdSVewnFyw5nGo4cVqU6xh4ngkeX/AJsJzOZFvMWVOG+i9lwPFGTDKFwv8j6EeqSf6ESsS5h5D9UM09NF0l1m/H+PKWRahKXrrp7oCWE9TGDhweCCPEWWBiWCRoN3AFv1NOYIxZYoZ0FyiqkLlETVSAqMIzIJapKplU0lAr4l0KF7roQGGSAiuoXBo4lWX4C75XApuGTBplABv4rflJhhNAaO4Fc/Lpb5clNYdEYbtPhddV0J6CiZY6PMOLITa2GpprVSxIpDgW0JB5EeK05bpv1Li1zGua4dpo0rutS3GbWXExbDITw2HKuc2tA/fvG67OP0XimUdNyMaLDyNzmE57iHNAqQK6Gi5+DjchmztlwHa3NqraPtJJhOhsa0Nc0ig0puPJanms1xkX2hYhBILY2djtA9oPgtCU9ss2344UJ/dVq5nEyyK5wDcodcD6TyWJ7oQaHZa5TjF4zXrEv7bGH+ZKuHHK4H7rXZ7UJWLDJZDfmBsHgAA968OnZTKA4eKfITeUU5rN4yzYTxcr1Kc9oEWpNGUIIpTUHiuXiTEu8lzmUJNbEgeAXPxJuoTWRxxWOrtK33ycu74XPb41UD8Lh/9U+iyxH5pevTKavmThAauPiookg03a+nIqu2JZI6MiaImHRNqFRmVijZTw5sjdWG4gd1dqKjITtwkLSCrvvjeCTrWk6LO1cRMYSkbEoVaEzS1FG+GHXCpYvS01uw0dwXSYR0xiw+y/tN56hcVkLVM2b2cENepsxaDGu15adxX8KCckWPbWFEBO7dK+C86gxQLg0VyDPkUo6hV1SY9hDoRzAWOtNlhuXXwsXzWiDMN1J/w7AjNzMLmngKf+JVlYvD8cZVFV00x0RI+F4rwcCPVY05hEWH8TDTiLj0VYvGxTqkqkRVERuQnFCCpBjFhq00K1ZLGWgnrGB1qAjjxWLVRves5rtWvMYgzL2cwPBZTyTdQMibnUH0VqdsGuGjhou0mOFEJjyKgJ8OYLN7qmJx9KA0B1oogwnZXEaEWeuMtzxV0Em7tTqsiBLuqDTQiq1w5c+bfD2WOzM0jkqeEyLXuPWVDRsNSVfBVOajtY6g3uVOO5kb5e9rWfh8ACw9UkKRl9wfNZXvtQkZMrPlqWOtkcPk3C7K/wBRCtOwKRPyxW9z6rj2TVNFOJ48Ve1MjRxLA4QP8GK7ucPys1+CxBo5pTRMknVI2ZcCbqbTwhmpKJD1FeYVcPK124id018drtQE1GfUpzIqmc0bKCJCREwiVTcxB1UIcnZwgnEyU7rAVXqEABDVjrqaJevUIZaxTKoNKVxEtV2Wx0tdVYAKUhF2u4l8fzWzf7tFpDEBT5XcqrzTrCpYUw4aEo12djiOFwo1S2jH+h71y85JPhGjh47HuKkhYg7crTlMY2fRw5iqazZK594I1BHgkXvWDz0AwIfWQobnZBctbWl6IXXp/XJ85vcoSUFyaSkjfKnvZ2aq6yEYkNorZqzi9AeQKAmi051fiNhs2zHmqkaYzcuShShMRMyI7Sq0ZY0CzGxqbJRNOWLxtdZykbOZRzcn1gBbqFkOjuO6tYXNhj6urRJxzyl5aqRYRaaFOgOvQ3XSzAl4wq14aeBWV7kIbg4OaQDxWtTP615HBgQC9pFea0h0bgkfG5vqs9mMGmoIUDsUcTquff8Ajp1n6tTPRpw/lxWOHOxVZ2CRQLuhj+pKJ8nVD5hvBTtPwz+qjpFw+ZqQyUTUAHuKmMwEgiBTZ+Fii19U4uUr4LdRZMI80QyqROATkDKppihSEBMcxA3rNwpM1VGaJpIQSZlI0KBsRTsiIpwah8Wia4qEsugmbGKnljme0cSFUC0cEZWJm+lErvYOIZWgA6ADyCFitjIW9YecFySqRC6saEqRCBUIQgEIQgErSkQihCEIh7YpG6kbMlQIUyLtWhOHgj30qqkU6Re1XROJHTipoU6Q7VeZNKXrlmJ4iFLw/FnNeL00xCqojlHXLPSr2iyHoL1W65HWq9TtE5cm1UBekDlerPZZaVL1irNvpdKSRsVLxblTmIgPVfrE4RFOpsT5lvYUzKzvXPQWZnAcSukY6gAUxLV0PQqvWJUxHFIQhdmAhCECoQhAIQhAJUiEUIQhECEIQCRCEAhCEAhCEAhCEAhCEAhCkgwsxQMBU8OaI1urGIYfka14uDY8is9SzVlxotLXj91UEWVIqRoNVWBWlIOLmvryWeuNXlLDsHZq4+C0nRFXgNytAT3qIkEdCq50KIw0IQuqBCEIBKhCAQhCAQhCKRCEIgQhCAQhCAQhCAQhCAQhCAQhCAWjJDRCEGxND/l4ncPuuWQhALTwnR3eEIUvoiw9PhlCFhTHIQhVX//Z">
            <a:hlinkClick r:id="rId2"/>
          </p:cNvPr>
          <p:cNvSpPr>
            <a:spLocks noChangeAspect="1" noChangeArrowheads="1"/>
          </p:cNvSpPr>
          <p:nvPr/>
        </p:nvSpPr>
        <p:spPr bwMode="auto">
          <a:xfrm>
            <a:off x="269875" y="-1889125"/>
            <a:ext cx="5715000" cy="426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191000"/>
            <a:ext cx="3219450" cy="2402205"/>
          </a:xfrm>
          <a:prstGeom prst="rect">
            <a:avLst/>
          </a:prstGeom>
        </p:spPr>
      </p:pic>
      <p:sp>
        <p:nvSpPr>
          <p:cNvPr id="6" name="Rectangle 5"/>
          <p:cNvSpPr/>
          <p:nvPr/>
        </p:nvSpPr>
        <p:spPr>
          <a:xfrm>
            <a:off x="609600" y="486737"/>
            <a:ext cx="7848600" cy="3477875"/>
          </a:xfrm>
          <a:prstGeom prst="rect">
            <a:avLst/>
          </a:prstGeom>
          <a:noFill/>
        </p:spPr>
        <p:txBody>
          <a:bodyPr wrap="square" lIns="91440" tIns="45720" rIns="91440" bIns="45720">
            <a:spAutoFit/>
          </a:bodyPr>
          <a:lstStyle/>
          <a:p>
            <a:pPr algn="ctr"/>
            <a:r>
              <a:rPr lang="en-US" sz="4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Contrary to a popular myth, Lincoln did not compose the Gettysburg Address on the back of an envelope during the train ride to Gettysburg</a:t>
            </a: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AutoShape 6" descr="data:image/jpeg;base64,/9j/4AAQSkZJRgABAQAAAQABAAD/2wCEAAkGBxQTEhQUExQUFhUXGBcbGBcXGBgYGBwXFxcdFxcYGhcdHCggHBwlHRYUITEhJSkrLi4uFx8zODMsNygtLisBCgoKDg0OGxAQGywkHiQsLCwsLCwsLCwsLCwsLCwsLCwsLCwsLCwsLCwsLCwsLCwsLCwsLCwsLCwsLCwsLCwsLP/AABEIAMABBgMBIgACEQEDEQH/xAAcAAABBQEBAQAAAAAAAAAAAAADAQIEBQYABwj/xABFEAACAQIEAwYDBAkDAgQHAAABAhEAAwQSITEFQVEGEyJhcYEykaEUQrHRByNSYnKCksHwM+HxorIVFiRDFzRzg5TC0v/EABoBAAMBAQEBAAAAAAAAAAAAAAECAwAEBQb/xAAqEQACAgICAgIBBAEFAAAAAAAAAQIRAyESMQRRE0EiMmFxgaEFI0KR4f/aAAwDAQACEQMRAD8AunYkzJJMT6gU+2xru7iiInI16rZyJD1IpIp6JRFQE0OQaB5fKnjWpBUDSmEChdgo5WpwpVSiizW5UGgcUx1BqU1g9KX7N5a0VMFEAWopRaqU2HIp3dxR5mogfZiZinHCt0qatqNakWk8pocw0VL4SN+dMGEAM1ethgdxQBhtdtKKyAoqzYHMUZbQqcLXlQ7tuDQ5WE6ydIqUGCioaLSlqVoJIfEHYaUIMRtQSaRZpTBt964RJ0+dAY0wtQdjqiZZfpRA8GoNm9R3E0Ah+9pUWoooxahYKCyJ5UjPJoMUtYwVnAqHdvxT7gJqG6mhYUSrbzrSVFWfSlp1EFgwRpNKGE6UEr1pyLFVlElYXPXFKaTRVSgaxqCn5aKijlT1StYBi1IRjSBaRqFmDrf61IF4dKgs1Kr+dDimG2SSBTStCW9SG5W6D2HZBRESBQbJE61JttJgUthD5ZFCe2am27elCbelsxG7vah4hBUx06VCxBjeimEiRQwtEZqbFFsKQy4Yob3aZiWIDHoJqi4hjzJUMMsaFY386eMRXIsr+LE5QwJ6TNVmId1OpjyG/vWbzw2ZZlTzPOuv8SbN09TTpC2a3C4wAwQfKrpWKiSZB/wV57huIMQVYzsfSKuk4hca2FzaRy5685pHjt6GUjUnFIWCzqfpRr3hMTWZw+LBENow+tTmxPhzfWklj2MplyHowtVQ4bFFjFXmHvEAEipTuOh47Vhlw9O+zjoKkoSdadd23qd7MUfEbRCgqJMxHtv/AJ1rqm3XmurqhJ0SfZnwKIoPrUm1bkCj2lAMxVZzQiQy1YMa/KuKwNBUpTpTclQ5MagVsaVwGtFCUhFNZhGFNiios0/u6xiOBTe6mpWSkK1rMB7ulCCnxXRWsJwWi2jHP/ih5xTe8oBNDhIK6UJhJovDLiwAu8anr1qRdt1z8qkzUR8mhqlxbS0DlvV9eXQgb1mLjEMZ3nWqY9megV4xUXEYjKRqBPM1LvLMHSsf2q4/bUjK0lQR0knlPpV0hW/RN4hxFMrQWbTU7fKPSsg/FrZMFTvMg69dR7VVP2gMMCY+YOvn1qst3e8uAtpPPb0JjnW5fRqLbiOIOYlYKsNopbTwsmnYXBXLj5VByiPmRvFWDcLKlh+z5aGj30YTDbTVnhsRGnUUmF4achc6LOnpQ7tuDpMz05VWIjLKzdnQb+dEt3jmgnTpUJ2yqTtp/hpcDJMnnQCX2CXWauFu6RVDhLxLabD61bI1cuTci8NItMJfOxk0t3ER5modu7TwJpVFAYlw5tdfauohAjeurpXRJsHh28IHlRlNJh7cAUQ26529joVK4mlS3SvbisYEWpyCkNEUUwBU01p+ahmhk1jBTTSKaGri9Ewhphp7tTDWMNikinZaYzihY1FpwRpugTpBq+v7TWb4LiwtyAJmR6c604IOtc+T9VjJaK7GHwE9BWYLa1oeNvkQkc9PWf8ADWbYQSDV8T0TZB7Uvc+x3+6co4QkEAHQasPdZE8prw4IzalifWTr7mvoAqGBU8wQfcRXhPcFLj2zursp/lMVUBS4/wCLrWo/RbgDfxq5iSltWdgdQfuqD7sD/LWVxx8Zr1P9CuBi1iLx+8yoPRBmP1cfKor9RRdG1xuAQGVH9jUA8FZjmYyp9v8AmtFdiKHefQCq86EcSoxXDTCgRA26Cq2/bAbz+laMtUDE2pnlQ+R9B4mfa1J11/zaj2hG3+elSzhOp0rreF570/JUDi7GWAR/eptq4aGtsCnipsoS0vUb7QahYYSamZBpS2BoOjkiurrQFdVlLRNomWthRWFQ0vRFTA0iueXYyOBou9CVh1pgxOsCDQaYUKbetLFHIBIg0rWh1rKQaIppkVLCChXflTc0LRGZaaxjeuuXI51GumaazUOe9Spe+dRzpTFY8qRsaiS7mhM9QeP8Q+yYa5fcAlR4UJgsSYHtrXj3GO1+LxEhrhRf2bfgHzGp9zSuVGPYb3GbNkzcv27ZH7TgH5bmpvCO3asl02VuYhE1LgoFBMSJZwfvLpGleBdneHDEYqxZkHvbiqdeRPiM+Qk+1fTnZ7CYRMP3NhFW2gKxuepJJ1JJMknma4fL8rilFdsriheyis8dXEOxDAlTBUGQp6QDM/5NSLdtisN8Umduun0ivMe2nZq7cxl29gy/eZyHElGkkwyuAMyxA5/AZ5TaYLt+iYpsNfIAHdhboMjMbaZlfoc2bX2PWuqGW2l+wssdI25EGvI+2eG7riV3o+Vx/Muv1DV64zz715r+lNIxGHfb9WRJDGcrSIgHafqK6+RFo81x3xt6mve/0f8AD+54fh1iCVzt63Dm/Aj5V4T3BuXgo1LuBEEfEY2InnX0Lgbndi2gBymVA6ZQSSWJ20y5RqNOVRUkn/JWMG1fosTZJ1pPs/nTu9pIPnTW2KCe2Ad6Gy0V9KFNFIAEoKEUqXkmlNnSjQbIJtzv9KUWulTBa8gaIErUawFtKeUouU0nd0yQtiWlgV1FBgbV1UtCDLFvQVKQxUXYbzSd5XPxKWHuKOtBs6TNCN2hm/TJaNZP76jfa4FVq3RSd+DStINkq5ijQGvE01mphuAaUoA8fOhihNdEZmIVQQCxOknYT1PQamqrjHaa1a8NskvBOqy39B0Tlq+v7tJLIodjqLZY8Ux9uxb7y+6205Ft28kUeJj6CstxH9JNpAEwts3LzD4m2BjYch9ax/a3Hm/ba4wIIKwSSzksQDmY6nSYGgEbVT2NMTZ02tWyf/xsxP1mpxyc0V+Oh+O4viMYt+7duMcgQhRt43gz7TvVHbslldtTlAJ8pMa+W9aHB4VbWHuhi0lbBfKQAAxZgoPWBrVHYQhx+z15fOnlFpWI6LPsXfXD47D3bshLbyxAzQMpGgEk7jaa9i7FdtMHcuXLKXT3l1m7tSjidJ3ywNjvXjQTy066D6mjdnsT9jxmHvfHlYHLtIYFN/5prz8+COZ2+10NjyuOj0zAY+732JIL3F75k7tUUG2CcwY3JBKzr9/+ERNFucHwdy/nvZHUWma2GTIFcXFF2eTsWafEQRrAiYx+G7V/rLpRHUO8nu3CksCQJZgTsdgI1oPEeOZiFC2yA0gsO8Yk8/ESAdTVscuPa2HJmtcfo9Hfj1lSEUl21hbaljA38gB66Vgu2GNOIcPdY4e2kqipNy85nxQAQunMzlWYknSoOO4rlSe/dnA0CHKJPkvLy51nsdj2c53IzZVXQQAqiAAOXX1JPOu6PL/kc7Yf7TZRgy2HZgQc92+xJjYwiqB6SfWtZwrt+gyLdsm0FZYe0cyADkbcAhSNysnyNYEXkjxZ58ssfWu71P3/AJL+dFUug2z6b4RctXkW6jq6NqrA6H/OlW0KByrwL9FnaHuMQtjMxtX3ghgIVypysNdCTAPt0r3FXqck2GzjYHSgXMD0NSe+5U13oq0YDawpPSh5d6Or07vKPKRlQBcMTRRgTThdMVwxBmhykZ0c+HoYsiue8TTBeNC5G0SrFsc9q6m4S8NZrqzbMjPWb2m9Me/WB4bxwjEopvm4r51MwAHHiDbCARI1rYPeAUmdACZGugE10tiJEhr1d39Vtztbg7VkXQzMraDKrEluY2EH10qFguLfaEW6EKBySFmYAYjX5VzYs/yNqikocUWd/iQTKDPiYjSNIAMx01FSjfg1TXsMrIpYa5ngjcaJVe2OaMWC8NbUG2dBsYPqYiqflb9A1S9muS/UbinE0tRIljqAZI89tT9Kg8Jxue2jH7yqfeKFjglzEWg7BAfDmOy85OtR8iTjDQ2NJvZQ9ouLtfCSYHeIVjSIM6RGX4ZhY996hLZhio6NPnOU6n2qXxO0ne2VEN+uAnlAVpHzqc9sqFYQpDCCo10fTUyf+K8uU39nYo60ZLtEpWwQwiXtx5+FyfwFVtlJv5lYDLaRdQZ/+XFs7x+8QZ6VbduGPdLLE+KdT+6350ACVcQJFxhMclS0o19jpXZhf+22QzuiLcxPhy5mYaCJgabSBHU0l2+VIygAkbwJ+e/LrTcTbg1Y9oOIrcCItsKF1nTN0iQBp/tSPLJtUv8Aw5ltNtlZaxLEwTIOhnX/AHqPjf8AVs//AG/+6ltrLAUe9hpuo8gBAhMzy1A+lVT2mxY9lXZxJDadT/epd6xGHt3pMvcdTtAVYymPM5/6aqtQZ9/9/Spdy0/cofEVJuEDUgKgUlo5CXfXyNPJdV7LxitkZH1pbryaEDTn3qt6FoNhIzgMMwJiJjfQa+sUNiOUx5063eCx4FJGsnNPls0fSmZx+yPmfzoGotezEnFYaN/tFnb+MV9P3FA/Ovnb9HltDiRccELZBfmZaMqgDrJn2r2EY22WUFiCyhgSCBrAAk7HUaUryRTps1GhLrr4htMTUXEYtlZfhZCBMfFuRI66RVIvFsOMw75M2X4Nm+IT4TrpB+VaKzwJriqQ4HhGhB56j8aKceV8tG2voEuPUmAvPSTFRbHFyVkoAeYM7/3HnQ8TgL9rGWLf6tbTk/rGf4iozFQN83Qc9Tyin8WwNvD5DfvogdsoZs0E9NF09TG9M5K9AoW5xNirFQJUSNN9R+dIvEzElRt5iKnYnhPcoxLrlj02OY/htWK4PfdHuWr7g3CxddHA7s7QGUEakiNaznC6Ck6NRc4oAPh19arMXx24r24s5rbZg7AiV2gxuR6A+1ckN8Jk+VLcSEgkSCZHMaDcfOmTiCmT7WPB2GvnXVW2bqLBZt9oikoPNj+2bhI8rsYD7HeT7ZZvW5cQzRkAJIkMARGXWPLpU7D8VxGMvXMOlxACzBGAhSgDHXrIAEVE7N8Pv4tSt64wwitHjbNqDoLZO0ddhVhx3gq4cDuLWYKQwNstnZDuGjXMIMMBz1HXkyZ1GXFPZWMdWyBxThWItYNLL2HBV2YsCrLB2jKSfoKuf0Zcc7nNYupnUlcieHOrNMwDqcxI8I1rPtjGS4pe/cvWZB7ljDmIPd3QOY0HQ77aVZdk8ZYTEd5cUB2ZirbBSx0EaQBMAiNYEgGRJylFNP8AwWjic1yX0eifpBx64ezbXDIr3rrhVIUGJWWOX2A1514xfxdxr9wPdZCSQdILRoVI2/tpXoqIj8RuYjvEJNpe5V/ASR+qVA22aFPTU6dKwnEO0N0NiMPctgW7l1ne26y6XdpDxKkAATzireOsijTISokriMRZulMM7XUUK3hBcDMdA0CB9K1ON4Ab1i09zFEXLiG5c8Imyp0ULlPizHSCepnQ15rZxVxNbbsORKkgkdCOY8vOt72bxyNgnk/rWbxDXRV8Kx5c9NprZnKEd7DCpSpDeAYQvbV7jBFw7yWA0aAVUCPvGZqdxLiNsAKSZFxwY8Q8DZSVMaifKj8Bw+GTCP8AakLjMt2FYgqrTbtabEtFxwDyUHpWU/SUcuKUW2BREyiAAS4Ys7EdWzq2nJgOVReOOR/udbuELaB9rLqXUUI2xLNIIERHudaq8LjAHuFmgMxIEOfXSPT5VWreYSpB8QHWY22pHbwlg0EnbWfnFVjBxjxIT4ZFZb38Xbb73/S35Uxrtsn4/o3/APNQOG4pAzd+bpXIcuQic5jKTPICT6xyqR3mGP8A7t9f4raH8DTrHRHhj/cKr2wZzSRt8W/9NSlvofvp8IGpgyPaob27HdXGXE5nXLkQ2spMnUzsQBOnnVT9oby+Vbg7Nwx+2Wa4eCB3tojIBq6yGy7a8s0+1PbCsQ2aIyHIUdWlp0mDovxa1U/aT0FX6ue7txzQf3qWWXCnR3+NjWW48uivwnBrjkItt2czATKxPtM12N7P4i3HeWmWdsxUTpyk16H2U4qLVy8JBGVIiDCEsG9DPdg+tTe1fFbb21H76ZZ3nMNa6McpSxObRzZcUYZ/jTPJP/Drn7P/AFL+dcOHXP2R/Uv516nxHEqrXsRbA1vZGX99e8Un0IyN6zWNu8QCEgrJ3U6weqsOnQiuDF5s8nUf8nfL/T4RVuTr+A/Yody5N7IEzJmBYSRO4jTw6HfpXol7terfq7FkPcgBT36tnaYJyhtNPF/kVk7pDWrMTk765lJj4YUiSOdS+yPFQoxAeM4dJIie7IYjKRupaOfJaODI802qq+/6J+R4kMEOV2TsXjLK4k3O7LFbarbFuSxu6nKVKjw5iAd+UTOmxvdsLlm6jX7T27bl83iVzlgd2FUMBo0g8zO3OsXxjiqI9u6BJUiNuWv5fSm9tuLi4uCvs36tkdgqaXQ9sFAyTofiUwY+GqThLHkcF12c8VGUFL+jU9te0S93cwuJEsynIyqNHDjIR4iyEQYfXUTpsfOuL9v8U1tbN/LdFuQGIytcBaAX0+IZOUT583cD4Q+PN5rZK3LaNcAY6tvMnn4gfT61ice2ZydYkxJ1iZ1O1PiuTqQM0Ywiq7NtwjtRfv3ka9iLrqwuC4mSVQZRlIM6QQrTtI2MkVuO1HA8ViLPfWWYXsOJRsoQ3FKZzEaGSAI2lZ0qD+gjs8Ml3FvqCciD7vhmTHM6xW/4vwlVswmfKAfBmJT0CnTloNhXPmyKM3voSCtHhrdpbdzKwZ7LuIdyWZTtJVROUaNy6b1bcNsZsLdxIxF7OWdC2WQVtwBcgNMeJP6idqxl/gv/AKtsMCRldlBgnQGR6eHWtLxPGBcOLKm4EXQBWyKV1D5goEz4TrPPrXfDDzj+L0S509knhFt7+HT/AFLhUkF7ZePLQgDXXbodwRC1nbGDum2gtjMqzqGgZjq0676x7V1c1JeinyP6NNieKJatqiQEUgDfYanTz0HvUTEcUzd62aWJWDtGmseQ8R9qpuNNMGd5I/D+1QrNzMcv3efppM+01L4k1bMmF4xiEIVxmnqRqREZvIdN6BZxUHOPuJI/ibb5Fgfao/E7oZojUxA10AHnUnA2QQsmM95AP4UEk+mortwY05ILyNQa9lgl7JKdDknnKWmP1d5o/aS19rwy4oa3rIRLx5ukeC4fPQg/wk1UXHlQ+ut5vwH5mrXszje7vZG1RgyOp2K7gn5EfzV6GVXGzjjpmTzNoRz+R5Vc8HXEuy9yBJ2JKwBzJnYR1qv4jxB7lyXM5dFgRoD086s8BiO6tXFT78AsCZ6wPI6A+lcGWdR2dfj4uc6NB2q4kO7t5Ehb03TLEnLbJs2zEwBlBAGulU/adTdcE6ErZM7wDbVSY57TTuK31uAQSQlq1bEwD4F8Wg5Zi1F4RgLuKxS27aknKAZMhVRRLM3JR18/MCuJSSTa7R6mSFR4vpnrWL4Zh8Jge6wtsCzcy570+FhHxNc5nQn5DQHTwDiN1GuOtsAJ3jZTJ+HMcu56EV6njcBcuXbmAxFxnts2HPfIAttUsWnY2UWIzEsTMakEmTWU7V/o9uYY5rL97bkrJgOGG4I5jeCOlbx5wUqb29nmyUq10ZW7hGmQJGnw6jpyoXdADWRoeu/v70a5bIWGBVhoD5TsfOZpLWNcMPE2XoTOnodK7SBFj/P89asycuE0+/cOvkIj8Kj3LjD4kQ+eWNx1QjlTr+IzJbEZVBMCZHmeu5j2omIqWCQSP8inrdeBDGBAidhypWJUsogz/fWpWHYFRZgSXVsx5BVMj6z7UNO7DByukQkxdxTIdgRzBIp1/HXH+N2b1NC7yCYgiTuKYzTTKqC27sOmLucmamtiXO7E0JGjUU9rpOmnsIocI+gvJP2wi4h9PE3zq/4DYJbPbdi+oMNByncESMwI9qoTZ/Vq37xFcjU+KMXegZJTXbNXxDCXSPEPFoBBA3AJAE7zP0qFe4ddlQBcYKLkA5iBmBjKOXKahYPiVxDIY9NfF+NTz2gvcmj0FO/Fi32GPkySqkSrvDrsGUuAEXRswHibMubqNdRVI/Crha0kE3LjlVSNZkAGehn2irJeN3j/AO4flW17AYMi6uKvSzDN3Yb96Bm9TqB77zSvAscW0xlOWeaTR6P+jfhQwuFbDgz3banqzKGYx0zE/StNeIMqec/7/Q/SqPBcTW2QzCFeAzdG1gx0Ov0q2vXg2UjXWR5mIP0zV4vlY9t+yzxuEqPE+22FGG4mtxtrqHfYOvhcCdASMpB6kVneIagiZGuvKDp/+23KvR/0rcK+04fOmrW4ZT7Hf+Jf+pa8wweIzQl1SBszDUEFQcx6NAXUbwK9b/TcqniS+0cmeLjIhWQNgcjc5kDTQ6jnOvvSVLbAtnJInrE/EIk+U/3rqbJ48uTpAUtEbGXs7KBMr4QPQU0WhaVlYEk/EeWomB5a/OrZsMtl7mzNLQw23jQxv51muI4kkxp5muWP5Ol0VekD7zM5b/IFTeHgl7Q8nf5hvyFVObQirvh6/rLgP3LLD/pj+5ruwR2SnLVDblsnDpGpNx9tTsD/AGol+1Ljl3ig/wAwH5inhiuEtshg94+vtQbV4taDHe2/vDf8V2V9fsQKZlgmrC3eOUTtoflpFMx9jxkjYwfY6106DyrzM63xPQ8VtfkWaMDlE9Sfx/KvYf0f8NTD4Lv2XM2Jabm2ZbIlUHoDr/NXknCeFF7ZuuSqAwOpJ39gK9J7A8aNzD3LIYB8ORlEQTbYaagzoQR6QCDXneThlHE5I68mf5agaS5w63nzoA0AEHSCy5yD5GXaT61AxmBR0uJdIylSs9BubvrOo/vRrVwwSEGmuaIHnpkqh49i3yw75QYhF3JP3mJksPavMxKcpquxWklswT8CuByJkTowEgjkwHmNaP8A+WkYmQx01nQ+0itDYvANA19ZPqZqWbRP3dd4MmvsVFuK5VZ5DlvRgsR2VcA5WB8iY9tqp8Zwh0nMD4Ry8QAnry3r1R8MedsA+u9IyRHgAJ0n/BU3hX0MsjPJS4MSAWHPaek0xVcBjBkiJHQ716RxHgVtySUVSYkqSAd9SOutVeN7KpqbQOb9kEhfX/CKl8THU0mYJlI3BHrpXRWxvcBxVoeBg28oQG09DM1T3Sq6XLCT+4WQ+4Gn0oNV2G7KauFW/d4Y/euWz0YBx8xB+lSrPA1f/Tv4dp5Fsjf0sBPtTRin9gboprd3wFepB+VIq+YrRv2PvjdUA6kkfWNad/5MunY2z/NH9qeMVEEpORQ21qRbcftD6Vc4XsriVP6sgHaVuR+H4VP/APA8aFGdrL/uuqP9Yp/kSF4lBb25T5Vd2u02KWADZeIA7wGREAeIMo5c6AeHXiQGwVtv4Bct/UGKG9qwrZbuFvo3Rbob5SBWlOElTGg5RdxZrMF2oxQIFzCShEMbV1WY85AJgjynnvR7XajFoT3VtbKg6Ld724OoIZbYVYk6TGu1ZKzewKmQb9s9LgYif5CTVrh72EI8F8A8ovlPo8VH4sbLS8nK1TLK32mxbHK1208ggoGtaydvEF56x5mqpeDsskriEBJOid6moKxFvNpBirbBd4plGdxBHiS1eX/tNHW+VkmxhWOklsPkO3IoQaKjwf4KiLk2tmdsYZkJHeqBAHiVkOgAHhYAe8V1aBcbP3XXyTFXgI/hfNHtSU/yTFqJmMdijevsMoRSfhXbUTM7ydztWU4nYyOVHI1ZpiDZds6sdTtBMTvv0qBxTGLduMyggHkd644wlGdVotKSaI+Ds53AO259Bqfwq7w8F742lAPcxVbw62fGw+6h6CM2m59T8qsAgIvnMJhdBqfCY/Gu/DSWyEh3dxhE/wDqmfwqPw9DF1f3fqpmB9atEScNcOUaMGAedm1mBvvVfw643ehkDNoZMQMsEtHz3OtWb2hQuLtBrCZZmYOmsQdfLlpWm4F2GGjYiYAByL1J0Rj57aUDDdncio8z3pLDyIAe2PeCD61o7vFmS3mjQEMDzLRoPQD6xXPkgm7KwySSpFb22xKW0WykBU0000SV283Nw+9Y3h+LuWXW7aYrcLCGHlv7GTVj2jfxkOSz5RlEyZ8/rUG3Y/WWl6LJ9TSUnplY6WjQXe3OKhlJt6tGfu7YYaT0jUnpWdxGOdnFx2LN+0xJOhIOp8iKFe+F2kaXR68q64UDanQMwPLQjQ/Olhixw/SkhpTb7NlhMWwAK5dROwnXziam2b91jIMeYFYzhvHDbEQCoq8s9pLZ3Zl9R+Vd6do4JKmaMpcO76+wNGODA1Zm+dU9vGhxKkN6Ue3bJ3B9ZNK4M3ImfZV3AkdCd65W0jMinyoHcftFo8vzopwizoB6sYpa9jWL3iATnn5RQwLBOlsHrCAn6Ua0La8ln0J/E11y5PwzH7sLPypXFMKZVY3CWXVlt2whPMIIzbA5RVM3YlIk3GzRrlWOXStL3EMGLMCdQN/LU0fvIBJ+U9PIVN4l9DcjBHhN7DwLd66GMeFAwgfvRE8qcnG8Zb1dFcDmyAGOpKw31rdm5bddR+P51WXFt54ZCTJ3mI9elD4mloPO+ylw/bJR/q2riRBlCGGu2jRy/eq3wvauy+19R5XFKfWCv1pmN4OjsGSyiiBO+Ro2OXmfSq5exguN8JXz1X8d6VwlVtIPJGqsYjOJVgy9beV/+00y9h7RaHYn+JFP4iRXn2J7N3rbEqtxMv3mI89iDI2FLb4njrUAXGcdG/WA/wBYJ+VLr+DG2v8ABsPDAZNddguvXaqe72RkQMpECICk6a75Zk6yedVNrtU0/rrAPOUZ0MdYOZfoKuuHdsLEz3t1PK4gcf1IdPkKNJ9P/s20RX7HZNULq37s1GyY22PBcvkg7EhgRJ1CETtl+tbS32hF3/TdLnklwT/S0Gkfi7bP3lvzj+5FKozW6DZkbuOxq6FbLetsA/SK6tewBE96fn+c11DfsP8AR53xCdZ6D8KpLgmNta0HFFMHnP5VRlTKkxuOg5jlzFdGQlEtrOFItqio1xvjYCSCdMogCY96nYbhd3uLjgImcgbxz1HMj/au4PfCuXzgBY8U6ADnUpeL2BYZe+HxkxDT+6QMuo86fkCh3C+zlyMzPqwgwZEDUa/2rWYLCqiWhAANuDoBJZpYk89FqqwmOVrC93eSFY5iTHiiYgxyI1olztHhltp/6gHKGBCKSZ20AEwTJnbXelbbDRMVguGtT9x4B/haBrtMGsh2n4lcUhUMW88zA1BhoBPLf1jepeJ7U4cYcd0rm+rtlzjTK0eJmB8tpmay3EeKXb8d4wgRCgADT68zWVsJDvgu5cwCTPhGUewFSMJcKGZzeTSR9DP1qOK7PR+NAUmWL8QIL5bdoB9wVzR1KSfDr6nzqvCcz9aQPTt6aOOK6M5NhUuidB/xT7bidvnQkSiBKskTZPwmIKmVrUYDioMAsR9axqWzyq64S5MhhAGxqiV6EZq7eJH7f01qSjIdSfnVBZAB1OnSjriFDAgKY5Ekz60ssQVMvO/QbAH2NCuXx/tFRk4wAAIUH2FMfjKnd0HprUVhfofkSrt/QZbbFuR5D0BqGltplm35GDUq1jrLR+u9id/lFRn4thVMFZ8wT+dFQZuQ57ILSpA9t/rSraYNMkR90qY9dae/ai0oy2k/AfWhf+ZWbfQeQk1uMhXJIbcZplsxPLMBPtqKBf4lfbdm0Omw/vUlsYTu4j94fhTEKHViSfIafOlcWBTIV/FXG0Yk+pFDMlQp1E6f7VMZmDeFFjz/ACJpyYq4GBlF8oEfKDSDgcF2WbFMSqqxjXMSnhJAkNEGCRpzpn/w1mCbq+K3nBRScslQobofFMabQKmtxe4hMXV13hfzXSm3O0BZcrvccTqCQAdI3ifrzNSljb6GUmiru9grSHx32nTwBQrRmGv6w7kSRE7VScRuX7F51w73FtiMozs0jKNSGkameUdK0tzjAHwIoPUszfSolziZYnMtsyInLEeYOwNBYpL7GU/ZS2e02JGjW7b8/hKn37tgD8q6rHC8DVyWdj5EuOuvKupuMvZuSP/Z">
            <a:hlinkClick r:id="rId4"/>
          </p:cNvPr>
          <p:cNvSpPr>
            <a:spLocks noChangeAspect="1" noChangeArrowheads="1"/>
          </p:cNvSpPr>
          <p:nvPr/>
        </p:nvSpPr>
        <p:spPr bwMode="auto">
          <a:xfrm>
            <a:off x="117475" y="-1668463"/>
            <a:ext cx="4762500" cy="348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data:image/jpeg;base64,/9j/4AAQSkZJRgABAQAAAQABAAD/2wCEAAkGBxQTEhQUExQUFhUXGBcbGBcXGBgYGBwXFxcdFxcYGhcdHCggHBwlHRYUITEhJSkrLi4uFx8zODMsNygtLisBCgoKDg0OGxAQGywkHiQsLCwsLCwsLCwsLCwsLCwsLCwsLCwsLCwsLCwsLCwsLCwsLCwsLCwsLCwsLCwsLCwsLP/AABEIAMABBgMBIgACEQEDEQH/xAAcAAABBQEBAQAAAAAAAAAAAAADAQIEBQYABwj/xABFEAACAQIEAwYDBAkDAgQHAAABAhEAAwQSITEFQVEGEyJhcYEykaEUQrHRByNSYnKCksHwM+HxorIVFiRDFzRzg5TC0v/EABoBAAMBAQEBAAAAAAAAAAAAAAECAwAEBQb/xAAqEQACAgICAgIBBAEFAAAAAAAAAQIRAyESMQRRE0EiMmFxgaEFI0KR4f/aAAwDAQACEQMRAD8AunYkzJJMT6gU+2xru7iiInI16rZyJD1IpIp6JRFQE0OQaB5fKnjWpBUDSmEChdgo5WpwpVSiizW5UGgcUx1BqU1g9KX7N5a0VMFEAWopRaqU2HIp3dxR5mogfZiZinHCt0qatqNakWk8pocw0VL4SN+dMGEAM1ethgdxQBhtdtKKyAoqzYHMUZbQqcLXlQ7tuDQ5WE6ydIqUGCioaLSlqVoJIfEHYaUIMRtQSaRZpTBt964RJ0+dAY0wtQdjqiZZfpRA8GoNm9R3E0Ah+9pUWoooxahYKCyJ5UjPJoMUtYwVnAqHdvxT7gJqG6mhYUSrbzrSVFWfSlp1EFgwRpNKGE6UEr1pyLFVlElYXPXFKaTRVSgaxqCn5aKijlT1StYBi1IRjSBaRqFmDrf61IF4dKgs1Kr+dDimG2SSBTStCW9SG5W6D2HZBRESBQbJE61JttJgUthD5ZFCe2am27elCbelsxG7vah4hBUx06VCxBjeimEiRQwtEZqbFFsKQy4Yob3aZiWIDHoJqi4hjzJUMMsaFY386eMRXIsr+LE5QwJ6TNVmId1OpjyG/vWbzw2ZZlTzPOuv8SbN09TTpC2a3C4wAwQfKrpWKiSZB/wV57huIMQVYzsfSKuk4hca2FzaRy5685pHjt6GUjUnFIWCzqfpRr3hMTWZw+LBENow+tTmxPhzfWklj2MplyHowtVQ4bFFjFXmHvEAEipTuOh47Vhlw9O+zjoKkoSdadd23qd7MUfEbRCgqJMxHtv/AJ1rqm3XmurqhJ0SfZnwKIoPrUm1bkCj2lAMxVZzQiQy1YMa/KuKwNBUpTpTclQ5MagVsaVwGtFCUhFNZhGFNiios0/u6xiOBTe6mpWSkK1rMB7ulCCnxXRWsJwWi2jHP/ih5xTe8oBNDhIK6UJhJovDLiwAu8anr1qRdt1z8qkzUR8mhqlxbS0DlvV9eXQgb1mLjEMZ3nWqY9megV4xUXEYjKRqBPM1LvLMHSsf2q4/bUjK0lQR0knlPpV0hW/RN4hxFMrQWbTU7fKPSsg/FrZMFTvMg69dR7VVP2gMMCY+YOvn1qst3e8uAtpPPb0JjnW5fRqLbiOIOYlYKsNopbTwsmnYXBXLj5VByiPmRvFWDcLKlh+z5aGj30YTDbTVnhsRGnUUmF4achc6LOnpQ7tuDpMz05VWIjLKzdnQb+dEt3jmgnTpUJ2yqTtp/hpcDJMnnQCX2CXWauFu6RVDhLxLabD61bI1cuTci8NItMJfOxk0t3ER5modu7TwJpVFAYlw5tdfauohAjeurpXRJsHh28IHlRlNJh7cAUQ26529joVK4mlS3SvbisYEWpyCkNEUUwBU01p+ahmhk1jBTTSKaGri9Ewhphp7tTDWMNikinZaYzihY1FpwRpugTpBq+v7TWb4LiwtyAJmR6c604IOtc+T9VjJaK7GHwE9BWYLa1oeNvkQkc9PWf8ADWbYQSDV8T0TZB7Uvc+x3+6co4QkEAHQasPdZE8prw4IzalifWTr7mvoAqGBU8wQfcRXhPcFLj2zursp/lMVUBS4/wCLrWo/RbgDfxq5iSltWdgdQfuqD7sD/LWVxx8Zr1P9CuBi1iLx+8yoPRBmP1cfKor9RRdG1xuAQGVH9jUA8FZjmYyp9v8AmtFdiKHefQCq86EcSoxXDTCgRA26Cq2/bAbz+laMtUDE2pnlQ+R9B4mfa1J11/zaj2hG3+elSzhOp0rreF570/JUDi7GWAR/eptq4aGtsCnipsoS0vUb7QahYYSamZBpS2BoOjkiurrQFdVlLRNomWthRWFQ0vRFTA0iueXYyOBou9CVh1pgxOsCDQaYUKbetLFHIBIg0rWh1rKQaIppkVLCChXflTc0LRGZaaxjeuuXI51GumaazUOe9Spe+dRzpTFY8qRsaiS7mhM9QeP8Q+yYa5fcAlR4UJgsSYHtrXj3GO1+LxEhrhRf2bfgHzGp9zSuVGPYb3GbNkzcv27ZH7TgH5bmpvCO3asl02VuYhE1LgoFBMSJZwfvLpGleBdneHDEYqxZkHvbiqdeRPiM+Qk+1fTnZ7CYRMP3NhFW2gKxuepJJ1JJMknma4fL8rilFdsriheyis8dXEOxDAlTBUGQp6QDM/5NSLdtisN8Umduun0ivMe2nZq7cxl29gy/eZyHElGkkwyuAMyxA5/AZ5TaYLt+iYpsNfIAHdhboMjMbaZlfoc2bX2PWuqGW2l+wssdI25EGvI+2eG7riV3o+Vx/Muv1DV64zz715r+lNIxGHfb9WRJDGcrSIgHafqK6+RFo81x3xt6mve/0f8AD+54fh1iCVzt63Dm/Aj5V4T3BuXgo1LuBEEfEY2InnX0Lgbndi2gBymVA6ZQSSWJ20y5RqNOVRUkn/JWMG1fosTZJ1pPs/nTu9pIPnTW2KCe2Ad6Gy0V9KFNFIAEoKEUqXkmlNnSjQbIJtzv9KUWulTBa8gaIErUawFtKeUouU0nd0yQtiWlgV1FBgbV1UtCDLFvQVKQxUXYbzSd5XPxKWHuKOtBs6TNCN2hm/TJaNZP76jfa4FVq3RSd+DStINkq5ijQGvE01mphuAaUoA8fOhihNdEZmIVQQCxOknYT1PQamqrjHaa1a8NskvBOqy39B0Tlq+v7tJLIodjqLZY8Ux9uxb7y+6205Ft28kUeJj6CstxH9JNpAEwts3LzD4m2BjYch9ax/a3Hm/ba4wIIKwSSzksQDmY6nSYGgEbVT2NMTZ02tWyf/xsxP1mpxyc0V+Oh+O4viMYt+7duMcgQhRt43gz7TvVHbslldtTlAJ8pMa+W9aHB4VbWHuhi0lbBfKQAAxZgoPWBrVHYQhx+z15fOnlFpWI6LPsXfXD47D3bshLbyxAzQMpGgEk7jaa9i7FdtMHcuXLKXT3l1m7tSjidJ3ywNjvXjQTy066D6mjdnsT9jxmHvfHlYHLtIYFN/5prz8+COZ2+10NjyuOj0zAY+732JIL3F75k7tUUG2CcwY3JBKzr9/+ERNFucHwdy/nvZHUWma2GTIFcXFF2eTsWafEQRrAiYx+G7V/rLpRHUO8nu3CksCQJZgTsdgI1oPEeOZiFC2yA0gsO8Yk8/ESAdTVscuPa2HJmtcfo9Hfj1lSEUl21hbaljA38gB66Vgu2GNOIcPdY4e2kqipNy85nxQAQunMzlWYknSoOO4rlSe/dnA0CHKJPkvLy51nsdj2c53IzZVXQQAqiAAOXX1JPOu6PL/kc7Yf7TZRgy2HZgQc92+xJjYwiqB6SfWtZwrt+gyLdsm0FZYe0cyADkbcAhSNysnyNYEXkjxZ58ssfWu71P3/AJL+dFUug2z6b4RctXkW6jq6NqrA6H/OlW0KByrwL9FnaHuMQtjMxtX3ghgIVypysNdCTAPt0r3FXqck2GzjYHSgXMD0NSe+5U13oq0YDawpPSh5d6Or07vKPKRlQBcMTRRgTThdMVwxBmhykZ0c+HoYsiue8TTBeNC5G0SrFsc9q6m4S8NZrqzbMjPWb2m9Me/WB4bxwjEopvm4r51MwAHHiDbCARI1rYPeAUmdACZGugE10tiJEhr1d39Vtztbg7VkXQzMraDKrEluY2EH10qFguLfaEW6EKBySFmYAYjX5VzYs/yNqikocUWd/iQTKDPiYjSNIAMx01FSjfg1TXsMrIpYa5ngjcaJVe2OaMWC8NbUG2dBsYPqYiqflb9A1S9muS/UbinE0tRIljqAZI89tT9Kg8Jxue2jH7yqfeKFjglzEWg7BAfDmOy85OtR8iTjDQ2NJvZQ9ouLtfCSYHeIVjSIM6RGX4ZhY996hLZhio6NPnOU6n2qXxO0ne2VEN+uAnlAVpHzqc9sqFYQpDCCo10fTUyf+K8uU39nYo60ZLtEpWwQwiXtx5+FyfwFVtlJv5lYDLaRdQZ/+XFs7x+8QZ6VbduGPdLLE+KdT+6350ACVcQJFxhMclS0o19jpXZhf+22QzuiLcxPhy5mYaCJgabSBHU0l2+VIygAkbwJ+e/LrTcTbg1Y9oOIrcCItsKF1nTN0iQBp/tSPLJtUv8Aw5ltNtlZaxLEwTIOhnX/AHqPjf8AVs//AG/+6ltrLAUe9hpuo8gBAhMzy1A+lVT2mxY9lXZxJDadT/epd6xGHt3pMvcdTtAVYymPM5/6aqtQZ9/9/Spdy0/cofEVJuEDUgKgUlo5CXfXyNPJdV7LxitkZH1pbryaEDTn3qt6FoNhIzgMMwJiJjfQa+sUNiOUx5063eCx4FJGsnNPls0fSmZx+yPmfzoGotezEnFYaN/tFnb+MV9P3FA/Ovnb9HltDiRccELZBfmZaMqgDrJn2r2EY22WUFiCyhgSCBrAAk7HUaUryRTps1GhLrr4htMTUXEYtlZfhZCBMfFuRI66RVIvFsOMw75M2X4Nm+IT4TrpB+VaKzwJriqQ4HhGhB56j8aKceV8tG2voEuPUmAvPSTFRbHFyVkoAeYM7/3HnQ8TgL9rGWLf6tbTk/rGf4iozFQN83Qc9Tyin8WwNvD5DfvogdsoZs0E9NF09TG9M5K9AoW5xNirFQJUSNN9R+dIvEzElRt5iKnYnhPcoxLrlj02OY/htWK4PfdHuWr7g3CxddHA7s7QGUEakiNaznC6Ck6NRc4oAPh19arMXx24r24s5rbZg7AiV2gxuR6A+1ckN8Jk+VLcSEgkSCZHMaDcfOmTiCmT7WPB2GvnXVW2bqLBZt9oikoPNj+2bhI8rsYD7HeT7ZZvW5cQzRkAJIkMARGXWPLpU7D8VxGMvXMOlxACzBGAhSgDHXrIAEVE7N8Pv4tSt64wwitHjbNqDoLZO0ddhVhx3gq4cDuLWYKQwNstnZDuGjXMIMMBz1HXkyZ1GXFPZWMdWyBxThWItYNLL2HBV2YsCrLB2jKSfoKuf0Zcc7nNYupnUlcieHOrNMwDqcxI8I1rPtjGS4pe/cvWZB7ljDmIPd3QOY0HQ77aVZdk8ZYTEd5cUB2ZirbBSx0EaQBMAiNYEgGRJylFNP8AwWjic1yX0eifpBx64ezbXDIr3rrhVIUGJWWOX2A1514xfxdxr9wPdZCSQdILRoVI2/tpXoqIj8RuYjvEJNpe5V/ASR+qVA22aFPTU6dKwnEO0N0NiMPctgW7l1ne26y6XdpDxKkAATzireOsijTISokriMRZulMM7XUUK3hBcDMdA0CB9K1ON4Ab1i09zFEXLiG5c8Imyp0ULlPizHSCepnQ15rZxVxNbbsORKkgkdCOY8vOt72bxyNgnk/rWbxDXRV8Kx5c9NprZnKEd7DCpSpDeAYQvbV7jBFw7yWA0aAVUCPvGZqdxLiNsAKSZFxwY8Q8DZSVMaifKj8Bw+GTCP8AakLjMt2FYgqrTbtabEtFxwDyUHpWU/SUcuKUW2BREyiAAS4Ys7EdWzq2nJgOVReOOR/udbuELaB9rLqXUUI2xLNIIERHudaq8LjAHuFmgMxIEOfXSPT5VWreYSpB8QHWY22pHbwlg0EnbWfnFVjBxjxIT4ZFZb38Xbb73/S35Uxrtsn4/o3/APNQOG4pAzd+bpXIcuQic5jKTPICT6xyqR3mGP8A7t9f4raH8DTrHRHhj/cKr2wZzSRt8W/9NSlvofvp8IGpgyPaob27HdXGXE5nXLkQ2spMnUzsQBOnnVT9oby+Vbg7Nwx+2Wa4eCB3tojIBq6yGy7a8s0+1PbCsQ2aIyHIUdWlp0mDovxa1U/aT0FX6ue7txzQf3qWWXCnR3+NjWW48uivwnBrjkItt2czATKxPtM12N7P4i3HeWmWdsxUTpyk16H2U4qLVy8JBGVIiDCEsG9DPdg+tTe1fFbb21H76ZZ3nMNa6McpSxObRzZcUYZ/jTPJP/Drn7P/AFL+dcOHXP2R/Uv516nxHEqrXsRbA1vZGX99e8Un0IyN6zWNu8QCEgrJ3U6weqsOnQiuDF5s8nUf8nfL/T4RVuTr+A/Yody5N7IEzJmBYSRO4jTw6HfpXol7terfq7FkPcgBT36tnaYJyhtNPF/kVk7pDWrMTk765lJj4YUiSOdS+yPFQoxAeM4dJIie7IYjKRupaOfJaODI802qq+/6J+R4kMEOV2TsXjLK4k3O7LFbarbFuSxu6nKVKjw5iAd+UTOmxvdsLlm6jX7T27bl83iVzlgd2FUMBo0g8zO3OsXxjiqI9u6BJUiNuWv5fSm9tuLi4uCvs36tkdgqaXQ9sFAyTofiUwY+GqThLHkcF12c8VGUFL+jU9te0S93cwuJEsynIyqNHDjIR4iyEQYfXUTpsfOuL9v8U1tbN/LdFuQGIytcBaAX0+IZOUT583cD4Q+PN5rZK3LaNcAY6tvMnn4gfT61ice2ZydYkxJ1iZ1O1PiuTqQM0Ywiq7NtwjtRfv3ka9iLrqwuC4mSVQZRlIM6QQrTtI2MkVuO1HA8ViLPfWWYXsOJRsoQ3FKZzEaGSAI2lZ0qD+gjs8Ml3FvqCciD7vhmTHM6xW/4vwlVswmfKAfBmJT0CnTloNhXPmyKM3voSCtHhrdpbdzKwZ7LuIdyWZTtJVROUaNy6b1bcNsZsLdxIxF7OWdC2WQVtwBcgNMeJP6idqxl/gv/AKtsMCRldlBgnQGR6eHWtLxPGBcOLKm4EXQBWyKV1D5goEz4TrPPrXfDDzj+L0S509knhFt7+HT/AFLhUkF7ZePLQgDXXbodwRC1nbGDum2gtjMqzqGgZjq0676x7V1c1JeinyP6NNieKJatqiQEUgDfYanTz0HvUTEcUzd62aWJWDtGmseQ8R9qpuNNMGd5I/D+1QrNzMcv3efppM+01L4k1bMmF4xiEIVxmnqRqREZvIdN6BZxUHOPuJI/ibb5Fgfao/E7oZojUxA10AHnUnA2QQsmM95AP4UEk+mortwY05ILyNQa9lgl7JKdDknnKWmP1d5o/aS19rwy4oa3rIRLx5ukeC4fPQg/wk1UXHlQ+ut5vwH5mrXszje7vZG1RgyOp2K7gn5EfzV6GVXGzjjpmTzNoRz+R5Vc8HXEuy9yBJ2JKwBzJnYR1qv4jxB7lyXM5dFgRoD086s8BiO6tXFT78AsCZ6wPI6A+lcGWdR2dfj4uc6NB2q4kO7t5Ehb03TLEnLbJs2zEwBlBAGulU/adTdcE6ErZM7wDbVSY57TTuK31uAQSQlq1bEwD4F8Wg5Zi1F4RgLuKxS27aknKAZMhVRRLM3JR18/MCuJSSTa7R6mSFR4vpnrWL4Zh8Jge6wtsCzcy570+FhHxNc5nQn5DQHTwDiN1GuOtsAJ3jZTJ+HMcu56EV6njcBcuXbmAxFxnts2HPfIAttUsWnY2UWIzEsTMakEmTWU7V/o9uYY5rL97bkrJgOGG4I5jeCOlbx5wUqb29nmyUq10ZW7hGmQJGnw6jpyoXdADWRoeu/v70a5bIWGBVhoD5TsfOZpLWNcMPE2XoTOnodK7SBFj/P89asycuE0+/cOvkIj8Kj3LjD4kQ+eWNx1QjlTr+IzJbEZVBMCZHmeu5j2omIqWCQSP8inrdeBDGBAidhypWJUsogz/fWpWHYFRZgSXVsx5BVMj6z7UNO7DByukQkxdxTIdgRzBIp1/HXH+N2b1NC7yCYgiTuKYzTTKqC27sOmLucmamtiXO7E0JGjUU9rpOmnsIocI+gvJP2wi4h9PE3zq/4DYJbPbdi+oMNByncESMwI9qoTZ/Vq37xFcjU+KMXegZJTXbNXxDCXSPEPFoBBA3AJAE7zP0qFe4ddlQBcYKLkA5iBmBjKOXKahYPiVxDIY9NfF+NTz2gvcmj0FO/Fi32GPkySqkSrvDrsGUuAEXRswHibMubqNdRVI/Crha0kE3LjlVSNZkAGehn2irJeN3j/AO4flW17AYMi6uKvSzDN3Yb96Bm9TqB77zSvAscW0xlOWeaTR6P+jfhQwuFbDgz3banqzKGYx0zE/StNeIMqec/7/Q/SqPBcTW2QzCFeAzdG1gx0Ov0q2vXg2UjXWR5mIP0zV4vlY9t+yzxuEqPE+22FGG4mtxtrqHfYOvhcCdASMpB6kVneIagiZGuvKDp/+23KvR/0rcK+04fOmrW4ZT7Hf+Jf+pa8wweIzQl1SBszDUEFQcx6NAXUbwK9b/TcqniS+0cmeLjIhWQNgcjc5kDTQ6jnOvvSVLbAtnJInrE/EIk+U/3rqbJ48uTpAUtEbGXs7KBMr4QPQU0WhaVlYEk/EeWomB5a/OrZsMtl7mzNLQw23jQxv51muI4kkxp5muWP5Ol0VekD7zM5b/IFTeHgl7Q8nf5hvyFVObQirvh6/rLgP3LLD/pj+5ruwR2SnLVDblsnDpGpNx9tTsD/AGol+1Ljl3ig/wAwH5inhiuEtshg94+vtQbV4taDHe2/vDf8V2V9fsQKZlgmrC3eOUTtoflpFMx9jxkjYwfY6106DyrzM63xPQ8VtfkWaMDlE9Sfx/KvYf0f8NTD4Lv2XM2Jabm2ZbIlUHoDr/NXknCeFF7ZuuSqAwOpJ39gK9J7A8aNzD3LIYB8ORlEQTbYaagzoQR6QCDXneThlHE5I68mf5agaS5w63nzoA0AEHSCy5yD5GXaT61AxmBR0uJdIylSs9BubvrOo/vRrVwwSEGmuaIHnpkqh49i3yw75QYhF3JP3mJksPavMxKcpquxWklswT8CuByJkTowEgjkwHmNaP8A+WkYmQx01nQ+0itDYvANA19ZPqZqWbRP3dd4MmvsVFuK5VZ5DlvRgsR2VcA5WB8iY9tqp8Zwh0nMD4Ry8QAnry3r1R8MedsA+u9IyRHgAJ0n/BU3hX0MsjPJS4MSAWHPaek0xVcBjBkiJHQ716RxHgVtySUVSYkqSAd9SOutVeN7KpqbQOb9kEhfX/CKl8THU0mYJlI3BHrpXRWxvcBxVoeBg28oQG09DM1T3Sq6XLCT+4WQ+4Gn0oNV2G7KauFW/d4Y/euWz0YBx8xB+lSrPA1f/Tv4dp5Fsjf0sBPtTRin9gboprd3wFepB+VIq+YrRv2PvjdUA6kkfWNad/5MunY2z/NH9qeMVEEpORQ21qRbcftD6Vc4XsriVP6sgHaVuR+H4VP/APA8aFGdrL/uuqP9Yp/kSF4lBb25T5Vd2u02KWADZeIA7wGREAeIMo5c6AeHXiQGwVtv4Bct/UGKG9qwrZbuFvo3Rbob5SBWlOElTGg5RdxZrMF2oxQIFzCShEMbV1WY85AJgjynnvR7XajFoT3VtbKg6Ld724OoIZbYVYk6TGu1ZKzewKmQb9s9LgYif5CTVrh72EI8F8A8ovlPo8VH4sbLS8nK1TLK32mxbHK1208ggoGtaydvEF56x5mqpeDsskriEBJOid6moKxFvNpBirbBd4plGdxBHiS1eX/tNHW+VkmxhWOklsPkO3IoQaKjwf4KiLk2tmdsYZkJHeqBAHiVkOgAHhYAe8V1aBcbP3XXyTFXgI/hfNHtSU/yTFqJmMdijevsMoRSfhXbUTM7ydztWU4nYyOVHI1ZpiDZds6sdTtBMTvv0qBxTGLduMyggHkd644wlGdVotKSaI+Ds53AO259Bqfwq7w8F742lAPcxVbw62fGw+6h6CM2m59T8qsAgIvnMJhdBqfCY/Gu/DSWyEh3dxhE/wDqmfwqPw9DF1f3fqpmB9atEScNcOUaMGAedm1mBvvVfw643ehkDNoZMQMsEtHz3OtWb2hQuLtBrCZZmYOmsQdfLlpWm4F2GGjYiYAByL1J0Rj57aUDDdncio8z3pLDyIAe2PeCD61o7vFmS3mjQEMDzLRoPQD6xXPkgm7KwySSpFb22xKW0WykBU0000SV283Nw+9Y3h+LuWXW7aYrcLCGHlv7GTVj2jfxkOSz5RlEyZ8/rUG3Y/WWl6LJ9TSUnplY6WjQXe3OKhlJt6tGfu7YYaT0jUnpWdxGOdnFx2LN+0xJOhIOp8iKFe+F2kaXR68q64UDanQMwPLQjQ/Olhixw/SkhpTb7NlhMWwAK5dROwnXziam2b91jIMeYFYzhvHDbEQCoq8s9pLZ3Zl9R+Vd6do4JKmaMpcO76+wNGODA1Zm+dU9vGhxKkN6Ue3bJ3B9ZNK4M3ImfZV3AkdCd65W0jMinyoHcftFo8vzopwizoB6sYpa9jWL3iATnn5RQwLBOlsHrCAn6Ua0La8ln0J/E11y5PwzH7sLPypXFMKZVY3CWXVlt2whPMIIzbA5RVM3YlIk3GzRrlWOXStL3EMGLMCdQN/LU0fvIBJ+U9PIVN4l9DcjBHhN7DwLd66GMeFAwgfvRE8qcnG8Zb1dFcDmyAGOpKw31rdm5bddR+P51WXFt54ZCTJ3mI9elD4mloPO+ylw/bJR/q2riRBlCGGu2jRy/eq3wvauy+19R5XFKfWCv1pmN4OjsGSyiiBO+Ro2OXmfSq5exguN8JXz1X8d6VwlVtIPJGqsYjOJVgy9beV/+00y9h7RaHYn+JFP4iRXn2J7N3rbEqtxMv3mI89iDI2FLb4njrUAXGcdG/WA/wBYJ+VLr+DG2v8ABsPDAZNddguvXaqe72RkQMpECICk6a75Zk6yedVNrtU0/rrAPOUZ0MdYOZfoKuuHdsLEz3t1PK4gcf1IdPkKNJ9P/s20RX7HZNULq37s1GyY22PBcvkg7EhgRJ1CETtl+tbS32hF3/TdLnklwT/S0Gkfi7bP3lvzj+5FKozW6DZkbuOxq6FbLetsA/SK6tewBE96fn+c11DfsP8AR53xCdZ6D8KpLgmNta0HFFMHnP5VRlTKkxuOg5jlzFdGQlEtrOFItqio1xvjYCSCdMogCY96nYbhd3uLjgImcgbxz1HMj/au4PfCuXzgBY8U6ADnUpeL2BYZe+HxkxDT+6QMuo86fkCh3C+zlyMzPqwgwZEDUa/2rWYLCqiWhAANuDoBJZpYk89FqqwmOVrC93eSFY5iTHiiYgxyI1olztHhltp/6gHKGBCKSZ20AEwTJnbXelbbDRMVguGtT9x4B/haBrtMGsh2n4lcUhUMW88zA1BhoBPLf1jepeJ7U4cYcd0rm+rtlzjTK0eJmB8tpmay3EeKXb8d4wgRCgADT68zWVsJDvgu5cwCTPhGUewFSMJcKGZzeTSR9DP1qOK7PR+NAUmWL8QIL5bdoB9wVzR1KSfDr6nzqvCcz9aQPTt6aOOK6M5NhUuidB/xT7bidvnQkSiBKskTZPwmIKmVrUYDioMAsR9axqWzyq64S5MhhAGxqiV6EZq7eJH7f01qSjIdSfnVBZAB1OnSjriFDAgKY5Ekz60ssQVMvO/QbAH2NCuXx/tFRk4wAAIUH2FMfjKnd0HprUVhfofkSrt/QZbbFuR5D0BqGltplm35GDUq1jrLR+u9id/lFRn4thVMFZ8wT+dFQZuQ57ILSpA9t/rSraYNMkR90qY9dae/ai0oy2k/AfWhf+ZWbfQeQk1uMhXJIbcZplsxPLMBPtqKBf4lfbdm0Omw/vUlsYTu4j94fhTEKHViSfIafOlcWBTIV/FXG0Yk+pFDMlQp1E6f7VMZmDeFFjz/ACJpyYq4GBlF8oEfKDSDgcF2WbFMSqqxjXMSnhJAkNEGCRpzpn/w1mCbq+K3nBRScslQobofFMabQKmtxe4hMXV13hfzXSm3O0BZcrvccTqCQAdI3ifrzNSljb6GUmiru9grSHx32nTwBQrRmGv6w7kSRE7VScRuX7F51w73FtiMozs0jKNSGkameUdK0tzjAHwIoPUszfSolziZYnMtsyInLEeYOwNBYpL7GU/ZS2e02JGjW7b8/hKn37tgD8q6rHC8DVyWdj5EuOuvKupuMvZuSP/Z">
            <a:hlinkClick r:id="rId4"/>
          </p:cNvPr>
          <p:cNvSpPr>
            <a:spLocks noChangeAspect="1" noChangeArrowheads="1"/>
          </p:cNvSpPr>
          <p:nvPr/>
        </p:nvSpPr>
        <p:spPr bwMode="auto">
          <a:xfrm>
            <a:off x="269875" y="-1516063"/>
            <a:ext cx="4762500" cy="348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685800" y="4800600"/>
            <a:ext cx="3259282" cy="1569748"/>
          </a:xfrm>
          <a:prstGeom prst="rect">
            <a:avLst/>
          </a:prstGeom>
        </p:spPr>
      </p:pic>
    </p:spTree>
    <p:extLst>
      <p:ext uri="{BB962C8B-B14F-4D97-AF65-F5344CB8AC3E}">
        <p14:creationId xmlns:p14="http://schemas.microsoft.com/office/powerpoint/2010/main" val="238765345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059" y="533400"/>
            <a:ext cx="8533941" cy="1938992"/>
          </a:xfrm>
          <a:prstGeom prst="rect">
            <a:avLst/>
          </a:prstGeom>
        </p:spPr>
        <p:txBody>
          <a:bodyPr wrap="square">
            <a:spAutoFit/>
          </a:bodyPr>
          <a:lstStyle/>
          <a:p>
            <a:pPr algn="ctr"/>
            <a:r>
              <a:rPr lang="en-US"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Abraham Lincoln began formulating his thoughts as early as July 7, 1863.  In that speech he stated:</a:t>
            </a:r>
            <a:endParaRPr lang="en-US" sz="4000" dirty="0">
              <a:latin typeface="+mj-lt"/>
            </a:endParaRPr>
          </a:p>
        </p:txBody>
      </p:sp>
      <p:sp>
        <p:nvSpPr>
          <p:cNvPr id="4" name="TextBox 3"/>
          <p:cNvSpPr txBox="1"/>
          <p:nvPr/>
        </p:nvSpPr>
        <p:spPr>
          <a:xfrm>
            <a:off x="229060" y="2971800"/>
            <a:ext cx="6095540" cy="3046988"/>
          </a:xfrm>
          <a:prstGeom prst="rect">
            <a:avLst/>
          </a:prstGeom>
          <a:noFill/>
        </p:spPr>
        <p:txBody>
          <a:bodyPr wrap="square" rtlCol="0">
            <a:spAutoFit/>
          </a:bodyPr>
          <a:lstStyle/>
          <a:p>
            <a:r>
              <a:rPr lang="en-US" dirty="0" smtClean="0"/>
              <a:t>“…</a:t>
            </a:r>
            <a:r>
              <a:rPr lang="en-US" sz="3200" dirty="0" smtClean="0"/>
              <a:t>Eighty </a:t>
            </a:r>
            <a:r>
              <a:rPr lang="en-US" sz="3200" dirty="0"/>
              <a:t>odd years since, upon the Fourth day of July, for the first time in the world, a union body of representatives was assembled to declare as a self-evident truth that all men were created </a:t>
            </a:r>
            <a:r>
              <a:rPr lang="en-US" sz="3200" dirty="0" smtClean="0"/>
              <a:t>equal…” </a:t>
            </a:r>
            <a:endParaRPr lang="en-US" sz="3200" dirty="0"/>
          </a:p>
        </p:txBody>
      </p:sp>
      <p:pic>
        <p:nvPicPr>
          <p:cNvPr id="5" name="Picture 4" descr="http://upload.wikimedia.org/wikipedia/commons/9/93/Abraham_Lincoln_head_on_shoulders_photo_portrai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057336"/>
            <a:ext cx="2190750" cy="2875915"/>
          </a:xfrm>
          <a:prstGeom prst="rect">
            <a:avLst/>
          </a:prstGeom>
          <a:noFill/>
          <a:ln>
            <a:noFill/>
          </a:ln>
        </p:spPr>
      </p:pic>
    </p:spTree>
    <p:extLst>
      <p:ext uri="{BB962C8B-B14F-4D97-AF65-F5344CB8AC3E}">
        <p14:creationId xmlns:p14="http://schemas.microsoft.com/office/powerpoint/2010/main" val="277425246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0" y="1066800"/>
            <a:ext cx="4648200" cy="3785652"/>
          </a:xfrm>
          <a:prstGeom prst="rect">
            <a:avLst/>
          </a:prstGeom>
          <a:noFill/>
        </p:spPr>
        <p:txBody>
          <a:bodyPr wrap="square" lIns="91440" tIns="45720" rIns="91440" bIns="45720">
            <a:spAutoFit/>
          </a:bodyPr>
          <a:lstStyle/>
          <a:p>
            <a:pPr algn="ctr"/>
            <a:r>
              <a:rPr lang="en-US"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 knew what he wanted to say; the craft was figuring out how to say it best.</a:t>
            </a:r>
            <a:endParaRPr lang="en-US" sz="48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42" name="Picture 2" descr="http://hd.housedivided.dickinson.edu/files/images/HD_LincolnWriting_z.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609600"/>
            <a:ext cx="3429000" cy="448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1401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2313897" y="4953000"/>
            <a:ext cx="4973413"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Journal Writing 1</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http://www.wow-womenonwriting.com/assets/44-FE6-Journal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5715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3294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610600" cy="4524315"/>
          </a:xfrm>
          <a:prstGeom prst="rect">
            <a:avLst/>
          </a:prstGeom>
          <a:noFill/>
        </p:spPr>
        <p:txBody>
          <a:bodyPr wrap="square" lIns="91440" tIns="45720" rIns="91440" bIns="45720">
            <a:spAutoFit/>
          </a:bodyPr>
          <a:lstStyle/>
          <a:p>
            <a:pPr algn="ctr"/>
            <a:r>
              <a:rPr lang="en-US" sz="4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Lincoln divided the speech into three parts:</a:t>
            </a:r>
          </a:p>
          <a:p>
            <a:pPr algn="ctr"/>
            <a:endParaRPr lang="en-US" sz="3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685800" indent="-685800" algn="ctr">
              <a:buFont typeface="Arial" panose="020B0604020202020204" pitchFamily="34" charset="0"/>
              <a:buChar char="•"/>
            </a:pPr>
            <a:r>
              <a:rPr lang="en-US" sz="4000" dirty="0" smtClean="0">
                <a:ln w="10541" cmpd="sng">
                  <a:solidFill>
                    <a:schemeClr val="accent1">
                      <a:shade val="88000"/>
                      <a:satMod val="110000"/>
                    </a:schemeClr>
                  </a:solidFill>
                  <a:prstDash val="solid"/>
                </a:ln>
              </a:rPr>
              <a:t>Paragraph one – past history</a:t>
            </a:r>
          </a:p>
          <a:p>
            <a:pPr marL="685800" indent="-685800" algn="ctr">
              <a:buFont typeface="Arial" panose="020B0604020202020204" pitchFamily="34" charset="0"/>
              <a:buChar char="•"/>
            </a:pPr>
            <a:endParaRPr lang="en-US" sz="2400" cap="none" spc="0" dirty="0">
              <a:ln w="10541" cmpd="sng">
                <a:solidFill>
                  <a:schemeClr val="accent1">
                    <a:shade val="88000"/>
                    <a:satMod val="110000"/>
                  </a:schemeClr>
                </a:solidFill>
                <a:prstDash val="solid"/>
              </a:ln>
              <a:effectLst/>
            </a:endParaRPr>
          </a:p>
          <a:p>
            <a:pPr marL="685800" indent="-685800" algn="ctr">
              <a:buFont typeface="Arial" panose="020B0604020202020204" pitchFamily="34" charset="0"/>
              <a:buChar char="•"/>
            </a:pPr>
            <a:r>
              <a:rPr lang="en-US" sz="4000" dirty="0" smtClean="0">
                <a:ln w="10541" cmpd="sng">
                  <a:solidFill>
                    <a:schemeClr val="accent1">
                      <a:shade val="88000"/>
                      <a:satMod val="110000"/>
                    </a:schemeClr>
                  </a:solidFill>
                  <a:prstDash val="solid"/>
                </a:ln>
              </a:rPr>
              <a:t>Paragraph two – present situation</a:t>
            </a:r>
          </a:p>
          <a:p>
            <a:pPr marL="685800" indent="-685800" algn="ctr">
              <a:buFont typeface="Arial" panose="020B0604020202020204" pitchFamily="34" charset="0"/>
              <a:buChar char="•"/>
            </a:pPr>
            <a:endParaRPr lang="en-US" sz="2400" dirty="0">
              <a:ln w="10541" cmpd="sng">
                <a:solidFill>
                  <a:schemeClr val="accent1">
                    <a:shade val="88000"/>
                    <a:satMod val="110000"/>
                  </a:schemeClr>
                </a:solidFill>
                <a:prstDash val="solid"/>
              </a:ln>
            </a:endParaRPr>
          </a:p>
          <a:p>
            <a:pPr marL="685800" indent="-685800" algn="ctr">
              <a:buFont typeface="Arial" panose="020B0604020202020204" pitchFamily="34" charset="0"/>
              <a:buChar char="•"/>
            </a:pPr>
            <a:r>
              <a:rPr lang="en-US" sz="4000" dirty="0" smtClean="0">
                <a:ln w="10541" cmpd="sng">
                  <a:solidFill>
                    <a:schemeClr val="accent1">
                      <a:shade val="88000"/>
                      <a:satMod val="110000"/>
                    </a:schemeClr>
                  </a:solidFill>
                  <a:prstDash val="solid"/>
                </a:ln>
              </a:rPr>
              <a:t>Paragraph three – future action</a:t>
            </a:r>
          </a:p>
        </p:txBody>
      </p:sp>
      <p:sp>
        <p:nvSpPr>
          <p:cNvPr id="3" name="Rectangle 2"/>
          <p:cNvSpPr/>
          <p:nvPr/>
        </p:nvSpPr>
        <p:spPr>
          <a:xfrm>
            <a:off x="2679195" y="5334000"/>
            <a:ext cx="428040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(Organization)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34589435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46263"/>
            <a:ext cx="8610600" cy="2308324"/>
          </a:xfrm>
          <a:prstGeom prst="rect">
            <a:avLst/>
          </a:prstGeom>
        </p:spPr>
        <p:txBody>
          <a:bodyPr wrap="square">
            <a:spAutoFit/>
          </a:bodyPr>
          <a:lstStyle/>
          <a:p>
            <a:pPr algn="ctr"/>
            <a:r>
              <a:rPr lang="en-US" sz="3200" b="1" dirty="0">
                <a:solidFill>
                  <a:schemeClr val="accent1"/>
                </a:solidFill>
              </a:rPr>
              <a:t>Past</a:t>
            </a:r>
            <a:r>
              <a:rPr lang="en-US" sz="3200" dirty="0">
                <a:solidFill>
                  <a:schemeClr val="accent1"/>
                </a:solidFill>
              </a:rPr>
              <a:t>:  </a:t>
            </a:r>
            <a:endParaRPr lang="en-US" sz="3200" dirty="0" smtClean="0">
              <a:solidFill>
                <a:schemeClr val="accent1"/>
              </a:solidFill>
            </a:endParaRPr>
          </a:p>
          <a:p>
            <a:r>
              <a:rPr lang="en-US" sz="2800" i="1" dirty="0" smtClean="0"/>
              <a:t>Four </a:t>
            </a:r>
            <a:r>
              <a:rPr lang="en-US" sz="2800" i="1" dirty="0"/>
              <a:t>score and seven years ago our fathers brought forth on this  continent a new nation, conceived in liberty, and dedicated to the proposition that all men are created equal.</a:t>
            </a:r>
            <a:endParaRPr lang="en-US" sz="2800" dirty="0"/>
          </a:p>
        </p:txBody>
      </p:sp>
      <p:pic>
        <p:nvPicPr>
          <p:cNvPr id="6146" name="Picture 2" descr="http://americansforprosperity.org/texas/files/2012/07/founding-fath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0" y="2895600"/>
            <a:ext cx="7315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14937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382000" cy="4524315"/>
          </a:xfrm>
          <a:prstGeom prst="rect">
            <a:avLst/>
          </a:prstGeom>
        </p:spPr>
        <p:txBody>
          <a:bodyPr wrap="square">
            <a:spAutoFit/>
          </a:bodyPr>
          <a:lstStyle/>
          <a:p>
            <a:pPr algn="ctr"/>
            <a:r>
              <a:rPr lang="en-US" sz="3200" b="1" dirty="0">
                <a:solidFill>
                  <a:schemeClr val="accent1"/>
                </a:solidFill>
              </a:rPr>
              <a:t>Present:  </a:t>
            </a:r>
            <a:endParaRPr lang="en-US" sz="3200" b="1" dirty="0" smtClean="0">
              <a:solidFill>
                <a:schemeClr val="accent1"/>
              </a:solidFill>
            </a:endParaRPr>
          </a:p>
          <a:p>
            <a:r>
              <a:rPr lang="en-US" sz="3200" dirty="0" smtClean="0"/>
              <a:t>Now </a:t>
            </a:r>
            <a:r>
              <a:rPr lang="en-US" sz="3200" dirty="0"/>
              <a:t>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a:t>
            </a:r>
          </a:p>
        </p:txBody>
      </p:sp>
      <p:pic>
        <p:nvPicPr>
          <p:cNvPr id="7170" name="Picture 2" descr="http://capitolbadgers.files.wordpress.com/2010/07/gettysbu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740215"/>
            <a:ext cx="4038600" cy="215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84774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4345"/>
            <a:ext cx="8610600" cy="6124754"/>
          </a:xfrm>
          <a:prstGeom prst="rect">
            <a:avLst/>
          </a:prstGeom>
        </p:spPr>
        <p:txBody>
          <a:bodyPr wrap="square">
            <a:spAutoFit/>
          </a:bodyPr>
          <a:lstStyle/>
          <a:p>
            <a:pPr algn="ctr"/>
            <a:r>
              <a:rPr lang="en-US" sz="3200" b="1" dirty="0">
                <a:solidFill>
                  <a:schemeClr val="accent1"/>
                </a:solidFill>
              </a:rPr>
              <a:t>Future action: </a:t>
            </a:r>
            <a:endParaRPr lang="en-US" sz="3200" b="1" dirty="0" smtClean="0">
              <a:solidFill>
                <a:schemeClr val="accent1"/>
              </a:solidFill>
            </a:endParaRPr>
          </a:p>
          <a:p>
            <a:endParaRPr lang="en-US" sz="2400" b="1" dirty="0"/>
          </a:p>
          <a:p>
            <a:pPr>
              <a:lnSpc>
                <a:spcPct val="200000"/>
              </a:lnSpc>
            </a:pPr>
            <a:r>
              <a:rPr lang="en-US" sz="2400" i="1" dirty="0" smtClean="0"/>
              <a:t>But</a:t>
            </a:r>
            <a:r>
              <a:rPr lang="en-US" sz="2400" i="1" dirty="0"/>
              <a:t>, in a larger sense, we cannot dedicate, we cannot consecrate, we cannot hallow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a:t>
            </a:r>
            <a:r>
              <a:rPr lang="en-US" sz="2400" b="1" i="1" dirty="0"/>
              <a:t>. </a:t>
            </a:r>
            <a:endParaRPr lang="en-US" sz="2400" b="1" dirty="0"/>
          </a:p>
        </p:txBody>
      </p:sp>
    </p:spTree>
    <p:extLst>
      <p:ext uri="{BB962C8B-B14F-4D97-AF65-F5344CB8AC3E}">
        <p14:creationId xmlns:p14="http://schemas.microsoft.com/office/powerpoint/2010/main" val="189410515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4345"/>
            <a:ext cx="8610600" cy="6124754"/>
          </a:xfrm>
          <a:prstGeom prst="rect">
            <a:avLst/>
          </a:prstGeom>
        </p:spPr>
        <p:txBody>
          <a:bodyPr wrap="square">
            <a:spAutoFit/>
          </a:bodyPr>
          <a:lstStyle/>
          <a:p>
            <a:pPr algn="ctr"/>
            <a:r>
              <a:rPr lang="en-US" sz="3200" b="1" dirty="0">
                <a:solidFill>
                  <a:schemeClr val="accent1"/>
                </a:solidFill>
              </a:rPr>
              <a:t>Future action</a:t>
            </a:r>
            <a:r>
              <a:rPr lang="en-US" sz="3200" b="1" dirty="0" smtClean="0">
                <a:solidFill>
                  <a:schemeClr val="accent1"/>
                </a:solidFill>
              </a:rPr>
              <a:t>:</a:t>
            </a:r>
            <a:r>
              <a:rPr lang="en-US" sz="3200" b="1" i="1" dirty="0" smtClean="0">
                <a:solidFill>
                  <a:schemeClr val="accent1"/>
                </a:solidFill>
              </a:rPr>
              <a:t> </a:t>
            </a:r>
          </a:p>
          <a:p>
            <a:endParaRPr lang="en-US" sz="2400" b="1" i="1" dirty="0"/>
          </a:p>
          <a:p>
            <a:pPr>
              <a:lnSpc>
                <a:spcPct val="200000"/>
              </a:lnSpc>
            </a:pPr>
            <a:r>
              <a:rPr lang="en-US" sz="2400" b="1" i="1" dirty="0" smtClean="0"/>
              <a:t>It </a:t>
            </a:r>
            <a:r>
              <a:rPr lang="en-US" sz="2400" b="1" i="1" dirty="0"/>
              <a:t>is rather for us to be here dedicated to the great task remaining before us—that from these honored dead we take increased devotion to that cause for which they gave the last full measure of devotion—that we here highly resolve that these dead shall not have died in vain—that this nation, under God, shall</a:t>
            </a:r>
            <a:r>
              <a:rPr lang="en-US" sz="2400" b="1" dirty="0"/>
              <a:t> </a:t>
            </a:r>
            <a:r>
              <a:rPr lang="en-US" sz="2400" b="1" i="1" dirty="0"/>
              <a:t>have a new birth of freedom—and that government of the people, by the people, for the people, shall not perish from the earth.</a:t>
            </a:r>
            <a:endParaRPr lang="en-US" sz="2400" b="1" dirty="0"/>
          </a:p>
        </p:txBody>
      </p:sp>
    </p:spTree>
    <p:extLst>
      <p:ext uri="{BB962C8B-B14F-4D97-AF65-F5344CB8AC3E}">
        <p14:creationId xmlns:p14="http://schemas.microsoft.com/office/powerpoint/2010/main" val="63312222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811" y="609600"/>
            <a:ext cx="718453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Connecting with quotes.</a:t>
            </a:r>
            <a:endParaRPr lang="en-US" sz="5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endParaRPr>
          </a:p>
        </p:txBody>
      </p:sp>
      <p:sp>
        <p:nvSpPr>
          <p:cNvPr id="3" name="TextBox 2"/>
          <p:cNvSpPr txBox="1"/>
          <p:nvPr/>
        </p:nvSpPr>
        <p:spPr>
          <a:xfrm>
            <a:off x="609600" y="2221468"/>
            <a:ext cx="7848600" cy="3970318"/>
          </a:xfrm>
          <a:prstGeom prst="rect">
            <a:avLst/>
          </a:prstGeom>
          <a:noFill/>
        </p:spPr>
        <p:txBody>
          <a:bodyPr wrap="square" rtlCol="0">
            <a:spAutoFit/>
          </a:bodyPr>
          <a:lstStyle/>
          <a:p>
            <a:r>
              <a:rPr lang="en-US" sz="2800" dirty="0" smtClean="0"/>
              <a:t>We have learned in reading class that connection improves comprehension. A good speaker references familiar quotes or familiar language to connect with the audience.</a:t>
            </a:r>
          </a:p>
          <a:p>
            <a:endParaRPr lang="en-US" sz="2800" dirty="0"/>
          </a:p>
          <a:p>
            <a:r>
              <a:rPr lang="en-US" sz="2800" dirty="0" smtClean="0"/>
              <a:t>Abraham Lincoln chose two sources with which people of that day would have been very familiar, and he chose two sources that would resound with positive connection.</a:t>
            </a:r>
            <a:endParaRPr lang="en-US" sz="2800" dirty="0"/>
          </a:p>
        </p:txBody>
      </p:sp>
    </p:spTree>
    <p:extLst>
      <p:ext uri="{BB962C8B-B14F-4D97-AF65-F5344CB8AC3E}">
        <p14:creationId xmlns:p14="http://schemas.microsoft.com/office/powerpoint/2010/main" val="289763057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ounding.com/repository/imgLib/20071018_decla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753600" cy="110995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50671" y="2514600"/>
            <a:ext cx="4495800" cy="3477875"/>
          </a:xfrm>
          <a:prstGeom prst="rect">
            <a:avLst/>
          </a:prstGeom>
          <a:noFill/>
        </p:spPr>
        <p:txBody>
          <a:bodyPr wrap="squar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“We hold these truths to be self-evident, that all men are created equal...”</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20423069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9/93/Abraham_Lincoln_head_on_shoulders_photo_portrai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057336"/>
            <a:ext cx="2190750" cy="2875915"/>
          </a:xfrm>
          <a:prstGeom prst="rect">
            <a:avLst/>
          </a:prstGeom>
          <a:noFill/>
          <a:ln>
            <a:noFill/>
          </a:ln>
        </p:spPr>
      </p:pic>
      <p:sp>
        <p:nvSpPr>
          <p:cNvPr id="3" name="TextBox 2"/>
          <p:cNvSpPr txBox="1"/>
          <p:nvPr/>
        </p:nvSpPr>
        <p:spPr>
          <a:xfrm>
            <a:off x="685800" y="533400"/>
            <a:ext cx="8077200" cy="6124754"/>
          </a:xfrm>
          <a:prstGeom prst="rect">
            <a:avLst/>
          </a:prstGeom>
          <a:noFill/>
        </p:spPr>
        <p:txBody>
          <a:bodyPr wrap="square" rtlCol="0">
            <a:spAutoFit/>
          </a:bodyPr>
          <a:lstStyle/>
          <a:p>
            <a:pPr algn="ctr"/>
            <a:r>
              <a:rPr lang="en-US" sz="2800" dirty="0" smtClean="0"/>
              <a:t>Lincoln chose to quote from </a:t>
            </a:r>
          </a:p>
          <a:p>
            <a:pPr algn="ctr"/>
            <a:r>
              <a:rPr lang="en-US" sz="2800" dirty="0" smtClean="0"/>
              <a:t>the Declaration of Independence.</a:t>
            </a:r>
          </a:p>
          <a:p>
            <a:endParaRPr lang="en-US" sz="2800" dirty="0"/>
          </a:p>
          <a:p>
            <a:r>
              <a:rPr lang="en-US" sz="2800" dirty="0" smtClean="0"/>
              <a:t>These words were:</a:t>
            </a:r>
          </a:p>
          <a:p>
            <a:endParaRPr lang="en-US" sz="2800" dirty="0"/>
          </a:p>
          <a:p>
            <a:pPr marL="285750" indent="-285750">
              <a:buFont typeface="Arial" panose="020B0604020202020204" pitchFamily="34" charset="0"/>
              <a:buChar char="•"/>
            </a:pPr>
            <a:r>
              <a:rPr lang="en-US" sz="2800" dirty="0" smtClean="0"/>
              <a:t>Well know</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Patriotic</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Inclusive of the entire audience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Appropriate to the slave issue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E</a:t>
            </a:r>
            <a:r>
              <a:rPr lang="en-US" sz="2800" dirty="0" smtClean="0"/>
              <a:t>motional</a:t>
            </a:r>
            <a:endParaRPr lang="en-US" sz="2800" dirty="0"/>
          </a:p>
        </p:txBody>
      </p:sp>
    </p:spTree>
    <p:extLst>
      <p:ext uri="{BB962C8B-B14F-4D97-AF65-F5344CB8AC3E}">
        <p14:creationId xmlns:p14="http://schemas.microsoft.com/office/powerpoint/2010/main" val="99663748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ownloadbible.us/hires/1612-1613-King-James-Bible-Cover-hi-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1964" y="2579968"/>
            <a:ext cx="5735782" cy="4168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267300"/>
            <a:ext cx="8977746" cy="156966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dirty="0" smtClean="0">
                <a:ln w="50800"/>
                <a:solidFill>
                  <a:schemeClr val="tx1">
                    <a:lumMod val="95000"/>
                    <a:lumOff val="5000"/>
                  </a:schemeClr>
                </a:solidFill>
              </a:rPr>
              <a:t>In addition, m</a:t>
            </a:r>
            <a:r>
              <a:rPr lang="en-US" sz="3200" cap="none" spc="0" dirty="0" smtClean="0">
                <a:ln w="50800"/>
                <a:solidFill>
                  <a:schemeClr val="tx1">
                    <a:lumMod val="95000"/>
                    <a:lumOff val="5000"/>
                  </a:schemeClr>
                </a:solidFill>
                <a:effectLst/>
              </a:rPr>
              <a:t>any people of that day went to church and were familiar with the authorized version of the Bible referred to as the King James Version.</a:t>
            </a:r>
            <a:endParaRPr lang="en-US" sz="3200" cap="none" spc="0" dirty="0">
              <a:ln w="50800"/>
              <a:solidFill>
                <a:schemeClr val="tx1">
                  <a:lumMod val="95000"/>
                  <a:lumOff val="5000"/>
                </a:schemeClr>
              </a:solidFill>
              <a:effectLst/>
            </a:endParaRPr>
          </a:p>
        </p:txBody>
      </p:sp>
      <p:sp>
        <p:nvSpPr>
          <p:cNvPr id="4" name="TextBox 3"/>
          <p:cNvSpPr txBox="1"/>
          <p:nvPr/>
        </p:nvSpPr>
        <p:spPr>
          <a:xfrm>
            <a:off x="188117" y="2209800"/>
            <a:ext cx="2783683" cy="4524315"/>
          </a:xfrm>
          <a:prstGeom prst="rect">
            <a:avLst/>
          </a:prstGeom>
          <a:noFill/>
        </p:spPr>
        <p:txBody>
          <a:bodyPr wrap="square" rtlCol="0">
            <a:spAutoFit/>
          </a:bodyPr>
          <a:lstStyle/>
          <a:p>
            <a:r>
              <a:rPr lang="en-US" sz="2400" dirty="0" smtClean="0"/>
              <a:t>So Lincoln chose words from familiar phrases in the Bible. Was this a coincidence, or did Lincoln know that these words would connect the audience to perceived truth whether consciously or subconsciously?</a:t>
            </a:r>
            <a:endParaRPr lang="en-US" sz="2400" dirty="0"/>
          </a:p>
        </p:txBody>
      </p:sp>
    </p:spTree>
    <p:extLst>
      <p:ext uri="{BB962C8B-B14F-4D97-AF65-F5344CB8AC3E}">
        <p14:creationId xmlns:p14="http://schemas.microsoft.com/office/powerpoint/2010/main" val="358958059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890" y="1137951"/>
            <a:ext cx="3837710" cy="1384995"/>
          </a:xfrm>
          <a:prstGeom prst="rect">
            <a:avLst/>
          </a:prstGeom>
        </p:spPr>
        <p:txBody>
          <a:bodyPr wrap="square">
            <a:spAutoFit/>
          </a:bodyPr>
          <a:lstStyle/>
          <a:p>
            <a:r>
              <a:rPr lang="en-US" sz="2800" dirty="0" smtClean="0"/>
              <a:t>Psalm 90:10 The </a:t>
            </a:r>
            <a:r>
              <a:rPr lang="en-US" sz="2800" dirty="0"/>
              <a:t>days of our years are </a:t>
            </a:r>
            <a:r>
              <a:rPr lang="en-US" sz="2800" b="1" dirty="0"/>
              <a:t>threescore years and </a:t>
            </a:r>
            <a:r>
              <a:rPr lang="en-US" sz="2800" b="1" dirty="0" smtClean="0"/>
              <a:t>ten</a:t>
            </a:r>
            <a:r>
              <a:rPr lang="en-US" sz="2800" dirty="0" smtClean="0"/>
              <a:t>…</a:t>
            </a:r>
            <a:endParaRPr lang="en-US" sz="2800" dirty="0"/>
          </a:p>
        </p:txBody>
      </p:sp>
      <p:sp>
        <p:nvSpPr>
          <p:cNvPr id="4" name="Rectangle 3"/>
          <p:cNvSpPr/>
          <p:nvPr/>
        </p:nvSpPr>
        <p:spPr>
          <a:xfrm>
            <a:off x="4876800" y="304800"/>
            <a:ext cx="4060276" cy="954107"/>
          </a:xfrm>
          <a:prstGeom prst="rect">
            <a:avLst/>
          </a:prstGeom>
        </p:spPr>
        <p:txBody>
          <a:bodyPr wrap="square">
            <a:spAutoFit/>
          </a:bodyPr>
          <a:lstStyle/>
          <a:p>
            <a:r>
              <a:rPr lang="en-US" sz="2800" dirty="0" smtClean="0"/>
              <a:t>Luke 2:7 And </a:t>
            </a:r>
            <a:r>
              <a:rPr lang="en-US" sz="2800" dirty="0"/>
              <a:t>she </a:t>
            </a:r>
            <a:r>
              <a:rPr lang="en-US" sz="2800" b="1" dirty="0"/>
              <a:t>brought forth </a:t>
            </a:r>
            <a:r>
              <a:rPr lang="en-US" sz="2800" dirty="0"/>
              <a:t>her firstborn </a:t>
            </a:r>
            <a:r>
              <a:rPr lang="en-US" sz="2800" dirty="0" smtClean="0"/>
              <a:t>son…</a:t>
            </a:r>
            <a:endParaRPr lang="en-US" sz="2800" dirty="0"/>
          </a:p>
        </p:txBody>
      </p:sp>
      <p:sp>
        <p:nvSpPr>
          <p:cNvPr id="5" name="Rectangle 4"/>
          <p:cNvSpPr/>
          <p:nvPr/>
        </p:nvSpPr>
        <p:spPr>
          <a:xfrm>
            <a:off x="200890" y="3450671"/>
            <a:ext cx="4980709" cy="1384995"/>
          </a:xfrm>
          <a:prstGeom prst="rect">
            <a:avLst/>
          </a:prstGeom>
        </p:spPr>
        <p:txBody>
          <a:bodyPr wrap="square">
            <a:spAutoFit/>
          </a:bodyPr>
          <a:lstStyle/>
          <a:p>
            <a:r>
              <a:rPr lang="en-US" dirty="0"/>
              <a:t> </a:t>
            </a:r>
            <a:r>
              <a:rPr lang="en-US" sz="2800" dirty="0" smtClean="0"/>
              <a:t>Matthew 6:9 Our </a:t>
            </a:r>
            <a:r>
              <a:rPr lang="en-US" sz="2800" dirty="0"/>
              <a:t>Father which art in heaven, </a:t>
            </a:r>
            <a:r>
              <a:rPr lang="en-US" sz="2800" b="1" dirty="0"/>
              <a:t>Hallowed</a:t>
            </a:r>
            <a:r>
              <a:rPr lang="en-US" sz="2800" dirty="0"/>
              <a:t> be thy </a:t>
            </a:r>
            <a:r>
              <a:rPr lang="en-US" sz="2800" dirty="0" smtClean="0"/>
              <a:t>name…</a:t>
            </a:r>
            <a:endParaRPr lang="en-US" sz="2800" dirty="0"/>
          </a:p>
        </p:txBody>
      </p:sp>
      <p:sp>
        <p:nvSpPr>
          <p:cNvPr id="6" name="Rectangle 5"/>
          <p:cNvSpPr/>
          <p:nvPr/>
        </p:nvSpPr>
        <p:spPr>
          <a:xfrm>
            <a:off x="824344" y="5634673"/>
            <a:ext cx="7329056" cy="954107"/>
          </a:xfrm>
          <a:prstGeom prst="rect">
            <a:avLst/>
          </a:prstGeom>
        </p:spPr>
        <p:txBody>
          <a:bodyPr wrap="square">
            <a:spAutoFit/>
          </a:bodyPr>
          <a:lstStyle/>
          <a:p>
            <a:r>
              <a:rPr lang="en-US" sz="2800" dirty="0" smtClean="0"/>
              <a:t>John 3:16 . . . that </a:t>
            </a:r>
            <a:r>
              <a:rPr lang="en-US" sz="2800" dirty="0"/>
              <a:t>whosoever believeth in him should not </a:t>
            </a:r>
            <a:r>
              <a:rPr lang="en-US" sz="2800" b="1" dirty="0"/>
              <a:t>perish</a:t>
            </a:r>
            <a:r>
              <a:rPr lang="en-US" sz="2800" dirty="0"/>
              <a:t>, but have everlasting life.</a:t>
            </a:r>
          </a:p>
        </p:txBody>
      </p:sp>
      <p:pic>
        <p:nvPicPr>
          <p:cNvPr id="5122" name="Picture 2" descr="http://www.ted-adventist.org/sites/default/files/King%20James%20Bi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487507"/>
            <a:ext cx="2219241" cy="338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056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117693"/>
            <a:ext cx="8305800" cy="6740307"/>
          </a:xfrm>
          <a:prstGeom prst="rect">
            <a:avLst/>
          </a:prstGeom>
        </p:spPr>
        <p:txBody>
          <a:bodyPr wrap="square">
            <a:spAutoFit/>
          </a:bodyPr>
          <a:lstStyle/>
          <a:p>
            <a:r>
              <a:rPr lang="en-US" b="1" dirty="0" smtClean="0"/>
              <a:t>After </a:t>
            </a:r>
            <a:r>
              <a:rPr lang="en-US" b="1" dirty="0"/>
              <a:t>reading </a:t>
            </a:r>
            <a:r>
              <a:rPr lang="en-US" b="1" i="1" dirty="0"/>
              <a:t>Pink and Say</a:t>
            </a:r>
            <a:r>
              <a:rPr lang="en-US" b="1" dirty="0"/>
              <a:t> by Patricia </a:t>
            </a:r>
            <a:r>
              <a:rPr lang="en-US" b="1" dirty="0" err="1"/>
              <a:t>Polacco</a:t>
            </a:r>
            <a:r>
              <a:rPr lang="en-US" b="1" dirty="0"/>
              <a:t> use discussion questions and explanations for your journal entry. </a:t>
            </a:r>
            <a:endParaRPr lang="en-US" dirty="0"/>
          </a:p>
          <a:p>
            <a:endParaRPr lang="en-US" dirty="0"/>
          </a:p>
          <a:p>
            <a:pPr marL="342900" lvl="0" indent="-342900">
              <a:lnSpc>
                <a:spcPct val="150000"/>
              </a:lnSpc>
              <a:buFont typeface="+mj-lt"/>
              <a:buAutoNum type="arabicPeriod"/>
            </a:pPr>
            <a:r>
              <a:rPr lang="en-US" b="1" dirty="0"/>
              <a:t>What does “Not bad if it don’t go green.” mean?</a:t>
            </a:r>
            <a:endParaRPr lang="en-US" dirty="0"/>
          </a:p>
          <a:p>
            <a:pPr marL="342900" lvl="0" indent="-342900">
              <a:lnSpc>
                <a:spcPct val="150000"/>
              </a:lnSpc>
              <a:buFont typeface="+mj-lt"/>
              <a:buAutoNum type="arabicPeriod"/>
            </a:pPr>
            <a:r>
              <a:rPr lang="en-US" b="1" dirty="0"/>
              <a:t>Why did Pinkus help Shelton?</a:t>
            </a:r>
            <a:endParaRPr lang="en-US" dirty="0"/>
          </a:p>
          <a:p>
            <a:pPr marL="342900" lvl="0" indent="-342900">
              <a:lnSpc>
                <a:spcPct val="150000"/>
              </a:lnSpc>
              <a:buFont typeface="+mj-lt"/>
              <a:buAutoNum type="arabicPeriod"/>
            </a:pPr>
            <a:r>
              <a:rPr lang="en-US" b="1" dirty="0"/>
              <a:t>Who are the Marauders?</a:t>
            </a:r>
            <a:endParaRPr lang="en-US" dirty="0"/>
          </a:p>
          <a:p>
            <a:pPr marL="342900" lvl="0" indent="-342900">
              <a:lnSpc>
                <a:spcPct val="150000"/>
              </a:lnSpc>
              <a:buFont typeface="+mj-lt"/>
              <a:buAutoNum type="arabicPeriod"/>
            </a:pPr>
            <a:r>
              <a:rPr lang="en-US" b="1" dirty="0"/>
              <a:t>Why do Pinkus and Sheldon need to leave as soon as possible?</a:t>
            </a:r>
            <a:endParaRPr lang="en-US" dirty="0"/>
          </a:p>
          <a:p>
            <a:pPr marL="342900" lvl="0" indent="-342900">
              <a:lnSpc>
                <a:spcPct val="150000"/>
              </a:lnSpc>
              <a:buFont typeface="+mj-lt"/>
              <a:buAutoNum type="arabicPeriod"/>
            </a:pPr>
            <a:r>
              <a:rPr lang="en-US" b="1" dirty="0"/>
              <a:t>What is Moe Moe Bay like?</a:t>
            </a:r>
            <a:endParaRPr lang="en-US" dirty="0"/>
          </a:p>
          <a:p>
            <a:pPr marL="342900" lvl="0" indent="-342900">
              <a:lnSpc>
                <a:spcPct val="150000"/>
              </a:lnSpc>
              <a:buFont typeface="+mj-lt"/>
              <a:buAutoNum type="arabicPeriod"/>
            </a:pPr>
            <a:r>
              <a:rPr lang="en-US" b="1" dirty="0"/>
              <a:t>What do you learn about slave life from this story?</a:t>
            </a:r>
            <a:endParaRPr lang="en-US" dirty="0"/>
          </a:p>
          <a:p>
            <a:pPr marL="342900" lvl="0" indent="-342900">
              <a:lnSpc>
                <a:spcPct val="150000"/>
              </a:lnSpc>
              <a:buFont typeface="+mj-lt"/>
              <a:buAutoNum type="arabicPeriod"/>
            </a:pPr>
            <a:r>
              <a:rPr lang="en-US" b="1" dirty="0"/>
              <a:t>What do you learn about slaves in the army?</a:t>
            </a:r>
            <a:endParaRPr lang="en-US" dirty="0"/>
          </a:p>
          <a:p>
            <a:pPr marL="342900" lvl="0" indent="-342900">
              <a:lnSpc>
                <a:spcPct val="150000"/>
              </a:lnSpc>
              <a:buFont typeface="+mj-lt"/>
              <a:buAutoNum type="arabicPeriod"/>
            </a:pPr>
            <a:r>
              <a:rPr lang="en-US" b="1" dirty="0"/>
              <a:t>What do you learn about teens in the army?</a:t>
            </a:r>
            <a:endParaRPr lang="en-US" dirty="0"/>
          </a:p>
          <a:p>
            <a:pPr marL="342900" lvl="0" indent="-342900">
              <a:lnSpc>
                <a:spcPct val="150000"/>
              </a:lnSpc>
              <a:buFont typeface="+mj-lt"/>
              <a:buAutoNum type="arabicPeriod"/>
            </a:pPr>
            <a:r>
              <a:rPr lang="en-US" b="1" dirty="0"/>
              <a:t>How does the author foreshadow that something bad might happen to Pinkus?</a:t>
            </a:r>
            <a:endParaRPr lang="en-US" dirty="0"/>
          </a:p>
          <a:p>
            <a:pPr marL="342900" lvl="0" indent="-342900">
              <a:lnSpc>
                <a:spcPct val="150000"/>
              </a:lnSpc>
              <a:buFont typeface="+mj-lt"/>
              <a:buAutoNum type="arabicPeriod"/>
            </a:pPr>
            <a:r>
              <a:rPr lang="en-US" b="1" dirty="0"/>
              <a:t>Why is it unusual that Pinkus can read?</a:t>
            </a:r>
            <a:endParaRPr lang="en-US" dirty="0"/>
          </a:p>
          <a:p>
            <a:pPr marL="342900" lvl="0" indent="-342900">
              <a:lnSpc>
                <a:spcPct val="150000"/>
              </a:lnSpc>
              <a:buFont typeface="+mj-lt"/>
              <a:buAutoNum type="arabicPeriod"/>
            </a:pPr>
            <a:r>
              <a:rPr lang="en-US" b="1" dirty="0"/>
              <a:t> How does Moe Moe Bay comfort Say?</a:t>
            </a:r>
            <a:endParaRPr lang="en-US" dirty="0"/>
          </a:p>
          <a:p>
            <a:pPr marL="342900" lvl="0" indent="-342900">
              <a:lnSpc>
                <a:spcPct val="150000"/>
              </a:lnSpc>
              <a:buFont typeface="+mj-lt"/>
              <a:buAutoNum type="arabicPeriod"/>
            </a:pPr>
            <a:r>
              <a:rPr lang="en-US" b="1" dirty="0"/>
              <a:t>What happened to Moe Moe Bay?</a:t>
            </a:r>
            <a:endParaRPr lang="en-US" dirty="0"/>
          </a:p>
          <a:p>
            <a:pPr marL="342900" lvl="0" indent="-342900">
              <a:lnSpc>
                <a:spcPct val="150000"/>
              </a:lnSpc>
              <a:buFont typeface="+mj-lt"/>
              <a:buAutoNum type="arabicPeriod"/>
            </a:pPr>
            <a:r>
              <a:rPr lang="en-US" b="1" dirty="0"/>
              <a:t>What happened to Pinkus at Andersonville Prison?</a:t>
            </a:r>
            <a:endParaRPr lang="en-US" dirty="0"/>
          </a:p>
          <a:p>
            <a:pPr marL="342900" lvl="0" indent="-342900">
              <a:lnSpc>
                <a:spcPct val="150000"/>
              </a:lnSpc>
              <a:buFont typeface="+mj-lt"/>
              <a:buAutoNum type="arabicPeriod"/>
            </a:pPr>
            <a:r>
              <a:rPr lang="en-US" b="1" dirty="0"/>
              <a:t>What happened to Sheldon Russell Curtis? </a:t>
            </a:r>
            <a:endParaRPr lang="en-US" dirty="0"/>
          </a:p>
        </p:txBody>
      </p:sp>
    </p:spTree>
    <p:extLst>
      <p:ext uri="{BB962C8B-B14F-4D97-AF65-F5344CB8AC3E}">
        <p14:creationId xmlns:p14="http://schemas.microsoft.com/office/powerpoint/2010/main" val="345780564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3956" y="2967335"/>
            <a:ext cx="63560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Lincoln used revision.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980449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6494085"/>
          </a:xfrm>
          <a:prstGeom prst="rect">
            <a:avLst/>
          </a:prstGeom>
          <a:noFill/>
        </p:spPr>
        <p:txBody>
          <a:bodyPr wrap="square" rtlCol="0">
            <a:spAutoFit/>
          </a:bodyPr>
          <a:lstStyle/>
          <a:p>
            <a:r>
              <a:rPr lang="en-US" dirty="0" smtClean="0"/>
              <a:t>Even though Lincoln did not write the Gettysburg Address on the back of an envelope on the train to Gettysburg, he actually did revise his speech the night before he delivered it. The speech had been written out in Washington D. C., in Lincoln’s handwriting on White House stationery, but after he arrived in Gettysburg, he decided he did not like the last part of the speech.  The speech was folded in half, so he cut the speech on the fold and proceeded to rewrite the last half on a tablet using a pencil.  </a:t>
            </a:r>
          </a:p>
          <a:p>
            <a:endParaRPr lang="en-US" dirty="0"/>
          </a:p>
          <a:p>
            <a:r>
              <a:rPr lang="en-US" dirty="0" smtClean="0"/>
              <a:t>About 9:00 that evening, Lincoln asked to meet with his friend Edwin Stanton, the Secretary of War, and they were together for about an hour.</a:t>
            </a:r>
          </a:p>
          <a:p>
            <a:endParaRPr lang="en-US" dirty="0"/>
          </a:p>
          <a:p>
            <a:r>
              <a:rPr lang="en-US" dirty="0" smtClean="0"/>
              <a:t>Lincoln continued to work in his room till after midnight that night.</a:t>
            </a:r>
          </a:p>
          <a:p>
            <a:endParaRPr lang="en-US" dirty="0"/>
          </a:p>
          <a:p>
            <a:r>
              <a:rPr lang="en-US" dirty="0" smtClean="0"/>
              <a:t>Did Lincoln and Stanton discuss the speech? Did Lincoln ask Stanton for advice on word choice?</a:t>
            </a:r>
          </a:p>
          <a:p>
            <a:endParaRPr lang="en-US" dirty="0"/>
          </a:p>
          <a:p>
            <a:r>
              <a:rPr lang="en-US" dirty="0" smtClean="0"/>
              <a:t>Well, one clue might be that Stanton used the word </a:t>
            </a:r>
            <a:r>
              <a:rPr lang="en-US" i="1" dirty="0" smtClean="0"/>
              <a:t>perish</a:t>
            </a:r>
            <a:r>
              <a:rPr lang="en-US" dirty="0" smtClean="0"/>
              <a:t> in many</a:t>
            </a:r>
          </a:p>
          <a:p>
            <a:r>
              <a:rPr lang="en-US" dirty="0"/>
              <a:t>o</a:t>
            </a:r>
            <a:r>
              <a:rPr lang="en-US" dirty="0" smtClean="0"/>
              <a:t>f his speeches, but this is the only time Lincoln used the word </a:t>
            </a:r>
          </a:p>
          <a:p>
            <a:r>
              <a:rPr lang="en-US" i="1" dirty="0" smtClean="0"/>
              <a:t>perish </a:t>
            </a:r>
            <a:r>
              <a:rPr lang="en-US" dirty="0" smtClean="0"/>
              <a:t>in a speech.</a:t>
            </a:r>
          </a:p>
          <a:p>
            <a:endParaRPr lang="en-US" dirty="0"/>
          </a:p>
          <a:p>
            <a:r>
              <a:rPr lang="en-US" sz="2800" b="1" dirty="0" smtClean="0">
                <a:solidFill>
                  <a:srgbClr val="FF0000"/>
                </a:solidFill>
              </a:rPr>
              <a:t>How can </a:t>
            </a:r>
            <a:r>
              <a:rPr lang="en-US" sz="2800" b="1" dirty="0" smtClean="0"/>
              <a:t>collaboration</a:t>
            </a:r>
            <a:r>
              <a:rPr lang="en-US" sz="2800" b="1" dirty="0" smtClean="0">
                <a:solidFill>
                  <a:srgbClr val="FF0000"/>
                </a:solidFill>
              </a:rPr>
              <a:t> with peers help in </a:t>
            </a:r>
          </a:p>
          <a:p>
            <a:r>
              <a:rPr lang="en-US" sz="2800" b="1" dirty="0" smtClean="0">
                <a:solidFill>
                  <a:srgbClr val="FF0000"/>
                </a:solidFill>
              </a:rPr>
              <a:t>word choice and revising in your writing?</a:t>
            </a:r>
            <a:endParaRPr lang="en-US" dirty="0"/>
          </a:p>
          <a:p>
            <a:r>
              <a:rPr lang="en-US" dirty="0" smtClean="0"/>
              <a:t>                                                                                                                                  </a:t>
            </a:r>
            <a:r>
              <a:rPr lang="en-US" sz="1200" dirty="0" smtClean="0"/>
              <a:t>What about </a:t>
            </a:r>
            <a:r>
              <a:rPr lang="en-US" sz="1200" i="1" dirty="0" smtClean="0"/>
              <a:t>perish, </a:t>
            </a:r>
            <a:r>
              <a:rPr lang="en-US" sz="1200" dirty="0" smtClean="0"/>
              <a:t>Abe?</a:t>
            </a:r>
            <a:endParaRPr lang="en-US" sz="1200" dirty="0"/>
          </a:p>
        </p:txBody>
      </p:sp>
      <p:pic>
        <p:nvPicPr>
          <p:cNvPr id="9218" name="Picture 2" descr="http://www.mrlincolnandfriends.org/upload/Stanton_Edwin_GLC05111-07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005950"/>
            <a:ext cx="190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09091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cdn.teacherspayteachers.com/thumbitem/Revising-vs-Editing/original-2728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7"/>
            <a:ext cx="8839200" cy="681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05139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799" y="143470"/>
            <a:ext cx="2551597" cy="923330"/>
          </a:xfrm>
          <a:prstGeom prst="rect">
            <a:avLst/>
          </a:prstGeom>
          <a:noFill/>
        </p:spPr>
        <p:txBody>
          <a:bodyPr wrap="none" rtlCol="0">
            <a:spAutoFit/>
          </a:bodyPr>
          <a:lstStyle/>
          <a:p>
            <a:pPr algn="ctr"/>
            <a:r>
              <a:rPr lang="en-US" sz="5400" b="1" dirty="0" smtClean="0">
                <a:solidFill>
                  <a:srgbClr val="FF0000"/>
                </a:solidFill>
              </a:rPr>
              <a:t>Revising</a:t>
            </a:r>
            <a:endParaRPr lang="en-US" sz="5400" b="1" dirty="0">
              <a:solidFill>
                <a:srgbClr val="FF0000"/>
              </a:solidFill>
            </a:endParaRPr>
          </a:p>
        </p:txBody>
      </p:sp>
      <p:sp>
        <p:nvSpPr>
          <p:cNvPr id="3" name="TextBox 2"/>
          <p:cNvSpPr txBox="1"/>
          <p:nvPr/>
        </p:nvSpPr>
        <p:spPr>
          <a:xfrm>
            <a:off x="257489" y="1066800"/>
            <a:ext cx="8742218" cy="5632311"/>
          </a:xfrm>
          <a:prstGeom prst="rect">
            <a:avLst/>
          </a:prstGeom>
          <a:noFill/>
        </p:spPr>
        <p:txBody>
          <a:bodyPr wrap="square" rtlCol="0">
            <a:spAutoFit/>
          </a:bodyPr>
          <a:lstStyle/>
          <a:p>
            <a:r>
              <a:rPr lang="en-US" sz="2400" i="1" dirty="0" smtClean="0"/>
              <a:t>Revising</a:t>
            </a:r>
            <a:r>
              <a:rPr lang="en-US" sz="2400" dirty="0" smtClean="0"/>
              <a:t> is not the same as editing. </a:t>
            </a:r>
            <a:r>
              <a:rPr lang="en-US" sz="2400" i="1" dirty="0" smtClean="0"/>
              <a:t>Editing</a:t>
            </a:r>
            <a:r>
              <a:rPr lang="en-US" sz="2400" dirty="0" smtClean="0"/>
              <a:t> is checking for grammatical errors: spelling, capitalization, punctuation, subject verb agreement, etc.</a:t>
            </a:r>
          </a:p>
          <a:p>
            <a:endParaRPr lang="en-US" sz="2400" dirty="0"/>
          </a:p>
          <a:p>
            <a:r>
              <a:rPr lang="en-US" sz="2400" dirty="0" smtClean="0"/>
              <a:t>Revising has to do with saying what you want to say in the best possible way using:</a:t>
            </a:r>
            <a:endParaRPr lang="en-US" sz="2400" dirty="0"/>
          </a:p>
          <a:p>
            <a:pPr marL="285750" indent="-285750">
              <a:buFont typeface="Arial" panose="020B0604020202020204" pitchFamily="34" charset="0"/>
              <a:buChar char="•"/>
            </a:pPr>
            <a:r>
              <a:rPr lang="en-US" sz="2400" dirty="0" smtClean="0"/>
              <a:t>The most powerful, commanding words to make strong points, emotional words for effect, and phrases that connect your audience with your cause.</a:t>
            </a:r>
          </a:p>
          <a:p>
            <a:pPr marL="285750" lvl="0" indent="-285750">
              <a:buFont typeface="Arial" panose="020B0604020202020204" pitchFamily="34" charset="0"/>
              <a:buChar char="•"/>
            </a:pPr>
            <a:r>
              <a:rPr lang="en-US" sz="2400" dirty="0" smtClean="0"/>
              <a:t>The dramatic use of contrast “</a:t>
            </a:r>
            <a:r>
              <a:rPr lang="en-US" sz="2400" i="1" dirty="0"/>
              <a:t>The world will little note, nor long remember what we say here, </a:t>
            </a:r>
            <a:r>
              <a:rPr lang="en-US" sz="2400" i="1" dirty="0">
                <a:solidFill>
                  <a:srgbClr val="FF0000"/>
                </a:solidFill>
              </a:rPr>
              <a:t>but</a:t>
            </a:r>
            <a:r>
              <a:rPr lang="en-US" sz="2400" i="1" dirty="0"/>
              <a:t> it can never forget what they did here</a:t>
            </a:r>
            <a:r>
              <a:rPr lang="en-US" sz="2400" i="1" dirty="0" smtClean="0"/>
              <a:t>.”</a:t>
            </a:r>
            <a:endParaRPr lang="en-US" sz="2400" dirty="0" smtClean="0"/>
          </a:p>
          <a:p>
            <a:pPr marL="285750" lvl="0" indent="-285750">
              <a:buFont typeface="Arial" panose="020B0604020202020204" pitchFamily="34" charset="0"/>
              <a:buChar char="•"/>
            </a:pPr>
            <a:r>
              <a:rPr lang="en-US" sz="2400" dirty="0" smtClean="0"/>
              <a:t>The flow of sentences that emphasizes the meaning.</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306960679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457200" y="4953000"/>
            <a:ext cx="4973413"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Journal Writing 6</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http://www.wow-womenonwriting.com/assets/44-FE6-Journal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24" y="990600"/>
            <a:ext cx="3941379"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800" y="1371600"/>
            <a:ext cx="3560987" cy="2862322"/>
          </a:xfrm>
          <a:prstGeom prst="rect">
            <a:avLst/>
          </a:prstGeom>
          <a:noFill/>
        </p:spPr>
        <p:txBody>
          <a:bodyPr wrap="square" rtlCol="0">
            <a:spAutoFit/>
          </a:bodyPr>
          <a:lstStyle/>
          <a:p>
            <a:pPr marL="457200" indent="-457200">
              <a:buFont typeface="+mj-lt"/>
              <a:buAutoNum type="arabicPeriod"/>
            </a:pPr>
            <a:r>
              <a:rPr lang="en-US" sz="2000" dirty="0" smtClean="0">
                <a:solidFill>
                  <a:schemeClr val="bg1"/>
                </a:solidFill>
              </a:rPr>
              <a:t>Describe  the difference between revising and editing.</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smtClean="0">
                <a:solidFill>
                  <a:schemeClr val="bg1"/>
                </a:solidFill>
              </a:rPr>
              <a:t>Explain why each is important to the final publication.</a:t>
            </a: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424562723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31857"/>
            <a:ext cx="3943708" cy="707886"/>
          </a:xfrm>
          <a:prstGeom prst="rect">
            <a:avLst/>
          </a:prstGeom>
          <a:noFill/>
        </p:spPr>
        <p:txBody>
          <a:bodyPr wrap="none" rtlCol="0">
            <a:spAutoFit/>
          </a:bodyPr>
          <a:lstStyle/>
          <a:p>
            <a:r>
              <a:rPr lang="en-US" sz="4000" dirty="0" smtClean="0">
                <a:solidFill>
                  <a:srgbClr val="FF0000"/>
                </a:solidFill>
              </a:rPr>
              <a:t>THE ASSIGNMENT</a:t>
            </a:r>
            <a:endParaRPr lang="en-US" sz="4000" dirty="0">
              <a:solidFill>
                <a:srgbClr val="FF0000"/>
              </a:solidFill>
            </a:endParaRPr>
          </a:p>
        </p:txBody>
      </p:sp>
      <p:sp>
        <p:nvSpPr>
          <p:cNvPr id="3" name="TextBox 2"/>
          <p:cNvSpPr txBox="1"/>
          <p:nvPr/>
        </p:nvSpPr>
        <p:spPr>
          <a:xfrm>
            <a:off x="838200" y="1039743"/>
            <a:ext cx="8001000" cy="5632311"/>
          </a:xfrm>
          <a:prstGeom prst="rect">
            <a:avLst/>
          </a:prstGeom>
          <a:noFill/>
        </p:spPr>
        <p:txBody>
          <a:bodyPr wrap="square" rtlCol="0">
            <a:spAutoFit/>
          </a:bodyPr>
          <a:lstStyle/>
          <a:p>
            <a:pPr marL="342900" indent="-342900">
              <a:buFont typeface="+mj-lt"/>
              <a:buAutoNum type="arabicPeriod"/>
            </a:pPr>
            <a:r>
              <a:rPr lang="en-US" dirty="0" smtClean="0"/>
              <a:t>Choose a topic you feel passionately about. It must have:</a:t>
            </a:r>
          </a:p>
          <a:p>
            <a:pPr marL="800100" lvl="1" indent="-342900">
              <a:buFont typeface="Arial" panose="020B0604020202020204" pitchFamily="34" charset="0"/>
              <a:buChar char="•"/>
            </a:pPr>
            <a:r>
              <a:rPr lang="en-US" dirty="0" smtClean="0"/>
              <a:t>A history</a:t>
            </a:r>
          </a:p>
          <a:p>
            <a:pPr marL="800100" lvl="1" indent="-342900">
              <a:buFont typeface="Arial" panose="020B0604020202020204" pitchFamily="34" charset="0"/>
              <a:buChar char="•"/>
            </a:pPr>
            <a:r>
              <a:rPr lang="en-US" dirty="0" smtClean="0"/>
              <a:t>A present problem</a:t>
            </a:r>
          </a:p>
          <a:p>
            <a:pPr marL="800100" lvl="1" indent="-342900">
              <a:buFont typeface="Arial" panose="020B0604020202020204" pitchFamily="34" charset="0"/>
              <a:buChar char="•"/>
            </a:pPr>
            <a:r>
              <a:rPr lang="en-US" dirty="0" smtClean="0"/>
              <a:t>A viable solution</a:t>
            </a:r>
          </a:p>
          <a:p>
            <a:pPr marL="342900" indent="-342900">
              <a:buFont typeface="+mj-lt"/>
              <a:buAutoNum type="arabicPeriod"/>
            </a:pPr>
            <a:r>
              <a:rPr lang="en-US" dirty="0" smtClean="0"/>
              <a:t>Research your topic for background information.</a:t>
            </a:r>
          </a:p>
          <a:p>
            <a:pPr marL="342900" indent="-342900">
              <a:buFont typeface="+mj-lt"/>
              <a:buAutoNum type="arabicPeriod"/>
            </a:pPr>
            <a:r>
              <a:rPr lang="en-US" dirty="0" smtClean="0"/>
              <a:t>Write a speech that is exactly 272 words long and takes approximately 2 ½ minutes to present.</a:t>
            </a:r>
          </a:p>
          <a:p>
            <a:pPr marL="342900" indent="-342900">
              <a:buFont typeface="+mj-lt"/>
              <a:buAutoNum type="arabicPeriod"/>
            </a:pPr>
            <a:r>
              <a:rPr lang="en-US" dirty="0" smtClean="0"/>
              <a:t>Consider</a:t>
            </a:r>
          </a:p>
          <a:p>
            <a:pPr marL="800100" lvl="1" indent="-342900">
              <a:buFont typeface="Arial" panose="020B0604020202020204" pitchFamily="34" charset="0"/>
              <a:buChar char="•"/>
            </a:pPr>
            <a:r>
              <a:rPr lang="en-US" dirty="0" smtClean="0"/>
              <a:t>Your audience</a:t>
            </a:r>
          </a:p>
          <a:p>
            <a:pPr marL="800100" lvl="1" indent="-342900">
              <a:buFont typeface="Arial" panose="020B0604020202020204" pitchFamily="34" charset="0"/>
              <a:buChar char="•"/>
            </a:pPr>
            <a:r>
              <a:rPr lang="en-US" dirty="0" smtClean="0"/>
              <a:t>Word choice</a:t>
            </a:r>
          </a:p>
          <a:p>
            <a:pPr marL="800100" lvl="1" indent="-342900">
              <a:buFont typeface="Arial" panose="020B0604020202020204" pitchFamily="34" charset="0"/>
              <a:buChar char="•"/>
            </a:pPr>
            <a:r>
              <a:rPr lang="en-US" dirty="0" smtClean="0"/>
              <a:t>Mood</a:t>
            </a:r>
          </a:p>
          <a:p>
            <a:pPr marL="800100" lvl="1" indent="-342900">
              <a:buFont typeface="Arial" panose="020B0604020202020204" pitchFamily="34" charset="0"/>
              <a:buChar char="•"/>
            </a:pPr>
            <a:r>
              <a:rPr lang="en-US" dirty="0" smtClean="0"/>
              <a:t>Tone</a:t>
            </a:r>
          </a:p>
          <a:p>
            <a:pPr marL="800100" lvl="1" indent="-342900">
              <a:buFont typeface="Arial" panose="020B0604020202020204" pitchFamily="34" charset="0"/>
              <a:buChar char="•"/>
            </a:pPr>
            <a:r>
              <a:rPr lang="en-US" dirty="0" smtClean="0"/>
              <a:t>Voice</a:t>
            </a:r>
          </a:p>
          <a:p>
            <a:pPr marL="800100" lvl="1" indent="-342900">
              <a:buFont typeface="Arial" panose="020B0604020202020204" pitchFamily="34" charset="0"/>
              <a:buChar char="•"/>
            </a:pPr>
            <a:r>
              <a:rPr lang="en-US" dirty="0" smtClean="0"/>
              <a:t>Word choice</a:t>
            </a:r>
          </a:p>
          <a:p>
            <a:pPr marL="800100" lvl="1" indent="-342900">
              <a:buFont typeface="Arial" panose="020B0604020202020204" pitchFamily="34" charset="0"/>
              <a:buChar char="•"/>
            </a:pPr>
            <a:r>
              <a:rPr lang="en-US" dirty="0" smtClean="0"/>
              <a:t>Evaluating your writer’s craft </a:t>
            </a:r>
          </a:p>
          <a:p>
            <a:pPr marL="342900" indent="-342900">
              <a:buFont typeface="+mj-lt"/>
              <a:buAutoNum type="arabicPeriod"/>
            </a:pPr>
            <a:r>
              <a:rPr lang="en-US" dirty="0" smtClean="0"/>
              <a:t>Use appropriate quotes</a:t>
            </a:r>
          </a:p>
          <a:p>
            <a:pPr marL="342900" indent="-342900">
              <a:buFont typeface="+mj-lt"/>
              <a:buAutoNum type="arabicPeriod"/>
            </a:pPr>
            <a:r>
              <a:rPr lang="en-US" dirty="0" smtClean="0"/>
              <a:t>Revise with a responsible peer. Document this.</a:t>
            </a:r>
          </a:p>
          <a:p>
            <a:pPr marL="342900" indent="-342900">
              <a:buFont typeface="+mj-lt"/>
              <a:buAutoNum type="arabicPeriod"/>
            </a:pPr>
            <a:r>
              <a:rPr lang="en-US" dirty="0" smtClean="0"/>
              <a:t>Edit and proofread</a:t>
            </a:r>
          </a:p>
          <a:p>
            <a:pPr marL="342900" indent="-342900">
              <a:buFont typeface="+mj-lt"/>
              <a:buAutoNum type="arabicPeriod"/>
            </a:pPr>
            <a:r>
              <a:rPr lang="en-US" dirty="0" smtClean="0"/>
              <a:t>Practice reading with the voice that expresses your </a:t>
            </a:r>
            <a:r>
              <a:rPr lang="en-US" sz="1600" dirty="0" smtClean="0"/>
              <a:t>VOICE</a:t>
            </a:r>
            <a:r>
              <a:rPr lang="en-US" dirty="0" smtClean="0"/>
              <a:t>.</a:t>
            </a:r>
          </a:p>
          <a:p>
            <a:pPr marL="342900" indent="-342900">
              <a:buFont typeface="+mj-lt"/>
              <a:buAutoNum type="arabicPeriod"/>
            </a:pPr>
            <a:r>
              <a:rPr lang="en-US" dirty="0" smtClean="0"/>
              <a:t>Memorize it, or learn it well enough that you are not bound to your reading.</a:t>
            </a:r>
            <a:endParaRPr lang="en-US" dirty="0"/>
          </a:p>
        </p:txBody>
      </p:sp>
    </p:spTree>
    <p:extLst>
      <p:ext uri="{BB962C8B-B14F-4D97-AF65-F5344CB8AC3E}">
        <p14:creationId xmlns:p14="http://schemas.microsoft.com/office/powerpoint/2010/main" val="159493982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1400" y="164068"/>
            <a:ext cx="1835695" cy="369332"/>
          </a:xfrm>
          <a:prstGeom prst="rect">
            <a:avLst/>
          </a:prstGeom>
          <a:noFill/>
        </p:spPr>
        <p:txBody>
          <a:bodyPr wrap="none" rtlCol="0">
            <a:spAutoFit/>
          </a:bodyPr>
          <a:lstStyle/>
          <a:p>
            <a:r>
              <a:rPr lang="en-US" dirty="0" smtClean="0"/>
              <a:t>Rubric for Speech</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32352002"/>
              </p:ext>
            </p:extLst>
          </p:nvPr>
        </p:nvGraphicFramePr>
        <p:xfrm>
          <a:off x="152400" y="552450"/>
          <a:ext cx="8416655" cy="6313636"/>
        </p:xfrm>
        <a:graphic>
          <a:graphicData uri="http://schemas.openxmlformats.org/drawingml/2006/table">
            <a:tbl>
              <a:tblPr firstRow="1" bandRow="1">
                <a:tableStyleId>{5940675A-B579-460E-94D1-54222C63F5DA}</a:tableStyleId>
              </a:tblPr>
              <a:tblGrid>
                <a:gridCol w="1600200"/>
                <a:gridCol w="1766462"/>
                <a:gridCol w="1683331"/>
                <a:gridCol w="1683331"/>
                <a:gridCol w="1683331"/>
              </a:tblGrid>
              <a:tr h="152400">
                <a:tc>
                  <a:txBody>
                    <a:bodyPr/>
                    <a:lstStyle/>
                    <a:p>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1</a:t>
                      </a:r>
                      <a:endParaRPr lang="en-US" sz="1400" dirty="0"/>
                    </a:p>
                  </a:txBody>
                  <a:tcPr/>
                </a:tc>
              </a:tr>
              <a:tr h="742950">
                <a:tc>
                  <a:txBody>
                    <a:bodyPr/>
                    <a:lstStyle/>
                    <a:p>
                      <a:r>
                        <a:rPr lang="en-US" sz="1200" dirty="0" smtClean="0"/>
                        <a:t>Content</a:t>
                      </a:r>
                      <a:endParaRPr lang="en-US" sz="1200" dirty="0"/>
                    </a:p>
                  </a:txBody>
                  <a:tcPr/>
                </a:tc>
                <a:tc>
                  <a:txBody>
                    <a:bodyPr/>
                    <a:lstStyle/>
                    <a:p>
                      <a:r>
                        <a:rPr lang="en-US" sz="1000" dirty="0" smtClean="0"/>
                        <a:t>Obvious</a:t>
                      </a:r>
                      <a:r>
                        <a:rPr lang="en-US" sz="1000" baseline="0" dirty="0" smtClean="0"/>
                        <a:t> p</a:t>
                      </a:r>
                      <a:r>
                        <a:rPr lang="en-US" sz="1000" dirty="0" smtClean="0"/>
                        <a:t>assion for subject,</a:t>
                      </a:r>
                      <a:r>
                        <a:rPr lang="en-US" sz="1000" baseline="0" dirty="0" smtClean="0"/>
                        <a:t> extensive research, past, present, future well –presented.</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Passion for subject,</a:t>
                      </a:r>
                      <a:r>
                        <a:rPr lang="en-US" sz="1000" baseline="0" dirty="0" smtClean="0"/>
                        <a:t> obvious research, past, present, future adequately presented.</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Clear</a:t>
                      </a:r>
                      <a:r>
                        <a:rPr lang="en-US" sz="1000" baseline="0" dirty="0" smtClean="0"/>
                        <a:t> </a:t>
                      </a:r>
                      <a:r>
                        <a:rPr lang="en-US" sz="1000" dirty="0" smtClean="0"/>
                        <a:t>subject,</a:t>
                      </a:r>
                      <a:r>
                        <a:rPr lang="en-US" sz="1000" baseline="0" dirty="0" smtClean="0"/>
                        <a:t> some research, past, present, future presented.</a:t>
                      </a:r>
                      <a:endParaRPr lang="en-US" sz="1000" dirty="0" smtClean="0"/>
                    </a:p>
                    <a:p>
                      <a:endParaRPr lang="en-US" sz="1000" dirty="0"/>
                    </a:p>
                  </a:txBody>
                  <a:tcPr/>
                </a:tc>
                <a:tc>
                  <a:txBody>
                    <a:bodyPr/>
                    <a:lstStyle/>
                    <a:p>
                      <a:r>
                        <a:rPr lang="en-US" sz="1000" dirty="0" smtClean="0"/>
                        <a:t>Clear</a:t>
                      </a:r>
                      <a:r>
                        <a:rPr lang="en-US" sz="1000" baseline="0" dirty="0" smtClean="0"/>
                        <a:t> </a:t>
                      </a:r>
                      <a:r>
                        <a:rPr lang="en-US" sz="1000" dirty="0" smtClean="0"/>
                        <a:t>subject,</a:t>
                      </a:r>
                      <a:r>
                        <a:rPr lang="en-US" sz="1000" baseline="0" dirty="0" smtClean="0"/>
                        <a:t> little research, past, present, future undefined.</a:t>
                      </a:r>
                      <a:endParaRPr lang="en-US" sz="1000" dirty="0"/>
                    </a:p>
                  </a:txBody>
                  <a:tcPr/>
                </a:tc>
              </a:tr>
              <a:tr h="807101">
                <a:tc>
                  <a:txBody>
                    <a:bodyPr/>
                    <a:lstStyle/>
                    <a:p>
                      <a:r>
                        <a:rPr lang="en-US" sz="1200" dirty="0" smtClean="0"/>
                        <a:t>Consideration of audience, mood, tone, and voice.</a:t>
                      </a:r>
                      <a:endParaRPr lang="en-US" sz="1200" dirty="0"/>
                    </a:p>
                  </a:txBody>
                  <a:tcPr/>
                </a:tc>
                <a:tc>
                  <a:txBody>
                    <a:bodyPr/>
                    <a:lstStyle/>
                    <a:p>
                      <a:r>
                        <a:rPr lang="en-US" sz="1000" dirty="0" smtClean="0"/>
                        <a:t>Excellent</a:t>
                      </a:r>
                      <a:r>
                        <a:rPr lang="en-US" sz="1000" baseline="0" dirty="0" smtClean="0"/>
                        <a:t> job demonstrating all four qualities in writing and speech.</a:t>
                      </a:r>
                      <a:endParaRPr lang="en-US" sz="1000" dirty="0"/>
                    </a:p>
                  </a:txBody>
                  <a:tcPr/>
                </a:tc>
                <a:tc>
                  <a:txBody>
                    <a:bodyPr/>
                    <a:lstStyle/>
                    <a:p>
                      <a:r>
                        <a:rPr lang="en-US" sz="1000" dirty="0" smtClean="0"/>
                        <a:t>Demonstrates all four qualities</a:t>
                      </a:r>
                      <a:r>
                        <a:rPr lang="en-US" sz="1000" baseline="0" dirty="0" smtClean="0"/>
                        <a:t> in writing or speech.</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Demonstrates three</a:t>
                      </a:r>
                      <a:r>
                        <a:rPr lang="en-US" sz="1000" baseline="0" dirty="0" smtClean="0"/>
                        <a:t> of the </a:t>
                      </a:r>
                      <a:r>
                        <a:rPr lang="en-US" sz="1000" dirty="0" smtClean="0"/>
                        <a:t> qualities</a:t>
                      </a:r>
                      <a:r>
                        <a:rPr lang="en-US" sz="1000" baseline="0" dirty="0" smtClean="0"/>
                        <a:t> in writing or speech.</a:t>
                      </a:r>
                      <a:endParaRPr lang="en-US" sz="1000" dirty="0" smtClean="0"/>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Demonstrates two</a:t>
                      </a:r>
                      <a:r>
                        <a:rPr lang="en-US" sz="1000" baseline="0" dirty="0" smtClean="0"/>
                        <a:t> of the</a:t>
                      </a:r>
                      <a:r>
                        <a:rPr lang="en-US" sz="1000" dirty="0" smtClean="0"/>
                        <a:t> qualities</a:t>
                      </a:r>
                      <a:r>
                        <a:rPr lang="en-US" sz="1000" baseline="0" dirty="0" smtClean="0"/>
                        <a:t> in writing or speech.</a:t>
                      </a:r>
                      <a:endParaRPr lang="en-US" sz="1000" dirty="0" smtClean="0"/>
                    </a:p>
                    <a:p>
                      <a:endParaRPr lang="en-US" sz="1000" dirty="0"/>
                    </a:p>
                  </a:txBody>
                  <a:tcPr/>
                </a:tc>
              </a:tr>
              <a:tr h="488299">
                <a:tc>
                  <a:txBody>
                    <a:bodyPr/>
                    <a:lstStyle/>
                    <a:p>
                      <a:r>
                        <a:rPr lang="en-US" sz="1200" dirty="0" smtClean="0"/>
                        <a:t>Word choice</a:t>
                      </a:r>
                      <a:endParaRPr lang="en-US" sz="1200" dirty="0"/>
                    </a:p>
                  </a:txBody>
                  <a:tcPr/>
                </a:tc>
                <a:tc>
                  <a:txBody>
                    <a:bodyPr/>
                    <a:lstStyle/>
                    <a:p>
                      <a:r>
                        <a:rPr lang="en-US" sz="1000" dirty="0" smtClean="0"/>
                        <a:t>Many examples of excellent word choices.</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Several examples of excellent word choices.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Some examples of excellent word choices.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A</a:t>
                      </a:r>
                      <a:r>
                        <a:rPr lang="en-US" sz="1000" baseline="0" dirty="0" smtClean="0"/>
                        <a:t> f</a:t>
                      </a:r>
                      <a:r>
                        <a:rPr lang="en-US" sz="1000" dirty="0" smtClean="0"/>
                        <a:t>ew examples of excellent word choices.</a:t>
                      </a:r>
                    </a:p>
                  </a:txBody>
                  <a:tcPr/>
                </a:tc>
              </a:tr>
              <a:tr h="832589">
                <a:tc>
                  <a:txBody>
                    <a:bodyPr/>
                    <a:lstStyle/>
                    <a:p>
                      <a:r>
                        <a:rPr lang="en-US" sz="1200" dirty="0" smtClean="0"/>
                        <a:t>Use</a:t>
                      </a:r>
                      <a:r>
                        <a:rPr lang="en-US" sz="1200" baseline="0" dirty="0" smtClean="0"/>
                        <a:t> of Quotes</a:t>
                      </a:r>
                      <a:endParaRPr lang="en-US" sz="1200" dirty="0"/>
                    </a:p>
                  </a:txBody>
                  <a:tcPr/>
                </a:tc>
                <a:tc>
                  <a:txBody>
                    <a:bodyPr/>
                    <a:lstStyle/>
                    <a:p>
                      <a:r>
                        <a:rPr lang="en-US" sz="1000" dirty="0" smtClean="0"/>
                        <a:t>Several quotes placed appropriately</a:t>
                      </a:r>
                      <a:r>
                        <a:rPr lang="en-US" sz="1000" baseline="0" dirty="0" smtClean="0"/>
                        <a:t> to connect with the audience or to emphasize </a:t>
                      </a:r>
                      <a:r>
                        <a:rPr lang="en-US" sz="1000" baseline="0" smtClean="0"/>
                        <a:t>a point.</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Some</a:t>
                      </a:r>
                      <a:r>
                        <a:rPr lang="en-US" sz="1000" baseline="0" dirty="0" smtClean="0"/>
                        <a:t> </a:t>
                      </a:r>
                      <a:r>
                        <a:rPr lang="en-US" sz="1000" dirty="0" smtClean="0"/>
                        <a:t>quotes placed appropriately</a:t>
                      </a:r>
                      <a:r>
                        <a:rPr lang="en-US" sz="1000" baseline="0" dirty="0" smtClean="0"/>
                        <a:t> to connect with the audience or to emphasize a point.</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One</a:t>
                      </a:r>
                      <a:r>
                        <a:rPr lang="en-US" sz="1000" baseline="0" dirty="0" smtClean="0"/>
                        <a:t> or two</a:t>
                      </a:r>
                      <a:r>
                        <a:rPr lang="en-US" sz="1000" dirty="0" smtClean="0"/>
                        <a:t> quotes used</a:t>
                      </a:r>
                      <a:r>
                        <a:rPr lang="en-US" sz="1000" baseline="0" dirty="0" smtClean="0"/>
                        <a:t>  to connect with the .</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audience or to emphasize a point.</a:t>
                      </a:r>
                      <a:endParaRPr lang="en-US" sz="1000" dirty="0" smtClean="0"/>
                    </a:p>
                  </a:txBody>
                  <a:tcPr/>
                </a:tc>
                <a:tc>
                  <a:txBody>
                    <a:bodyPr/>
                    <a:lstStyle/>
                    <a:p>
                      <a:r>
                        <a:rPr lang="en-US" sz="1000" dirty="0" smtClean="0"/>
                        <a:t>One quote that needs work to</a:t>
                      </a:r>
                      <a:r>
                        <a:rPr lang="en-US" sz="1000" baseline="0" dirty="0" smtClean="0"/>
                        <a:t> connect or to emphasize.</a:t>
                      </a:r>
                      <a:endParaRPr lang="en-US" sz="1000" dirty="0"/>
                    </a:p>
                  </a:txBody>
                  <a:tcPr/>
                </a:tc>
              </a:tr>
              <a:tr h="807101">
                <a:tc>
                  <a:txBody>
                    <a:bodyPr/>
                    <a:lstStyle/>
                    <a:p>
                      <a:r>
                        <a:rPr lang="en-US" sz="1200" dirty="0" smtClean="0"/>
                        <a:t>Revision</a:t>
                      </a:r>
                      <a:endParaRPr lang="en-US" sz="1200" dirty="0"/>
                    </a:p>
                  </a:txBody>
                  <a:tcPr/>
                </a:tc>
                <a:tc>
                  <a:txBody>
                    <a:bodyPr/>
                    <a:lstStyle/>
                    <a:p>
                      <a:r>
                        <a:rPr lang="en-US" sz="1000" dirty="0" smtClean="0"/>
                        <a:t>Presents documentation</a:t>
                      </a:r>
                      <a:r>
                        <a:rPr lang="en-US" sz="1000" baseline="0" dirty="0" smtClean="0"/>
                        <a:t> of revision, superior, thoughtful content that is persuasive, and flows well throughout the speech.</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Presents documentation</a:t>
                      </a:r>
                      <a:r>
                        <a:rPr lang="en-US" sz="1000" baseline="0" dirty="0" smtClean="0"/>
                        <a:t> of revision, thoughtful content that flows well throughout the speech.</a:t>
                      </a:r>
                      <a:endParaRPr lang="en-US" sz="1000" dirty="0" smtClean="0"/>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Some evidence of revision, most content is orderly  throughout the speech.</a:t>
                      </a:r>
                      <a:endParaRPr lang="en-US" sz="1000" dirty="0" smtClean="0"/>
                    </a:p>
                    <a:p>
                      <a:endParaRPr lang="en-US" sz="1000" dirty="0"/>
                    </a:p>
                  </a:txBody>
                  <a:tcPr/>
                </a:tc>
                <a:tc>
                  <a:txBody>
                    <a:bodyPr/>
                    <a:lstStyle/>
                    <a:p>
                      <a:r>
                        <a:rPr lang="en-US" sz="1000" baseline="0" dirty="0" smtClean="0"/>
                        <a:t>Little evidence of revision, sentence are choppy or run-on. Lacks order.</a:t>
                      </a:r>
                      <a:endParaRPr lang="en-US" sz="1000" dirty="0"/>
                    </a:p>
                  </a:txBody>
                  <a:tcPr/>
                </a:tc>
              </a:tr>
              <a:tr h="6363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Clarity</a:t>
                      </a:r>
                      <a:r>
                        <a:rPr lang="en-US" sz="1200" baseline="0" dirty="0" smtClean="0"/>
                        <a:t> of Speech </a:t>
                      </a:r>
                      <a:endParaRPr lang="en-US" sz="1200" dirty="0" smtClean="0"/>
                    </a:p>
                    <a:p>
                      <a:endParaRPr lang="en-US" sz="1200" dirty="0" smtClean="0"/>
                    </a:p>
                  </a:txBody>
                  <a:tcPr/>
                </a:tc>
                <a:tc>
                  <a:txBody>
                    <a:bodyPr/>
                    <a:lstStyle/>
                    <a:p>
                      <a:r>
                        <a:rPr lang="en-US" sz="1000" dirty="0" smtClean="0"/>
                        <a:t>Speaker has</a:t>
                      </a:r>
                      <a:r>
                        <a:rPr lang="en-US" sz="1000" baseline="0" dirty="0" smtClean="0"/>
                        <a:t> clear intonation and is completely audible; uses volume, word speed control, and pauses to express </a:t>
                      </a:r>
                      <a:r>
                        <a:rPr lang="en-US" sz="800" baseline="0" dirty="0" smtClean="0"/>
                        <a:t>VOICE; </a:t>
                      </a:r>
                      <a:r>
                        <a:rPr lang="en-US" sz="1000" baseline="0" dirty="0" smtClean="0"/>
                        <a:t>does not ‘read’ the speech.</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Speaker has mostly </a:t>
                      </a:r>
                      <a:r>
                        <a:rPr lang="en-US" sz="1000" baseline="0" dirty="0" smtClean="0"/>
                        <a:t>clear intonation and is mostly audible; mostly uses volume, word speed control, and pauses to express </a:t>
                      </a:r>
                      <a:r>
                        <a:rPr lang="en-US" sz="800" baseline="0" dirty="0" smtClean="0"/>
                        <a:t>VOICE. </a:t>
                      </a:r>
                      <a:r>
                        <a:rPr lang="en-US" sz="1000" baseline="0" dirty="0" smtClean="0"/>
                        <a:t>Student mostly looks up.</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Speaker attempts </a:t>
                      </a:r>
                      <a:r>
                        <a:rPr lang="en-US" sz="1000" baseline="0" dirty="0" smtClean="0"/>
                        <a:t>clear intonation and proper volume, attempts to express </a:t>
                      </a:r>
                      <a:r>
                        <a:rPr lang="en-US" sz="800" baseline="0" dirty="0" smtClean="0"/>
                        <a:t>VOICE. </a:t>
                      </a:r>
                      <a:r>
                        <a:rPr lang="en-US" sz="1000" baseline="0" dirty="0" smtClean="0"/>
                        <a:t>Student reads speech with confidence and few mistakes.</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Speaker has</a:t>
                      </a:r>
                      <a:r>
                        <a:rPr lang="en-US" sz="1000" baseline="0" dirty="0" smtClean="0"/>
                        <a:t> much</a:t>
                      </a:r>
                      <a:r>
                        <a:rPr lang="en-US" sz="1000" dirty="0" smtClean="0"/>
                        <a:t> un</a:t>
                      </a:r>
                      <a:r>
                        <a:rPr lang="en-US" sz="1000" baseline="0" dirty="0" smtClean="0"/>
                        <a:t>clear intonation and  volume, some attempt to express </a:t>
                      </a:r>
                      <a:r>
                        <a:rPr lang="en-US" sz="800" baseline="0" dirty="0" smtClean="0"/>
                        <a:t>VOICE. </a:t>
                      </a:r>
                      <a:r>
                        <a:rPr lang="en-US" sz="1000" baseline="0" dirty="0" smtClean="0"/>
                        <a:t>Student reads speech with several mistakes.</a:t>
                      </a:r>
                      <a:endParaRPr lang="en-US" sz="1000" dirty="0" smtClean="0"/>
                    </a:p>
                    <a:p>
                      <a:endParaRPr lang="en-US" sz="1000" dirty="0"/>
                    </a:p>
                  </a:txBody>
                  <a:tcPr/>
                </a:tc>
              </a:tr>
              <a:tr h="1278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Editing/Proofreading</a:t>
                      </a:r>
                    </a:p>
                    <a:p>
                      <a:pPr marL="171450" indent="-171450">
                        <a:buFont typeface="Arial" panose="020B0604020202020204" pitchFamily="34" charset="0"/>
                        <a:buChar char="•"/>
                      </a:pPr>
                      <a:r>
                        <a:rPr lang="en-US" sz="1000" dirty="0" smtClean="0"/>
                        <a:t>Spelling</a:t>
                      </a:r>
                    </a:p>
                    <a:p>
                      <a:pPr marL="171450" indent="-171450">
                        <a:buFont typeface="Arial" panose="020B0604020202020204" pitchFamily="34" charset="0"/>
                        <a:buChar char="•"/>
                      </a:pPr>
                      <a:r>
                        <a:rPr lang="en-US" sz="1000" dirty="0" smtClean="0"/>
                        <a:t>Capitalization</a:t>
                      </a:r>
                    </a:p>
                    <a:p>
                      <a:pPr marL="171450" indent="-171450">
                        <a:buFont typeface="Arial" panose="020B0604020202020204" pitchFamily="34" charset="0"/>
                        <a:buChar char="•"/>
                      </a:pPr>
                      <a:r>
                        <a:rPr lang="en-US" sz="1000" dirty="0" smtClean="0"/>
                        <a:t>Punctuation</a:t>
                      </a:r>
                    </a:p>
                    <a:p>
                      <a:pPr marL="171450" indent="-171450">
                        <a:buFont typeface="Arial" panose="020B0604020202020204" pitchFamily="34" charset="0"/>
                        <a:buChar char="•"/>
                      </a:pPr>
                      <a:r>
                        <a:rPr lang="en-US" sz="1000" dirty="0" smtClean="0"/>
                        <a:t>Grammar</a:t>
                      </a:r>
                    </a:p>
                    <a:p>
                      <a:pPr marL="171450" indent="-171450">
                        <a:buFont typeface="Arial" panose="020B0604020202020204" pitchFamily="34" charset="0"/>
                        <a:buChar char="•"/>
                      </a:pPr>
                      <a:r>
                        <a:rPr lang="en-US" sz="1000" dirty="0" smtClean="0"/>
                        <a:t>Complete sentences</a:t>
                      </a:r>
                    </a:p>
                    <a:p>
                      <a:pPr marL="171450" indent="-171450">
                        <a:buFont typeface="Arial" panose="020B0604020202020204" pitchFamily="34" charset="0"/>
                        <a:buChar char="•"/>
                      </a:pPr>
                      <a:endParaRPr lang="en-US" sz="1000" dirty="0"/>
                    </a:p>
                  </a:txBody>
                  <a:tcPr/>
                </a:tc>
                <a:tc>
                  <a:txBody>
                    <a:bodyPr/>
                    <a:lstStyle/>
                    <a:p>
                      <a:r>
                        <a:rPr lang="en-US" sz="1000" dirty="0" smtClean="0"/>
                        <a:t>4</a:t>
                      </a:r>
                      <a:r>
                        <a:rPr lang="en-US" sz="1000" baseline="0" dirty="0" smtClean="0"/>
                        <a:t> or less mistakes</a:t>
                      </a:r>
                      <a:endParaRPr lang="en-US" sz="1000" dirty="0"/>
                    </a:p>
                  </a:txBody>
                  <a:tcPr/>
                </a:tc>
                <a:tc>
                  <a:txBody>
                    <a:bodyPr/>
                    <a:lstStyle/>
                    <a:p>
                      <a:r>
                        <a:rPr lang="en-US" sz="1000" dirty="0" smtClean="0"/>
                        <a:t>Between 5-8 mistakes</a:t>
                      </a:r>
                      <a:endParaRPr lang="en-US" sz="1000" dirty="0"/>
                    </a:p>
                  </a:txBody>
                  <a:tcPr/>
                </a:tc>
                <a:tc>
                  <a:txBody>
                    <a:bodyPr/>
                    <a:lstStyle/>
                    <a:p>
                      <a:r>
                        <a:rPr lang="en-US" sz="1000" dirty="0" smtClean="0"/>
                        <a:t>Between 9 and 12 mistakes</a:t>
                      </a:r>
                      <a:endParaRPr lang="en-US" sz="1000" dirty="0"/>
                    </a:p>
                  </a:txBody>
                  <a:tcPr/>
                </a:tc>
                <a:tc>
                  <a:txBody>
                    <a:bodyPr/>
                    <a:lstStyle/>
                    <a:p>
                      <a:r>
                        <a:rPr lang="en-US" sz="1000" dirty="0" smtClean="0"/>
                        <a:t>13 or more mistakes</a:t>
                      </a:r>
                      <a:endParaRPr lang="en-US" sz="1000" dirty="0"/>
                    </a:p>
                  </a:txBody>
                  <a:tcPr/>
                </a:tc>
              </a:tr>
            </a:tbl>
          </a:graphicData>
        </a:graphic>
      </p:graphicFrame>
    </p:spTree>
    <p:extLst>
      <p:ext uri="{BB962C8B-B14F-4D97-AF65-F5344CB8AC3E}">
        <p14:creationId xmlns:p14="http://schemas.microsoft.com/office/powerpoint/2010/main" val="87240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hildrensbookalmanac.com/wp-content/uploads/6-22-Pink-and-Say-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3277730"/>
            <a:ext cx="9178636" cy="10181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4648200"/>
            <a:ext cx="7086600" cy="1477328"/>
          </a:xfrm>
          <a:prstGeom prst="rect">
            <a:avLst/>
          </a:prstGeom>
          <a:noFill/>
        </p:spPr>
        <p:txBody>
          <a:bodyPr wrap="square" lIns="91440" tIns="45720" rIns="91440" bIns="45720">
            <a:spAutoFit/>
          </a:bodyPr>
          <a:lstStyle/>
          <a:p>
            <a:pPr algn="ctr"/>
            <a:r>
              <a:rPr lang="en-US" sz="5400" dirty="0"/>
              <a:t> </a:t>
            </a:r>
            <a:r>
              <a:rPr lang="en-US" sz="3600" b="1" dirty="0"/>
              <a:t>What is the relationship between history and memory?</a:t>
            </a:r>
          </a:p>
        </p:txBody>
      </p:sp>
    </p:spTree>
    <p:extLst>
      <p:ext uri="{BB962C8B-B14F-4D97-AF65-F5344CB8AC3E}">
        <p14:creationId xmlns:p14="http://schemas.microsoft.com/office/powerpoint/2010/main" val="3387974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772675"/>
            <a:ext cx="5765131" cy="3833812"/>
          </a:xfrm>
          <a:prstGeom prst="rect">
            <a:avLst/>
          </a:prstGeom>
        </p:spPr>
      </p:pic>
      <p:sp>
        <p:nvSpPr>
          <p:cNvPr id="4" name="Rectangle 3"/>
          <p:cNvSpPr/>
          <p:nvPr/>
        </p:nvSpPr>
        <p:spPr>
          <a:xfrm>
            <a:off x="304800" y="2590800"/>
            <a:ext cx="2385233" cy="3785652"/>
          </a:xfrm>
          <a:prstGeom prst="rect">
            <a:avLst/>
          </a:prstGeom>
          <a:noFill/>
        </p:spPr>
        <p:txBody>
          <a:bodyPr wrap="square" lIns="91440" tIns="45720" rIns="91440" bIns="45720">
            <a:spAutoFit/>
          </a:bodyP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does memory affect the way you tell a story?</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2819400" y="457200"/>
            <a:ext cx="5181600" cy="1323439"/>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does perspective affect your memory?</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532638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4140</TotalTime>
  <Words>3371</Words>
  <Application>Microsoft Macintosh PowerPoint</Application>
  <PresentationFormat>On-screen Show (4:3)</PresentationFormat>
  <Paragraphs>395</Paragraphs>
  <Slides>76</Slides>
  <Notes>2</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swaney999@hotmail.com</dc:creator>
  <cp:lastModifiedBy>PLS</cp:lastModifiedBy>
  <cp:revision>165</cp:revision>
  <dcterms:created xsi:type="dcterms:W3CDTF">2014-07-08T14:03:25Z</dcterms:created>
  <dcterms:modified xsi:type="dcterms:W3CDTF">2019-01-07T19:53:26Z</dcterms:modified>
</cp:coreProperties>
</file>