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72" r:id="rId2"/>
    <p:sldId id="371" r:id="rId3"/>
    <p:sldId id="374" r:id="rId4"/>
    <p:sldId id="381" r:id="rId5"/>
    <p:sldId id="333" r:id="rId6"/>
    <p:sldId id="373" r:id="rId7"/>
    <p:sldId id="350" r:id="rId8"/>
    <p:sldId id="348" r:id="rId9"/>
    <p:sldId id="349" r:id="rId10"/>
    <p:sldId id="347" r:id="rId11"/>
    <p:sldId id="336" r:id="rId12"/>
    <p:sldId id="346" r:id="rId13"/>
    <p:sldId id="338" r:id="rId14"/>
    <p:sldId id="383" r:id="rId15"/>
    <p:sldId id="340" r:id="rId16"/>
    <p:sldId id="351" r:id="rId17"/>
    <p:sldId id="345" r:id="rId18"/>
    <p:sldId id="342" r:id="rId19"/>
    <p:sldId id="422" r:id="rId20"/>
    <p:sldId id="431" r:id="rId21"/>
    <p:sldId id="432" r:id="rId22"/>
    <p:sldId id="433" r:id="rId23"/>
    <p:sldId id="434" r:id="rId24"/>
    <p:sldId id="435" r:id="rId25"/>
    <p:sldId id="436" r:id="rId26"/>
    <p:sldId id="437" r:id="rId27"/>
    <p:sldId id="438" r:id="rId28"/>
    <p:sldId id="423" r:id="rId29"/>
    <p:sldId id="353" r:id="rId30"/>
    <p:sldId id="332" r:id="rId31"/>
    <p:sldId id="357" r:id="rId32"/>
    <p:sldId id="354" r:id="rId33"/>
    <p:sldId id="356" r:id="rId34"/>
    <p:sldId id="424" r:id="rId35"/>
    <p:sldId id="358" r:id="rId36"/>
    <p:sldId id="359" r:id="rId37"/>
    <p:sldId id="360" r:id="rId38"/>
    <p:sldId id="361" r:id="rId39"/>
    <p:sldId id="362" r:id="rId40"/>
    <p:sldId id="363" r:id="rId41"/>
    <p:sldId id="364" r:id="rId42"/>
    <p:sldId id="366" r:id="rId43"/>
    <p:sldId id="367" r:id="rId44"/>
    <p:sldId id="365" r:id="rId45"/>
    <p:sldId id="368" r:id="rId46"/>
    <p:sldId id="369" r:id="rId47"/>
    <p:sldId id="370" r:id="rId48"/>
    <p:sldId id="425" r:id="rId49"/>
    <p:sldId id="382" r:id="rId50"/>
    <p:sldId id="334" r:id="rId51"/>
    <p:sldId id="375" r:id="rId52"/>
    <p:sldId id="376" r:id="rId53"/>
    <p:sldId id="377" r:id="rId54"/>
    <p:sldId id="378" r:id="rId55"/>
    <p:sldId id="379" r:id="rId56"/>
    <p:sldId id="380" r:id="rId57"/>
    <p:sldId id="384" r:id="rId58"/>
    <p:sldId id="427"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399" r:id="rId74"/>
    <p:sldId id="400" r:id="rId75"/>
    <p:sldId id="401" r:id="rId76"/>
    <p:sldId id="402" r:id="rId77"/>
    <p:sldId id="403" r:id="rId78"/>
    <p:sldId id="404" r:id="rId79"/>
    <p:sldId id="406" r:id="rId80"/>
    <p:sldId id="407" r:id="rId81"/>
    <p:sldId id="430" r:id="rId82"/>
    <p:sldId id="428" r:id="rId83"/>
    <p:sldId id="420" r:id="rId84"/>
    <p:sldId id="421"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78" autoAdjust="0"/>
    <p:restoredTop sz="94660"/>
  </p:normalViewPr>
  <p:slideViewPr>
    <p:cSldViewPr>
      <p:cViewPr varScale="1">
        <p:scale>
          <a:sx n="110" d="100"/>
          <a:sy n="110" d="100"/>
        </p:scale>
        <p:origin x="-114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C6867-1968-49E8-8778-EC76CF601404}" type="datetimeFigureOut">
              <a:rPr lang="en-US" smtClean="0"/>
              <a:t>2/21/19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1DE6D-DBAE-436B-BD59-27DE1C210237}" type="slidenum">
              <a:rPr lang="en-US" smtClean="0"/>
              <a:t>‹#›</a:t>
            </a:fld>
            <a:endParaRPr lang="en-US" dirty="0"/>
          </a:p>
        </p:txBody>
      </p:sp>
    </p:spTree>
    <p:extLst>
      <p:ext uri="{BB962C8B-B14F-4D97-AF65-F5344CB8AC3E}">
        <p14:creationId xmlns:p14="http://schemas.microsoft.com/office/powerpoint/2010/main" val="303710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68</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77</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78</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79</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80</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84</a:t>
            </a:fld>
            <a:endParaRPr lang="en-US" dirty="0"/>
          </a:p>
        </p:txBody>
      </p:sp>
    </p:spTree>
    <p:extLst>
      <p:ext uri="{BB962C8B-B14F-4D97-AF65-F5344CB8AC3E}">
        <p14:creationId xmlns:p14="http://schemas.microsoft.com/office/powerpoint/2010/main" val="285764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69</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70</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71</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72</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73</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74</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75</a:t>
            </a:fld>
            <a:endParaRPr lang="en-US" dirty="0"/>
          </a:p>
        </p:txBody>
      </p:sp>
    </p:spTree>
    <p:extLst>
      <p:ext uri="{BB962C8B-B14F-4D97-AF65-F5344CB8AC3E}">
        <p14:creationId xmlns:p14="http://schemas.microsoft.com/office/powerpoint/2010/main" val="80859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1DE6D-DBAE-436B-BD59-27DE1C210237}" type="slidenum">
              <a:rPr lang="en-US" smtClean="0"/>
              <a:t>76</a:t>
            </a:fld>
            <a:endParaRPr lang="en-US" dirty="0"/>
          </a:p>
        </p:txBody>
      </p:sp>
    </p:spTree>
    <p:extLst>
      <p:ext uri="{BB962C8B-B14F-4D97-AF65-F5344CB8AC3E}">
        <p14:creationId xmlns:p14="http://schemas.microsoft.com/office/powerpoint/2010/main" val="80859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90816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273882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14324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6E942-2598-47E2-8AD3-B4258B438580}" type="datetimeFigureOut">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71124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6E942-2598-47E2-8AD3-B4258B438580}" type="datetimeFigureOut">
              <a:rPr lang="en-US" smtClean="0"/>
              <a:t>2/21/19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1336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6E942-2598-47E2-8AD3-B4258B438580}" type="datetimeFigureOut">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378412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6E942-2598-47E2-8AD3-B4258B438580}" type="datetimeFigureOut">
              <a:rPr lang="en-US" smtClean="0"/>
              <a:t>2/21/19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19273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6E942-2598-47E2-8AD3-B4258B438580}" type="datetimeFigureOut">
              <a:rPr lang="en-US" smtClean="0"/>
              <a:t>2/21/19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429264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6E942-2598-47E2-8AD3-B4258B438580}" type="datetimeFigureOut">
              <a:rPr lang="en-US" smtClean="0"/>
              <a:t>2/21/19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67201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6E942-2598-47E2-8AD3-B4258B438580}" type="datetimeFigureOut">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96362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6E942-2598-47E2-8AD3-B4258B438580}" type="datetimeFigureOut">
              <a:rPr lang="en-US" smtClean="0"/>
              <a:t>2/21/19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D73ACF-A1CA-4B43-BE2E-49ABD6CA3B54}" type="slidenum">
              <a:rPr lang="en-US" smtClean="0"/>
              <a:t>‹#›</a:t>
            </a:fld>
            <a:endParaRPr lang="en-US" dirty="0"/>
          </a:p>
        </p:txBody>
      </p:sp>
    </p:spTree>
    <p:extLst>
      <p:ext uri="{BB962C8B-B14F-4D97-AF65-F5344CB8AC3E}">
        <p14:creationId xmlns:p14="http://schemas.microsoft.com/office/powerpoint/2010/main" val="50652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6E942-2598-47E2-8AD3-B4258B438580}" type="datetimeFigureOut">
              <a:rPr lang="en-US" smtClean="0"/>
              <a:t>2/21/19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73ACF-A1CA-4B43-BE2E-49ABD6CA3B54}" type="slidenum">
              <a:rPr lang="en-US" smtClean="0"/>
              <a:t>‹#›</a:t>
            </a:fld>
            <a:endParaRPr lang="en-US" dirty="0"/>
          </a:p>
        </p:txBody>
      </p:sp>
    </p:spTree>
    <p:extLst>
      <p:ext uri="{BB962C8B-B14F-4D97-AF65-F5344CB8AC3E}">
        <p14:creationId xmlns:p14="http://schemas.microsoft.com/office/powerpoint/2010/main" val="366625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ij6DWZ-W-KA" TargetMode="Externa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ChWXyeUTKg8" TargetMode="Externa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hyperlink" Target="https://www.youtube.com/watch?v=smEqnnklfYs%23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abcnews.go.com/US/things-make-dream-famous-speeches-history/story?id=20068795" TargetMode="External"/><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5.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5.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5.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4-12-17 at 9.38.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6"/>
            <a:ext cx="9194154" cy="5932714"/>
          </a:xfrm>
          <a:prstGeom prst="rect">
            <a:avLst/>
          </a:prstGeom>
        </p:spPr>
      </p:pic>
      <p:sp>
        <p:nvSpPr>
          <p:cNvPr id="3" name="Rectangle 2"/>
          <p:cNvSpPr/>
          <p:nvPr/>
        </p:nvSpPr>
        <p:spPr>
          <a:xfrm>
            <a:off x="1905000" y="5927413"/>
            <a:ext cx="54893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After the Civil War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531200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381000"/>
            <a:ext cx="8305800" cy="6047810"/>
          </a:xfrm>
          <a:prstGeom prst="rect">
            <a:avLst/>
          </a:prstGeom>
          <a:noFill/>
        </p:spPr>
        <p:txBody>
          <a:bodyPr wrap="square" rtlCol="0">
            <a:spAutoFit/>
          </a:bodyPr>
          <a:lstStyle/>
          <a:p>
            <a:pPr algn="ctr">
              <a:lnSpc>
                <a:spcPct val="120000"/>
              </a:lnSpc>
            </a:pPr>
            <a:r>
              <a:rPr lang="en-US" sz="5400" dirty="0" smtClean="0">
                <a:solidFill>
                  <a:srgbClr val="FFFFFF"/>
                </a:solidFill>
              </a:rPr>
              <a:t>The first step toward the emancipation of slaves was the Emancipation </a:t>
            </a:r>
            <a:r>
              <a:rPr lang="en-US" sz="5400" dirty="0" smtClean="0">
                <a:solidFill>
                  <a:srgbClr val="FFFFFF"/>
                </a:solidFill>
              </a:rPr>
              <a:t>Proclamation, but </a:t>
            </a:r>
            <a:r>
              <a:rPr lang="en-US" sz="5400" dirty="0" smtClean="0">
                <a:solidFill>
                  <a:srgbClr val="FFFFFF"/>
                </a:solidFill>
              </a:rPr>
              <a:t>it only freed slaves in the “rebellious states.”</a:t>
            </a:r>
            <a:endParaRPr lang="en-US" sz="5400" dirty="0">
              <a:solidFill>
                <a:srgbClr val="FFFFFF"/>
              </a:solidFill>
            </a:endParaRPr>
          </a:p>
        </p:txBody>
      </p:sp>
    </p:spTree>
    <p:extLst>
      <p:ext uri="{BB962C8B-B14F-4D97-AF65-F5344CB8AC3E}">
        <p14:creationId xmlns:p14="http://schemas.microsoft.com/office/powerpoint/2010/main" val="580908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267e649531354ce6556a970b1f667e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2" y="7325"/>
            <a:ext cx="4572000" cy="6470877"/>
          </a:xfrm>
          <a:prstGeom prst="rect">
            <a:avLst/>
          </a:prstGeom>
        </p:spPr>
      </p:pic>
      <p:sp>
        <p:nvSpPr>
          <p:cNvPr id="3" name="TextBox 2"/>
          <p:cNvSpPr txBox="1"/>
          <p:nvPr/>
        </p:nvSpPr>
        <p:spPr>
          <a:xfrm>
            <a:off x="4724400" y="685800"/>
            <a:ext cx="3581400" cy="4031873"/>
          </a:xfrm>
          <a:prstGeom prst="rect">
            <a:avLst/>
          </a:prstGeom>
          <a:noFill/>
        </p:spPr>
        <p:txBody>
          <a:bodyPr wrap="square" rtlCol="0">
            <a:spAutoFit/>
          </a:bodyPr>
          <a:lstStyle/>
          <a:p>
            <a:pPr algn="ctr"/>
            <a:r>
              <a:rPr lang="en-US" sz="3200" dirty="0">
                <a:solidFill>
                  <a:srgbClr val="FFFFFF"/>
                </a:solidFill>
              </a:rPr>
              <a:t>The proclamation declared "that all persons held as slaves" within the rebellious states "are, and henceforward shall be free."</a:t>
            </a:r>
          </a:p>
        </p:txBody>
      </p:sp>
    </p:spTree>
    <p:extLst>
      <p:ext uri="{BB962C8B-B14F-4D97-AF65-F5344CB8AC3E}">
        <p14:creationId xmlns:p14="http://schemas.microsoft.com/office/powerpoint/2010/main" val="39846177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609600"/>
            <a:ext cx="7239000" cy="5493812"/>
          </a:xfrm>
          <a:prstGeom prst="rect">
            <a:avLst/>
          </a:prstGeom>
          <a:noFill/>
        </p:spPr>
        <p:txBody>
          <a:bodyPr wrap="square" rtlCol="0">
            <a:spAutoFit/>
          </a:bodyPr>
          <a:lstStyle/>
          <a:p>
            <a:pPr algn="ctr">
              <a:lnSpc>
                <a:spcPct val="130000"/>
              </a:lnSpc>
            </a:pPr>
            <a:r>
              <a:rPr lang="en-US" sz="5400" dirty="0" smtClean="0">
                <a:solidFill>
                  <a:schemeClr val="bg1"/>
                </a:solidFill>
              </a:rPr>
              <a:t>After the Civil War, the </a:t>
            </a:r>
            <a:r>
              <a:rPr lang="en-US" sz="5400" dirty="0">
                <a:solidFill>
                  <a:schemeClr val="bg1"/>
                </a:solidFill>
              </a:rPr>
              <a:t>T</a:t>
            </a:r>
            <a:r>
              <a:rPr lang="en-US" sz="5400" dirty="0" smtClean="0">
                <a:solidFill>
                  <a:schemeClr val="bg1"/>
                </a:solidFill>
              </a:rPr>
              <a:t>hirteenth </a:t>
            </a:r>
            <a:r>
              <a:rPr lang="en-US" sz="5400" dirty="0">
                <a:solidFill>
                  <a:schemeClr val="bg1"/>
                </a:solidFill>
              </a:rPr>
              <a:t>A</a:t>
            </a:r>
            <a:r>
              <a:rPr lang="en-US" sz="5400" dirty="0" smtClean="0">
                <a:solidFill>
                  <a:schemeClr val="bg1"/>
                </a:solidFill>
              </a:rPr>
              <a:t>mendment </a:t>
            </a:r>
            <a:r>
              <a:rPr lang="en-US" sz="5400" b="1" dirty="0" smtClean="0">
                <a:solidFill>
                  <a:schemeClr val="bg1"/>
                </a:solidFill>
              </a:rPr>
              <a:t>freed</a:t>
            </a:r>
            <a:r>
              <a:rPr lang="en-US" sz="5400" dirty="0" smtClean="0">
                <a:solidFill>
                  <a:schemeClr val="bg1"/>
                </a:solidFill>
              </a:rPr>
              <a:t> the slaves, but equality took more than a century.</a:t>
            </a:r>
            <a:endParaRPr lang="en-US" sz="5400" dirty="0">
              <a:solidFill>
                <a:schemeClr val="bg1"/>
              </a:solidFill>
            </a:endParaRPr>
          </a:p>
        </p:txBody>
      </p:sp>
    </p:spTree>
    <p:extLst>
      <p:ext uri="{BB962C8B-B14F-4D97-AF65-F5344CB8AC3E}">
        <p14:creationId xmlns:p14="http://schemas.microsoft.com/office/powerpoint/2010/main" val="19696385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76" y="3124200"/>
            <a:ext cx="9144000" cy="3046988"/>
          </a:xfrm>
          <a:prstGeom prst="rect">
            <a:avLst/>
          </a:prstGeom>
        </p:spPr>
        <p:txBody>
          <a:bodyPr wrap="square">
            <a:spAutoFit/>
          </a:bodyPr>
          <a:lstStyle/>
          <a:p>
            <a:r>
              <a:rPr lang="en-US" sz="2400" dirty="0"/>
              <a:t>AMENDMENT XIII</a:t>
            </a:r>
          </a:p>
          <a:p>
            <a:r>
              <a:rPr lang="en-US" sz="2400" dirty="0"/>
              <a:t>Section 1. Neither slavery nor involuntary servitude, except as a punishment for crime whereof the party shall have been duly convicted, shall exist within the United States, or any place subject to their jurisdiction.</a:t>
            </a:r>
          </a:p>
          <a:p>
            <a:r>
              <a:rPr lang="en-US" sz="2400" dirty="0"/>
              <a:t>Section 2. Congress shall have power to enforce this article by appropriate legislation</a:t>
            </a:r>
            <a:r>
              <a:rPr lang="en-US" sz="2400" dirty="0" smtClean="0"/>
              <a:t>.</a:t>
            </a:r>
            <a:endParaRPr lang="en-US" sz="2400" dirty="0"/>
          </a:p>
        </p:txBody>
      </p:sp>
      <p:pic>
        <p:nvPicPr>
          <p:cNvPr id="3" name="Picture 2" descr="The Thirteent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4" y="3221"/>
            <a:ext cx="9219458" cy="2892379"/>
          </a:xfrm>
          <a:prstGeom prst="rect">
            <a:avLst/>
          </a:prstGeom>
        </p:spPr>
      </p:pic>
    </p:spTree>
    <p:extLst>
      <p:ext uri="{BB962C8B-B14F-4D97-AF65-F5344CB8AC3E}">
        <p14:creationId xmlns:p14="http://schemas.microsoft.com/office/powerpoint/2010/main" val="6763742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609600" y="457199"/>
            <a:ext cx="8001000" cy="5078313"/>
          </a:xfrm>
          <a:prstGeom prst="rect">
            <a:avLst/>
          </a:prstGeom>
        </p:spPr>
        <p:txBody>
          <a:bodyPr wrap="square">
            <a:spAutoFit/>
          </a:bodyPr>
          <a:lstStyle/>
          <a:p>
            <a:pPr algn="ctr"/>
            <a:r>
              <a:rPr lang="en-US" sz="5400" dirty="0" smtClean="0">
                <a:solidFill>
                  <a:schemeClr val="bg1"/>
                </a:solidFill>
              </a:rPr>
              <a:t>Because the Thirteenth </a:t>
            </a:r>
            <a:r>
              <a:rPr lang="en-US" sz="5400" dirty="0">
                <a:solidFill>
                  <a:schemeClr val="bg1"/>
                </a:solidFill>
              </a:rPr>
              <a:t>Amendment </a:t>
            </a:r>
            <a:r>
              <a:rPr lang="en-US" sz="5400" dirty="0" smtClean="0">
                <a:solidFill>
                  <a:schemeClr val="bg1"/>
                </a:solidFill>
              </a:rPr>
              <a:t>was not providing the freed slaves appropriate freedom, the Fourteenth Amendment was passed in 1868. </a:t>
            </a:r>
            <a:endParaRPr lang="en-US" sz="5400" dirty="0"/>
          </a:p>
        </p:txBody>
      </p:sp>
    </p:spTree>
    <p:extLst>
      <p:ext uri="{BB962C8B-B14F-4D97-AF65-F5344CB8AC3E}">
        <p14:creationId xmlns:p14="http://schemas.microsoft.com/office/powerpoint/2010/main" val="24533914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626072"/>
            <a:ext cx="8382000" cy="3970318"/>
          </a:xfrm>
          <a:prstGeom prst="rect">
            <a:avLst/>
          </a:prstGeom>
        </p:spPr>
        <p:txBody>
          <a:bodyPr wrap="square">
            <a:spAutoFit/>
          </a:bodyPr>
          <a:lstStyle/>
          <a:p>
            <a:r>
              <a:rPr lang="en-US" sz="2800" dirty="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p:txBody>
      </p:sp>
      <p:sp>
        <p:nvSpPr>
          <p:cNvPr id="2" name="Rectangle 1"/>
          <p:cNvSpPr/>
          <p:nvPr/>
        </p:nvSpPr>
        <p:spPr>
          <a:xfrm>
            <a:off x="228600" y="381000"/>
            <a:ext cx="8664038"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Equal Protection</a:t>
            </a:r>
          </a:p>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The Fourteenth Amendment</a:t>
            </a:r>
            <a:endParaRPr lang="en-US"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535186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1442" y="457200"/>
            <a:ext cx="5105400" cy="590931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But prejudice and discrimination continued in the South and the North into the 20</a:t>
            </a:r>
            <a:r>
              <a:rPr lang="en-US" sz="5400" b="1" cap="none" spc="0" baseline="3000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th</a:t>
            </a: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 Century.</a:t>
            </a:r>
            <a:endParaRPr lang="en-US"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a:stretch>
            <a:fillRect/>
          </a:stretch>
        </p:blipFill>
        <p:spPr>
          <a:xfrm>
            <a:off x="381000" y="1295400"/>
            <a:ext cx="3086100" cy="2628900"/>
          </a:xfrm>
          <a:prstGeom prst="rect">
            <a:avLst/>
          </a:prstGeom>
        </p:spPr>
      </p:pic>
    </p:spTree>
    <p:extLst>
      <p:ext uri="{BB962C8B-B14F-4D97-AF65-F5344CB8AC3E}">
        <p14:creationId xmlns:p14="http://schemas.microsoft.com/office/powerpoint/2010/main" val="22656393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838200" y="5934670"/>
            <a:ext cx="6248400" cy="923330"/>
          </a:xfrm>
          <a:prstGeom prst="rect">
            <a:avLst/>
          </a:prstGeom>
        </p:spPr>
        <p:txBody>
          <a:bodyPr wrap="square">
            <a:spAutoFit/>
          </a:bodyPr>
          <a:lstStyle/>
          <a:p>
            <a:r>
              <a:rPr lang="en-US" dirty="0">
                <a:solidFill>
                  <a:srgbClr val="FF0000"/>
                </a:solidFill>
                <a:hlinkClick r:id="rId2"/>
              </a:rPr>
              <a:t>https://www.youtube.com/watch?v=ij6DWZ-W-</a:t>
            </a:r>
            <a:r>
              <a:rPr lang="en-US" dirty="0" smtClean="0">
                <a:solidFill>
                  <a:srgbClr val="FF0000"/>
                </a:solidFill>
                <a:hlinkClick r:id="rId2"/>
              </a:rPr>
              <a:t>KA</a:t>
            </a:r>
            <a:endParaRPr lang="en-US" dirty="0" smtClean="0">
              <a:solidFill>
                <a:srgbClr val="FF0000"/>
              </a:solidFill>
            </a:endParaRPr>
          </a:p>
          <a:p>
            <a:endParaRPr lang="en-US" dirty="0" smtClean="0">
              <a:solidFill>
                <a:srgbClr val="FF0000"/>
              </a:solidFill>
            </a:endParaRPr>
          </a:p>
          <a:p>
            <a:endParaRPr lang="en-US" dirty="0">
              <a:solidFill>
                <a:srgbClr val="FF0000"/>
              </a:solidFill>
            </a:endParaRPr>
          </a:p>
        </p:txBody>
      </p:sp>
      <p:pic>
        <p:nvPicPr>
          <p:cNvPr id="2" name="Picture 1" descr="Screen Shot 2014-12-12 at 2.08.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850" y="0"/>
            <a:ext cx="5168900" cy="5511800"/>
          </a:xfrm>
          <a:prstGeom prst="rect">
            <a:avLst/>
          </a:prstGeom>
        </p:spPr>
      </p:pic>
      <p:sp>
        <p:nvSpPr>
          <p:cNvPr id="4" name="TextBox 3"/>
          <p:cNvSpPr txBox="1"/>
          <p:nvPr/>
        </p:nvSpPr>
        <p:spPr>
          <a:xfrm>
            <a:off x="228600" y="990600"/>
            <a:ext cx="3387128" cy="2123658"/>
          </a:xfrm>
          <a:prstGeom prst="rect">
            <a:avLst/>
          </a:prstGeom>
          <a:noFill/>
        </p:spPr>
        <p:txBody>
          <a:bodyPr wrap="none" rtlCol="0">
            <a:spAutoFit/>
          </a:bodyPr>
          <a:lstStyle/>
          <a:p>
            <a:pPr algn="ctr"/>
            <a:r>
              <a:rPr lang="en-US" sz="6600" b="1" dirty="0" smtClean="0">
                <a:solidFill>
                  <a:srgbClr val="FFFF00"/>
                </a:solidFill>
              </a:rPr>
              <a:t>Jim Crow</a:t>
            </a:r>
          </a:p>
          <a:p>
            <a:pPr algn="ctr"/>
            <a:r>
              <a:rPr lang="en-US" sz="6600" b="1" dirty="0" smtClean="0">
                <a:solidFill>
                  <a:srgbClr val="FFFF00"/>
                </a:solidFill>
              </a:rPr>
              <a:t>Laws</a:t>
            </a:r>
            <a:endParaRPr lang="en-US" sz="6600" b="1" dirty="0">
              <a:solidFill>
                <a:srgbClr val="FFFF00"/>
              </a:solidFill>
            </a:endParaRPr>
          </a:p>
        </p:txBody>
      </p:sp>
    </p:spTree>
    <p:extLst>
      <p:ext uri="{BB962C8B-B14F-4D97-AF65-F5344CB8AC3E}">
        <p14:creationId xmlns:p14="http://schemas.microsoft.com/office/powerpoint/2010/main" val="5337768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2133600" y="5934670"/>
            <a:ext cx="5083656" cy="923330"/>
          </a:xfrm>
          <a:prstGeom prst="rect">
            <a:avLst/>
          </a:prstGeom>
          <a:noFill/>
        </p:spPr>
        <p:txBody>
          <a:bodyPr wrap="none" rtlCol="0">
            <a:spAutoFit/>
          </a:bodyPr>
          <a:lstStyle/>
          <a:p>
            <a:r>
              <a:rPr lang="en-US" dirty="0">
                <a:hlinkClick r:id="rId2"/>
              </a:rPr>
              <a:t>https://www.youtube.com/watch?v=</a:t>
            </a:r>
            <a:r>
              <a:rPr lang="en-US" dirty="0" smtClean="0">
                <a:hlinkClick r:id="rId2"/>
              </a:rPr>
              <a:t>ChWXyeUTKg8</a:t>
            </a:r>
            <a:endParaRPr lang="en-US" dirty="0" smtClean="0"/>
          </a:p>
          <a:p>
            <a:endParaRPr lang="en-US" dirty="0" smtClean="0"/>
          </a:p>
          <a:p>
            <a:endParaRPr lang="en-US" dirty="0"/>
          </a:p>
        </p:txBody>
      </p:sp>
      <p:sp>
        <p:nvSpPr>
          <p:cNvPr id="6" name="TextBox 5"/>
          <p:cNvSpPr txBox="1"/>
          <p:nvPr/>
        </p:nvSpPr>
        <p:spPr>
          <a:xfrm>
            <a:off x="1905000" y="1066800"/>
            <a:ext cx="184666" cy="369332"/>
          </a:xfrm>
          <a:prstGeom prst="rect">
            <a:avLst/>
          </a:prstGeom>
          <a:noFill/>
        </p:spPr>
        <p:txBody>
          <a:bodyPr wrap="none" rtlCol="0">
            <a:spAutoFit/>
          </a:bodyPr>
          <a:lstStyle/>
          <a:p>
            <a:endParaRPr lang="en-US" dirty="0"/>
          </a:p>
        </p:txBody>
      </p:sp>
      <p:pic>
        <p:nvPicPr>
          <p:cNvPr id="2" name="Picture 1" descr="Screen Shot 2014-12-12 at 2.11.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959600" cy="5727700"/>
          </a:xfrm>
          <a:prstGeom prst="rect">
            <a:avLst/>
          </a:prstGeom>
        </p:spPr>
      </p:pic>
    </p:spTree>
    <p:extLst>
      <p:ext uri="{BB962C8B-B14F-4D97-AF65-F5344CB8AC3E}">
        <p14:creationId xmlns:p14="http://schemas.microsoft.com/office/powerpoint/2010/main" val="19912843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450657" y="4953000"/>
            <a:ext cx="498649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1371600"/>
            <a:ext cx="3560987" cy="3477875"/>
          </a:xfrm>
          <a:prstGeom prst="rect">
            <a:avLst/>
          </a:prstGeom>
          <a:noFill/>
        </p:spPr>
        <p:txBody>
          <a:bodyPr wrap="square" rtlCol="0">
            <a:spAutoFit/>
          </a:bodyPr>
          <a:lstStyle/>
          <a:p>
            <a:pPr marL="457200" indent="-457200">
              <a:buFont typeface="+mj-lt"/>
              <a:buAutoNum type="arabicPeriod"/>
            </a:pPr>
            <a:r>
              <a:rPr lang="en-US" sz="2000" dirty="0" smtClean="0">
                <a:solidFill>
                  <a:schemeClr val="bg1"/>
                </a:solidFill>
              </a:rPr>
              <a:t>Describe a day in the life of an African American during the days of Jim Crow.</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Make a list of your feelings about Jim Crow laws. Use descriptive words.  Use a thesaurus if you need.</a:t>
            </a:r>
          </a:p>
          <a:p>
            <a:pPr marL="457200" indent="-457200">
              <a:buFont typeface="+mj-lt"/>
              <a:buAutoNum type="arabicPeriod"/>
            </a:pPr>
            <a:endParaRPr lang="en-US" sz="2000" dirty="0" smtClean="0">
              <a:solidFill>
                <a:schemeClr val="bg1"/>
              </a:solidFill>
            </a:endParaRPr>
          </a:p>
          <a:p>
            <a:pPr marL="457200" indent="-457200">
              <a:buFont typeface="+mj-lt"/>
              <a:buAutoNum type="arabicPeriod"/>
            </a:pPr>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2292198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287"/>
            <a:ext cx="4953000" cy="3412067"/>
          </a:xfrm>
          <a:prstGeom prst="rect">
            <a:avLst/>
          </a:prstGeom>
        </p:spPr>
      </p:pic>
      <p:pic>
        <p:nvPicPr>
          <p:cNvPr id="3" name="Picture 2" descr="Screen Shot 2014-12-17 at 9.31.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51" y="3418114"/>
            <a:ext cx="4649135" cy="3429000"/>
          </a:xfrm>
          <a:prstGeom prst="rect">
            <a:avLst/>
          </a:prstGeom>
        </p:spPr>
      </p:pic>
      <p:sp>
        <p:nvSpPr>
          <p:cNvPr id="5" name="Rectangle 4"/>
          <p:cNvSpPr/>
          <p:nvPr/>
        </p:nvSpPr>
        <p:spPr>
          <a:xfrm>
            <a:off x="5638800" y="457200"/>
            <a:ext cx="2611951"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Slaves Freed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152400" y="4114800"/>
            <a:ext cx="3896167" cy="2308324"/>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South must be reconstructed.</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71410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1 at 6.1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93" y="-152400"/>
            <a:ext cx="10687361" cy="7010400"/>
          </a:xfrm>
          <a:prstGeom prst="rect">
            <a:avLst/>
          </a:prstGeom>
        </p:spPr>
      </p:pic>
    </p:spTree>
    <p:extLst>
      <p:ext uri="{BB962C8B-B14F-4D97-AF65-F5344CB8AC3E}">
        <p14:creationId xmlns:p14="http://schemas.microsoft.com/office/powerpoint/2010/main" val="25038533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1 at 6.17.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668"/>
            <a:ext cx="10455027" cy="6858000"/>
          </a:xfrm>
          <a:prstGeom prst="rect">
            <a:avLst/>
          </a:prstGeom>
        </p:spPr>
      </p:pic>
    </p:spTree>
    <p:extLst>
      <p:ext uri="{BB962C8B-B14F-4D97-AF65-F5344CB8AC3E}">
        <p14:creationId xmlns:p14="http://schemas.microsoft.com/office/powerpoint/2010/main" val="31873869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2-21 at 6.17.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7709"/>
            <a:ext cx="10588911" cy="6836835"/>
          </a:xfrm>
          <a:prstGeom prst="rect">
            <a:avLst/>
          </a:prstGeom>
        </p:spPr>
      </p:pic>
    </p:spTree>
    <p:extLst>
      <p:ext uri="{BB962C8B-B14F-4D97-AF65-F5344CB8AC3E}">
        <p14:creationId xmlns:p14="http://schemas.microsoft.com/office/powerpoint/2010/main" val="13005451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2-21 at 6.17.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6164"/>
            <a:ext cx="10577246" cy="6841836"/>
          </a:xfrm>
          <a:prstGeom prst="rect">
            <a:avLst/>
          </a:prstGeom>
        </p:spPr>
      </p:pic>
    </p:spTree>
    <p:extLst>
      <p:ext uri="{BB962C8B-B14F-4D97-AF65-F5344CB8AC3E}">
        <p14:creationId xmlns:p14="http://schemas.microsoft.com/office/powerpoint/2010/main" val="9845004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1 at 6.17.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10560556" cy="6858000"/>
          </a:xfrm>
          <a:prstGeom prst="rect">
            <a:avLst/>
          </a:prstGeom>
        </p:spPr>
      </p:pic>
    </p:spTree>
    <p:extLst>
      <p:ext uri="{BB962C8B-B14F-4D97-AF65-F5344CB8AC3E}">
        <p14:creationId xmlns:p14="http://schemas.microsoft.com/office/powerpoint/2010/main" val="585118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1 at 6.26.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75387"/>
            <a:ext cx="6931445" cy="8135696"/>
          </a:xfrm>
          <a:prstGeom prst="rect">
            <a:avLst/>
          </a:prstGeom>
        </p:spPr>
      </p:pic>
    </p:spTree>
    <p:extLst>
      <p:ext uri="{BB962C8B-B14F-4D97-AF65-F5344CB8AC3E}">
        <p14:creationId xmlns:p14="http://schemas.microsoft.com/office/powerpoint/2010/main" val="11989653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1 at 6.2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881" y="-609600"/>
            <a:ext cx="5646234" cy="7467600"/>
          </a:xfrm>
          <a:prstGeom prst="rect">
            <a:avLst/>
          </a:prstGeom>
        </p:spPr>
      </p:pic>
    </p:spTree>
    <p:extLst>
      <p:ext uri="{BB962C8B-B14F-4D97-AF65-F5344CB8AC3E}">
        <p14:creationId xmlns:p14="http://schemas.microsoft.com/office/powerpoint/2010/main" val="16504708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2-21 at 6.1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59" y="0"/>
            <a:ext cx="10799081" cy="6858000"/>
          </a:xfrm>
          <a:prstGeom prst="rect">
            <a:avLst/>
          </a:prstGeom>
        </p:spPr>
      </p:pic>
    </p:spTree>
    <p:extLst>
      <p:ext uri="{BB962C8B-B14F-4D97-AF65-F5344CB8AC3E}">
        <p14:creationId xmlns:p14="http://schemas.microsoft.com/office/powerpoint/2010/main" val="22772161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450657" y="4953000"/>
            <a:ext cx="498649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799" y="762000"/>
            <a:ext cx="3560987" cy="4708981"/>
          </a:xfrm>
          <a:prstGeom prst="rect">
            <a:avLst/>
          </a:prstGeom>
          <a:noFill/>
        </p:spPr>
        <p:txBody>
          <a:bodyPr wrap="square" rtlCol="0">
            <a:spAutoFit/>
          </a:bodyPr>
          <a:lstStyle/>
          <a:p>
            <a:pPr marL="457200" indent="-457200">
              <a:buFont typeface="+mj-lt"/>
              <a:buAutoNum type="arabicPeriod"/>
            </a:pPr>
            <a:r>
              <a:rPr lang="en-US" sz="2000" dirty="0">
                <a:solidFill>
                  <a:schemeClr val="bg1"/>
                </a:solidFill>
              </a:rPr>
              <a:t>What were two examples of Jim Crow laws that Marian Anderson faced</a:t>
            </a:r>
            <a:r>
              <a:rPr lang="en-US" sz="2000" dirty="0" smtClean="0">
                <a:solidFill>
                  <a:schemeClr val="bg1"/>
                </a:solidFill>
              </a:rPr>
              <a:t>?</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Why </a:t>
            </a:r>
            <a:r>
              <a:rPr lang="en-US" sz="2000" dirty="0">
                <a:solidFill>
                  <a:schemeClr val="bg1"/>
                </a:solidFill>
              </a:rPr>
              <a:t>do you think so many people showed up to see Marian Anderson's concert at the Lincoln Memorial? </a:t>
            </a:r>
            <a:endParaRPr lang="en-US" sz="2000" dirty="0" smtClean="0">
              <a:solidFill>
                <a:schemeClr val="bg1"/>
              </a:solidFill>
            </a:endParaRP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If </a:t>
            </a:r>
            <a:r>
              <a:rPr lang="en-US" sz="2000" dirty="0">
                <a:solidFill>
                  <a:schemeClr val="bg1"/>
                </a:solidFill>
              </a:rPr>
              <a:t>you could ask Marian Anderson one question about her life and experiences, what would your question be? </a:t>
            </a:r>
          </a:p>
          <a:p>
            <a:endParaRPr lang="en-US" sz="2000" dirty="0">
              <a:solidFill>
                <a:schemeClr val="bg1"/>
              </a:solidFill>
            </a:endParaRPr>
          </a:p>
        </p:txBody>
      </p:sp>
    </p:spTree>
    <p:extLst>
      <p:ext uri="{BB962C8B-B14F-4D97-AF65-F5344CB8AC3E}">
        <p14:creationId xmlns:p14="http://schemas.microsoft.com/office/powerpoint/2010/main" val="26360980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895600"/>
            <a:ext cx="787551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The Civil Rights Movement</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a:stretch>
            <a:fillRect/>
          </a:stretch>
        </p:blipFill>
        <p:spPr>
          <a:xfrm>
            <a:off x="152400" y="304800"/>
            <a:ext cx="3594100" cy="2260600"/>
          </a:xfrm>
          <a:prstGeom prst="rect">
            <a:avLst/>
          </a:prstGeom>
        </p:spPr>
      </p:pic>
      <p:pic>
        <p:nvPicPr>
          <p:cNvPr id="5" name="Picture 4"/>
          <p:cNvPicPr>
            <a:picLocks noChangeAspect="1"/>
          </p:cNvPicPr>
          <p:nvPr/>
        </p:nvPicPr>
        <p:blipFill>
          <a:blip r:embed="rId3"/>
          <a:stretch>
            <a:fillRect/>
          </a:stretch>
        </p:blipFill>
        <p:spPr>
          <a:xfrm>
            <a:off x="5486400" y="3962400"/>
            <a:ext cx="3263900" cy="2489200"/>
          </a:xfrm>
          <a:prstGeom prst="rect">
            <a:avLst/>
          </a:prstGeom>
        </p:spPr>
      </p:pic>
    </p:spTree>
    <p:extLst>
      <p:ext uri="{BB962C8B-B14F-4D97-AF65-F5344CB8AC3E}">
        <p14:creationId xmlns:p14="http://schemas.microsoft.com/office/powerpoint/2010/main" val="3148365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219200" y="609600"/>
            <a:ext cx="7315200" cy="507831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end of the Civil War did not bring immediate peace.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nimosity existed on both sides, and the South had been physically destroyed.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431621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1-CivilRigh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63830" cy="3657600"/>
          </a:xfrm>
          <a:prstGeom prst="rect">
            <a:avLst/>
          </a:prstGeom>
        </p:spPr>
      </p:pic>
      <p:pic>
        <p:nvPicPr>
          <p:cNvPr id="3" name="Picture 2" descr="1963_march_on_washingt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880" y="12003"/>
            <a:ext cx="5190120" cy="3492500"/>
          </a:xfrm>
          <a:prstGeom prst="rect">
            <a:avLst/>
          </a:prstGeom>
        </p:spPr>
      </p:pic>
      <p:pic>
        <p:nvPicPr>
          <p:cNvPr id="4" name="Picture 3" descr="civil-rights-demonstration-in-a-naacp-everet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077690"/>
            <a:ext cx="4851784" cy="3789782"/>
          </a:xfrm>
          <a:prstGeom prst="rect">
            <a:avLst/>
          </a:prstGeom>
        </p:spPr>
      </p:pic>
      <p:pic>
        <p:nvPicPr>
          <p:cNvPr id="5" name="Picture 4" descr="greensboro1civilright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191235"/>
            <a:ext cx="6104155" cy="3657600"/>
          </a:xfrm>
          <a:prstGeom prst="rect">
            <a:avLst/>
          </a:prstGeom>
        </p:spPr>
      </p:pic>
    </p:spTree>
    <p:extLst>
      <p:ext uri="{BB962C8B-B14F-4D97-AF65-F5344CB8AC3E}">
        <p14:creationId xmlns:p14="http://schemas.microsoft.com/office/powerpoint/2010/main" val="24463716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99" y="304800"/>
            <a:ext cx="5451725" cy="3429000"/>
          </a:xfrm>
          <a:prstGeom prst="rect">
            <a:avLst/>
          </a:prstGeom>
        </p:spPr>
      </p:pic>
      <p:sp>
        <p:nvSpPr>
          <p:cNvPr id="3" name="Rectangle 2"/>
          <p:cNvSpPr/>
          <p:nvPr/>
        </p:nvSpPr>
        <p:spPr>
          <a:xfrm>
            <a:off x="3262454" y="4648200"/>
            <a:ext cx="328670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Rosa Parks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3132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18143"/>
            <a:ext cx="8915400" cy="6581288"/>
          </a:xfrm>
          <a:prstGeom prst="rect">
            <a:avLst/>
          </a:prstGeom>
        </p:spPr>
        <p:txBody>
          <a:bodyPr wrap="square">
            <a:spAutoFit/>
          </a:bodyPr>
          <a:lstStyle/>
          <a:p>
            <a:pPr>
              <a:lnSpc>
                <a:spcPct val="120000"/>
              </a:lnSpc>
            </a:pPr>
            <a:r>
              <a:rPr lang="en-US" sz="2200" dirty="0">
                <a:solidFill>
                  <a:srgbClr val="FFFFFF"/>
                </a:solidFill>
              </a:rPr>
              <a:t>On December 1, 1955, Rosa Parks, a 42-year-old African American woman who worked as a seamstress, boarded this Montgomery City bus to go home from work. On this bus on that day, Rosa Parks initiated a new era in the American quest for freedom and equality</a:t>
            </a:r>
            <a:r>
              <a:rPr lang="en-US" sz="2200" dirty="0" smtClean="0">
                <a:solidFill>
                  <a:srgbClr val="FFFFFF"/>
                </a:solidFill>
              </a:rPr>
              <a:t>.</a:t>
            </a:r>
          </a:p>
          <a:p>
            <a:pPr>
              <a:lnSpc>
                <a:spcPct val="120000"/>
              </a:lnSpc>
            </a:pPr>
            <a:endParaRPr lang="en-US" sz="2200" dirty="0">
              <a:solidFill>
                <a:srgbClr val="FFFFFF"/>
              </a:solidFill>
            </a:endParaRPr>
          </a:p>
          <a:p>
            <a:pPr>
              <a:lnSpc>
                <a:spcPct val="120000"/>
              </a:lnSpc>
            </a:pPr>
            <a:r>
              <a:rPr lang="en-US" sz="2200" dirty="0">
                <a:solidFill>
                  <a:srgbClr val="FFFFFF"/>
                </a:solidFill>
              </a:rPr>
              <a:t>She sat near the middle of the bus, just behind the 10 seats reserved for whites. Soon all of the seats in the bus were filled. When a white man entered the bus, the driver (following the standard practice of segregation) insisted that all four blacks sitting just behind the white section give up their seats so that the man could sit there. Mrs. Parks, who was an active member of the local NAACP, quietly refused to give up her seat</a:t>
            </a:r>
            <a:r>
              <a:rPr lang="en-US" sz="2200" dirty="0" smtClean="0">
                <a:solidFill>
                  <a:srgbClr val="FFFFFF"/>
                </a:solidFill>
              </a:rPr>
              <a:t>.</a:t>
            </a:r>
          </a:p>
          <a:p>
            <a:pPr>
              <a:lnSpc>
                <a:spcPct val="120000"/>
              </a:lnSpc>
            </a:pPr>
            <a:endParaRPr lang="en-US" sz="2200" dirty="0">
              <a:solidFill>
                <a:srgbClr val="FFFFFF"/>
              </a:solidFill>
            </a:endParaRPr>
          </a:p>
          <a:p>
            <a:pPr>
              <a:lnSpc>
                <a:spcPct val="120000"/>
              </a:lnSpc>
            </a:pPr>
            <a:r>
              <a:rPr lang="en-US" sz="2200" dirty="0">
                <a:solidFill>
                  <a:srgbClr val="FFFFFF"/>
                </a:solidFill>
              </a:rPr>
              <a:t>Her action was spontaneous and not pre-meditated, although her previous civil rights involvement and strong sense of justice were obvious influences. "When I made that decision," she said later, “I knew that I had the strength of my ancestors with me.”</a:t>
            </a:r>
          </a:p>
        </p:txBody>
      </p:sp>
    </p:spTree>
    <p:extLst>
      <p:ext uri="{BB962C8B-B14F-4D97-AF65-F5344CB8AC3E}">
        <p14:creationId xmlns:p14="http://schemas.microsoft.com/office/powerpoint/2010/main" val="21837370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creen Shot 2014-12-17 at 12.26.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443" y="0"/>
            <a:ext cx="2298700" cy="1308100"/>
          </a:xfrm>
          <a:prstGeom prst="rect">
            <a:avLst/>
          </a:prstGeom>
        </p:spPr>
      </p:pic>
      <p:sp>
        <p:nvSpPr>
          <p:cNvPr id="7" name="Rectangle 6"/>
          <p:cNvSpPr/>
          <p:nvPr/>
        </p:nvSpPr>
        <p:spPr>
          <a:xfrm>
            <a:off x="36286" y="533400"/>
            <a:ext cx="6821714" cy="893578"/>
          </a:xfrm>
          <a:prstGeom prst="rect">
            <a:avLst/>
          </a:prstGeom>
        </p:spPr>
        <p:txBody>
          <a:bodyPr wrap="square">
            <a:spAutoFit/>
          </a:bodyPr>
          <a:lstStyle/>
          <a:p>
            <a:pPr>
              <a:lnSpc>
                <a:spcPct val="120000"/>
              </a:lnSpc>
            </a:pPr>
            <a:r>
              <a:rPr lang="en-US" sz="2200" dirty="0">
                <a:solidFill>
                  <a:srgbClr val="FFFFFF"/>
                </a:solidFill>
              </a:rPr>
              <a:t>She was arrested and convicted of violating the laws of segregation, known as “Jim Crow laws.</a:t>
            </a:r>
            <a:r>
              <a:rPr lang="en-US" sz="2200" dirty="0" smtClean="0">
                <a:solidFill>
                  <a:srgbClr val="FFFFFF"/>
                </a:solidFill>
              </a:rPr>
              <a:t>”</a:t>
            </a:r>
            <a:endParaRPr lang="en-US" sz="2200" dirty="0">
              <a:solidFill>
                <a:srgbClr val="FFFFFF"/>
              </a:solidFill>
            </a:endParaRPr>
          </a:p>
        </p:txBody>
      </p:sp>
      <p:sp>
        <p:nvSpPr>
          <p:cNvPr id="8" name="TextBox 7"/>
          <p:cNvSpPr txBox="1"/>
          <p:nvPr/>
        </p:nvSpPr>
        <p:spPr>
          <a:xfrm>
            <a:off x="-3629" y="1524000"/>
            <a:ext cx="8919029" cy="5362493"/>
          </a:xfrm>
          <a:prstGeom prst="rect">
            <a:avLst/>
          </a:prstGeom>
          <a:noFill/>
        </p:spPr>
        <p:txBody>
          <a:bodyPr wrap="square" rtlCol="0">
            <a:spAutoFit/>
          </a:bodyPr>
          <a:lstStyle/>
          <a:p>
            <a:pPr>
              <a:lnSpc>
                <a:spcPct val="120000"/>
              </a:lnSpc>
            </a:pPr>
            <a:r>
              <a:rPr lang="en-US" sz="2200" dirty="0">
                <a:solidFill>
                  <a:srgbClr val="FFFFFF"/>
                </a:solidFill>
              </a:rPr>
              <a:t>At the same time, local civil rights activists initiated a boycott of the Montgomery bus system</a:t>
            </a:r>
            <a:r>
              <a:rPr lang="en-US" sz="2200" dirty="0" smtClean="0">
                <a:solidFill>
                  <a:srgbClr val="FFFFFF"/>
                </a:solidFill>
              </a:rPr>
              <a:t>.. </a:t>
            </a:r>
            <a:r>
              <a:rPr lang="en-US" sz="2200" dirty="0">
                <a:solidFill>
                  <a:srgbClr val="FFFFFF"/>
                </a:solidFill>
              </a:rPr>
              <a:t>Since African Americans made up about 75 percent of the riders in Montgomery, the boycott posed a serious economic threat to the company and a social threat to white rule in the city</a:t>
            </a:r>
            <a:r>
              <a:rPr lang="en-US" sz="2200" dirty="0" smtClean="0">
                <a:solidFill>
                  <a:srgbClr val="FFFFFF"/>
                </a:solidFill>
              </a:rPr>
              <a:t>.</a:t>
            </a:r>
          </a:p>
          <a:p>
            <a:pPr>
              <a:lnSpc>
                <a:spcPct val="120000"/>
              </a:lnSpc>
            </a:pPr>
            <a:endParaRPr lang="en-US" sz="2200" dirty="0">
              <a:solidFill>
                <a:srgbClr val="FFFFFF"/>
              </a:solidFill>
            </a:endParaRPr>
          </a:p>
          <a:p>
            <a:pPr>
              <a:lnSpc>
                <a:spcPct val="120000"/>
              </a:lnSpc>
            </a:pPr>
            <a:r>
              <a:rPr lang="en-US" sz="2200" dirty="0">
                <a:solidFill>
                  <a:srgbClr val="FFFFFF"/>
                </a:solidFill>
              </a:rPr>
              <a:t>A group named the Montgomery Improvement </a:t>
            </a:r>
            <a:r>
              <a:rPr lang="en-US" sz="2200" dirty="0" smtClean="0">
                <a:solidFill>
                  <a:srgbClr val="FFFFFF"/>
                </a:solidFill>
              </a:rPr>
              <a:t>Association</a:t>
            </a:r>
            <a:r>
              <a:rPr lang="en-US" sz="2200" dirty="0">
                <a:solidFill>
                  <a:srgbClr val="FFFFFF"/>
                </a:solidFill>
              </a:rPr>
              <a:t> </a:t>
            </a:r>
            <a:r>
              <a:rPr lang="en-US" sz="2200" dirty="0" smtClean="0">
                <a:solidFill>
                  <a:srgbClr val="FFFFFF"/>
                </a:solidFill>
              </a:rPr>
              <a:t>organized </a:t>
            </a:r>
            <a:r>
              <a:rPr lang="en-US" sz="2200" dirty="0">
                <a:solidFill>
                  <a:srgbClr val="FFFFFF"/>
                </a:solidFill>
              </a:rPr>
              <a:t>the boycott. As their leader, they chose a young Baptist minister who was new to Montgomery: Martin Luther King, Jr. Sparked by Mrs. Parks’ action, the boycott lasted 381 </a:t>
            </a:r>
            <a:r>
              <a:rPr lang="en-US" sz="2200" dirty="0" smtClean="0">
                <a:solidFill>
                  <a:srgbClr val="FFFFFF"/>
                </a:solidFill>
              </a:rPr>
              <a:t>days. In December </a:t>
            </a:r>
            <a:r>
              <a:rPr lang="en-US" sz="2200" dirty="0">
                <a:solidFill>
                  <a:srgbClr val="FFFFFF"/>
                </a:solidFill>
              </a:rPr>
              <a:t>1956 </a:t>
            </a:r>
            <a:r>
              <a:rPr lang="en-US" sz="2200" dirty="0" smtClean="0">
                <a:solidFill>
                  <a:srgbClr val="FFFFFF"/>
                </a:solidFill>
              </a:rPr>
              <a:t>the </a:t>
            </a:r>
            <a:r>
              <a:rPr lang="en-US" sz="2200" dirty="0">
                <a:solidFill>
                  <a:srgbClr val="FFFFFF"/>
                </a:solidFill>
              </a:rPr>
              <a:t>U.S. Supreme Court ruled that the segregation law was unconstitutional and the Montgomery buses were integrated. The Montgomery Bus Boycott was the beginning of a revolutionary era of non-violent mass protests in support of civil rights in the United States.</a:t>
            </a:r>
          </a:p>
        </p:txBody>
      </p:sp>
    </p:spTree>
    <p:extLst>
      <p:ext uri="{BB962C8B-B14F-4D97-AF65-F5344CB8AC3E}">
        <p14:creationId xmlns:p14="http://schemas.microsoft.com/office/powerpoint/2010/main" val="2436409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45186" y="4953000"/>
            <a:ext cx="498649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799" y="762000"/>
            <a:ext cx="3560987" cy="2862322"/>
          </a:xfrm>
          <a:prstGeom prst="rect">
            <a:avLst/>
          </a:prstGeom>
          <a:noFill/>
        </p:spPr>
        <p:txBody>
          <a:bodyPr wrap="square" rtlCol="0">
            <a:spAutoFit/>
          </a:bodyPr>
          <a:lstStyle/>
          <a:p>
            <a:pPr marL="457200" indent="-457200">
              <a:buFont typeface="+mj-lt"/>
              <a:buAutoNum type="arabicPeriod"/>
            </a:pPr>
            <a:r>
              <a:rPr lang="en-US" sz="2000" dirty="0" smtClean="0">
                <a:solidFill>
                  <a:schemeClr val="bg1"/>
                </a:solidFill>
              </a:rPr>
              <a:t>Make a list of words that would describe Rosa Parks.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Why did she do what she did?</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Did Rosa Parks do the right thing? Explain your answer.</a:t>
            </a:r>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9982031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4-12-16 at 10.38.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04800"/>
            <a:ext cx="3289300" cy="4051300"/>
          </a:xfrm>
          <a:prstGeom prst="rect">
            <a:avLst/>
          </a:prstGeom>
        </p:spPr>
      </p:pic>
      <p:sp>
        <p:nvSpPr>
          <p:cNvPr id="4" name="Rectangle 3"/>
          <p:cNvSpPr/>
          <p:nvPr/>
        </p:nvSpPr>
        <p:spPr>
          <a:xfrm>
            <a:off x="1447800" y="2819400"/>
            <a:ext cx="2667000"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Ruby Bridges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423514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229600" cy="4801315"/>
          </a:xfrm>
          <a:prstGeom prst="rect">
            <a:avLst/>
          </a:prstGeom>
        </p:spPr>
        <p:txBody>
          <a:bodyPr wrap="square">
            <a:spAutoFit/>
          </a:bodyPr>
          <a:lstStyle/>
          <a:p>
            <a:r>
              <a:rPr lang="en-US" dirty="0"/>
              <a:t>I was born in Mississippi in 1954, the oldest child of </a:t>
            </a:r>
            <a:r>
              <a:rPr lang="en-US" dirty="0" err="1"/>
              <a:t>Abon</a:t>
            </a:r>
            <a:r>
              <a:rPr lang="en-US" dirty="0"/>
              <a:t> and Lucille Bridges. That year the United States handed down its landmark decision ordering the integration of public schools. Not that I knew anything about school at the time. What I knew and loved was growing up on the farm my paternal grandparents sharecropped.           </a:t>
            </a:r>
          </a:p>
          <a:p>
            <a:r>
              <a:rPr lang="en-US" dirty="0"/>
              <a:t>It was a very hard life, though. My parents heard there were better opportunities in the city. We moved to New Orleans, where my father found work as a service station attendant, and my mother took night jobs to help support our growing family.           </a:t>
            </a:r>
          </a:p>
          <a:p>
            <a:r>
              <a:rPr lang="en-US" dirty="0"/>
              <a:t>As I got a bit older, my job was to keep an eye on my younger brothers and sister, which wasn't too difficult. Except for church and the long walk to the all-black school where I went to kindergarten, our world didn't extend beyond our block. But that was all about to change.           </a:t>
            </a:r>
          </a:p>
        </p:txBody>
      </p:sp>
    </p:spTree>
    <p:extLst>
      <p:ext uri="{BB962C8B-B14F-4D97-AF65-F5344CB8AC3E}">
        <p14:creationId xmlns:p14="http://schemas.microsoft.com/office/powerpoint/2010/main" val="36246143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153400" cy="5355313"/>
          </a:xfrm>
          <a:prstGeom prst="rect">
            <a:avLst/>
          </a:prstGeom>
        </p:spPr>
        <p:txBody>
          <a:bodyPr wrap="square">
            <a:spAutoFit/>
          </a:bodyPr>
          <a:lstStyle/>
          <a:p>
            <a:r>
              <a:rPr lang="en-US" dirty="0" smtClean="0"/>
              <a:t>	Under </a:t>
            </a:r>
            <a:r>
              <a:rPr lang="en-US" dirty="0"/>
              <a:t>federal court order, New Orleans public schools were finally forced to desegregate. In the spring of 1960 I took a test, along with other black kindergarteners in the city, to see who would go to an integrated school come September. That summer my parents learned I'd passed the test and had been selected to start first grade at William Frantz Public School. </a:t>
            </a:r>
            <a:r>
              <a:rPr lang="en-US" dirty="0" smtClean="0"/>
              <a:t> </a:t>
            </a:r>
            <a:r>
              <a:rPr lang="en-US" dirty="0"/>
              <a:t>	</a:t>
            </a:r>
            <a:r>
              <a:rPr lang="en-US" dirty="0" smtClean="0"/>
              <a:t>My </a:t>
            </a:r>
            <a:r>
              <a:rPr lang="en-US" dirty="0"/>
              <a:t>mother was all for it. My father wasn't. "We're just asking for trouble," he said. He thought things weren't going to change, and blacks and whites would never be treated as equals. Mama thought I would have an opportunity to get a better education if I went to the new school - and a chance for a good job later in life. My parents argued about it and prayed about it. Eventually my mother convinced my father that despite the risks, they had to take this step forward, not just for their own children, but for all black children.        </a:t>
            </a:r>
          </a:p>
          <a:p>
            <a:r>
              <a:rPr lang="en-US" dirty="0" smtClean="0"/>
              <a:t>	A </a:t>
            </a:r>
            <a:r>
              <a:rPr lang="en-US" dirty="0"/>
              <a:t>federal judge decreed that Monday, November 14, 1960 would be the day black children in New Orleans would go to school with white children. There were six of us chosen to integrate the city's public school system. Two decided to stay in their old schools. The other three were assigned to McDonough. I would be going to William Frantz alone.       </a:t>
            </a:r>
          </a:p>
        </p:txBody>
      </p:sp>
    </p:spTree>
    <p:extLst>
      <p:ext uri="{BB962C8B-B14F-4D97-AF65-F5344CB8AC3E}">
        <p14:creationId xmlns:p14="http://schemas.microsoft.com/office/powerpoint/2010/main" val="28409004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7239000" cy="3416320"/>
          </a:xfrm>
          <a:prstGeom prst="rect">
            <a:avLst/>
          </a:prstGeom>
        </p:spPr>
        <p:txBody>
          <a:bodyPr wrap="square">
            <a:spAutoFit/>
          </a:bodyPr>
          <a:lstStyle/>
          <a:p>
            <a:r>
              <a:rPr lang="en-US" dirty="0"/>
              <a:t>The morning of November 14 federal marshals drove my mother and me the five blocks to William Frantz. In the car one of the men explained that when we arrived at the school two marshals would walk in front of us and two behind, so we'd be protected on both sides.           </a:t>
            </a:r>
          </a:p>
          <a:p>
            <a:r>
              <a:rPr lang="en-US" dirty="0"/>
              <a:t>That reminded me of what Mama had taught us about God, that he is always there to protect us. "Ruby Nell," she said as we pulled up to my new school, "don't be afraid. There might be some people upset outside, but I'll be with you."          </a:t>
            </a:r>
          </a:p>
        </p:txBody>
      </p:sp>
      <p:pic>
        <p:nvPicPr>
          <p:cNvPr id="3" name="Picture 2"/>
          <p:cNvPicPr>
            <a:picLocks noChangeAspect="1"/>
          </p:cNvPicPr>
          <p:nvPr/>
        </p:nvPicPr>
        <p:blipFill>
          <a:blip r:embed="rId2"/>
          <a:stretch>
            <a:fillRect/>
          </a:stretch>
        </p:blipFill>
        <p:spPr>
          <a:xfrm>
            <a:off x="4876800" y="3515577"/>
            <a:ext cx="3949700" cy="3012223"/>
          </a:xfrm>
          <a:prstGeom prst="rect">
            <a:avLst/>
          </a:prstGeom>
        </p:spPr>
      </p:pic>
    </p:spTree>
    <p:extLst>
      <p:ext uri="{BB962C8B-B14F-4D97-AF65-F5344CB8AC3E}">
        <p14:creationId xmlns:p14="http://schemas.microsoft.com/office/powerpoint/2010/main" val="19689490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3810000" cy="6463309"/>
          </a:xfrm>
          <a:prstGeom prst="rect">
            <a:avLst/>
          </a:prstGeom>
        </p:spPr>
        <p:txBody>
          <a:bodyPr wrap="square">
            <a:spAutoFit/>
          </a:bodyPr>
          <a:lstStyle/>
          <a:p>
            <a:r>
              <a:rPr lang="en-US" dirty="0"/>
              <a:t>Sure enough, people shouted and shook their fist when we got out of the car, but to me it wasn't any noisier than Mardi Gras, I held my mother's hand and followed the marshals through the crowd, up the steps into the school.           </a:t>
            </a:r>
          </a:p>
          <a:p>
            <a:r>
              <a:rPr lang="en-US" dirty="0"/>
              <a:t>We spent that whole day sitting in the principal's office. Through the window, I saw white parents pointing at us and yelling, then rushing their children out of the school. In the uproar I never got to my classroom.           </a:t>
            </a:r>
          </a:p>
          <a:p>
            <a:r>
              <a:rPr lang="en-US" dirty="0"/>
              <a:t>The marshals drove my mother and me to school again the next day. I tried not to pay attention to the mob. Someone had a black doll in a coffin, and that scared me more than the nasty things people screamed at us. </a:t>
            </a:r>
          </a:p>
        </p:txBody>
      </p:sp>
      <p:pic>
        <p:nvPicPr>
          <p:cNvPr id="3" name="Picture 2" descr="Screen Shot 2014-12-16 at 12.2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14" y="457200"/>
            <a:ext cx="4457700" cy="4457700"/>
          </a:xfrm>
          <a:prstGeom prst="rect">
            <a:avLst/>
          </a:prstGeom>
        </p:spPr>
      </p:pic>
    </p:spTree>
    <p:extLst>
      <p:ext uri="{BB962C8B-B14F-4D97-AF65-F5344CB8AC3E}">
        <p14:creationId xmlns:p14="http://schemas.microsoft.com/office/powerpoint/2010/main" val="14400228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09600" y="685800"/>
            <a:ext cx="3505200" cy="175432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Slaves were free!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descr="Screen Shot 2014-12-17 at 11.59.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90600"/>
            <a:ext cx="2857500" cy="4813300"/>
          </a:xfrm>
          <a:prstGeom prst="rect">
            <a:avLst/>
          </a:prstGeom>
        </p:spPr>
      </p:pic>
    </p:spTree>
    <p:extLst>
      <p:ext uri="{BB962C8B-B14F-4D97-AF65-F5344CB8AC3E}">
        <p14:creationId xmlns:p14="http://schemas.microsoft.com/office/powerpoint/2010/main" val="9532514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204200" cy="2585323"/>
          </a:xfrm>
          <a:prstGeom prst="rect">
            <a:avLst/>
          </a:prstGeom>
        </p:spPr>
        <p:txBody>
          <a:bodyPr wrap="square">
            <a:spAutoFit/>
          </a:bodyPr>
          <a:lstStyle/>
          <a:p>
            <a:r>
              <a:rPr lang="en-US" dirty="0"/>
              <a:t>A young white woman met us inside the building. She smiled at me. "Good morning, Ruby Nell," she said, just like Mama except with what I later learned was a Boston accent. "Welcome, I'm your new teacher, Mrs. Henry." She seemed nice, but I wasn't sure how to feel about her. I'd never been taught by a white teacher before.           </a:t>
            </a:r>
          </a:p>
          <a:p>
            <a:r>
              <a:rPr lang="en-US" dirty="0"/>
              <a:t>Mrs. Henry took my mother and me to her second-floor classroom. All the desks were empty and she asked me to choose a seat. I picked one up front, and Mrs. Henry started teaching me the letters of the alphabet.         </a:t>
            </a:r>
          </a:p>
        </p:txBody>
      </p:sp>
      <p:pic>
        <p:nvPicPr>
          <p:cNvPr id="3" name="Picture 2" descr="Screen Shot 2014-12-16 at 12.2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581400"/>
            <a:ext cx="3548474" cy="3124200"/>
          </a:xfrm>
          <a:prstGeom prst="rect">
            <a:avLst/>
          </a:prstGeom>
        </p:spPr>
      </p:pic>
    </p:spTree>
    <p:extLst>
      <p:ext uri="{BB962C8B-B14F-4D97-AF65-F5344CB8AC3E}">
        <p14:creationId xmlns:p14="http://schemas.microsoft.com/office/powerpoint/2010/main" val="40470307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89843"/>
            <a:ext cx="6781800" cy="3693319"/>
          </a:xfrm>
          <a:prstGeom prst="rect">
            <a:avLst/>
          </a:prstGeom>
        </p:spPr>
        <p:txBody>
          <a:bodyPr wrap="square">
            <a:spAutoFit/>
          </a:bodyPr>
          <a:lstStyle/>
          <a:p>
            <a:r>
              <a:rPr lang="en-US" dirty="0"/>
              <a:t>The next morning my mother told me she couldn't go to school with me. She had to work and look after my brothers and sister. "The marshals will take good car of you, Ruby Nell," Mama assured me. "Remember, if you get afraid, say your prayers. You can pray to God anytime, anywhere. He will always hear you."          </a:t>
            </a:r>
          </a:p>
          <a:p>
            <a:r>
              <a:rPr lang="en-US" dirty="0"/>
              <a:t>That was how I started praying on the way to school. The things people yelled at me didn't seem to touch me. Prayer was my protection. After walking up the steps past the angry crowd, though, I was glad to see Mrs. Henry. She gave me a hug, and she sat right by my side instead of at the big teacher's desk in the front of the room. Day after day, it was just Mrs. Henry and I, working on my lessons. </a:t>
            </a:r>
          </a:p>
        </p:txBody>
      </p:sp>
    </p:spTree>
    <p:extLst>
      <p:ext uri="{BB962C8B-B14F-4D97-AF65-F5344CB8AC3E}">
        <p14:creationId xmlns:p14="http://schemas.microsoft.com/office/powerpoint/2010/main" val="26447147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43000"/>
            <a:ext cx="7239000" cy="3970318"/>
          </a:xfrm>
          <a:prstGeom prst="rect">
            <a:avLst/>
          </a:prstGeom>
        </p:spPr>
        <p:txBody>
          <a:bodyPr wrap="square">
            <a:spAutoFit/>
          </a:bodyPr>
          <a:lstStyle/>
          <a:p>
            <a:r>
              <a:rPr lang="en-US" dirty="0"/>
              <a:t>At the same time, there were a few white families who braved the protests and kept their children in school. But they weren't in my class, so I didn't see them. People from around the country who'd heard about me on the news sent letters and donations. A neighbor gave my dad a job painting houses. Other folks baby-sat for us, watched our house to keep away troublemakers, even walked behind the marshal's car on my way to school. My family couldn't have made it without our friends' and neighbors' help.           </a:t>
            </a:r>
          </a:p>
          <a:p>
            <a:r>
              <a:rPr lang="en-US" dirty="0"/>
              <a:t>And me, I couldn't have gotten through that year without Mrs. Henry. Sitting next to her in our classroom, just the two of us, I was able to forget the world outside. She made school fun. We did everything together. I couldn't go out in the schoolyard for recess, so right in that room we played games and for exercise we did jumping jacks to music. </a:t>
            </a:r>
          </a:p>
        </p:txBody>
      </p:sp>
    </p:spTree>
    <p:extLst>
      <p:ext uri="{BB962C8B-B14F-4D97-AF65-F5344CB8AC3E}">
        <p14:creationId xmlns:p14="http://schemas.microsoft.com/office/powerpoint/2010/main" val="9743871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0"/>
            <a:ext cx="6858000" cy="5632312"/>
          </a:xfrm>
          <a:prstGeom prst="rect">
            <a:avLst/>
          </a:prstGeom>
        </p:spPr>
        <p:txBody>
          <a:bodyPr wrap="square">
            <a:spAutoFit/>
          </a:bodyPr>
          <a:lstStyle/>
          <a:p>
            <a:r>
              <a:rPr lang="en-US" dirty="0"/>
              <a:t>I remember her explaining integration to me and why some people were against it. "It's not easy for people to change once they have gotten used to living a certain way," Mrs. Henry said. "Some of them don't know any better and they're afraid. But not everyone is like that."          </a:t>
            </a:r>
          </a:p>
          <a:p>
            <a:r>
              <a:rPr lang="en-US" dirty="0"/>
              <a:t>Even though I was only six, I knew what she meant. The people I passed every morning as I walked up the schools steps were full of hate. They were white, but so was my teacher, who couldn't have been more different from them. She was one of the most loving people I had ever known. The greatest lesson I learned that year in Mrs. Henry's class was the lesson Dr. Martin Luther King Jr., tried to teach us all. Never judge people by the color of their skin. God makes each of us unique in ways that go much deeper. From her window, Mrs. Henry always watched me walk into school. One morning when I got to our classroom, she said she'd been surprised to see me talk to the mob. "I saw your lips moving," she said, "but I couldn't make out what you were saying to those people."      </a:t>
            </a:r>
          </a:p>
        </p:txBody>
      </p:sp>
    </p:spTree>
    <p:extLst>
      <p:ext uri="{BB962C8B-B14F-4D97-AF65-F5344CB8AC3E}">
        <p14:creationId xmlns:p14="http://schemas.microsoft.com/office/powerpoint/2010/main" val="25018973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3276600" cy="5355313"/>
          </a:xfrm>
          <a:prstGeom prst="rect">
            <a:avLst/>
          </a:prstGeom>
        </p:spPr>
        <p:txBody>
          <a:bodyPr wrap="square">
            <a:spAutoFit/>
          </a:bodyPr>
          <a:lstStyle/>
          <a:p>
            <a:r>
              <a:rPr lang="en-US" dirty="0"/>
              <a:t>Militant segregationists, as the news called them, took to the streets in protest, and riots erupted all over the city. My parents shielded me as best they could, but I knew problems had come to our family because I was going to the white school. My father was fired from his job. The white owners of a grocery store told us not to shop there anymore. Even my grandparents in Mississippi suffered. The owner of the land they'd sharecropped for 25 years said everyone knew it was their granddaughter causing trouble in New Orleans, and asked them to move. </a:t>
            </a:r>
          </a:p>
        </p:txBody>
      </p:sp>
      <p:pic>
        <p:nvPicPr>
          <p:cNvPr id="3" name="Picture 2" descr="Screen Shot 2014-12-16 at 12.58.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685800"/>
            <a:ext cx="4241800" cy="5499100"/>
          </a:xfrm>
          <a:prstGeom prst="rect">
            <a:avLst/>
          </a:prstGeom>
        </p:spPr>
      </p:pic>
    </p:spTree>
    <p:extLst>
      <p:ext uri="{BB962C8B-B14F-4D97-AF65-F5344CB8AC3E}">
        <p14:creationId xmlns:p14="http://schemas.microsoft.com/office/powerpoint/2010/main" val="19751849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7692"/>
            <a:ext cx="5105400" cy="6740308"/>
          </a:xfrm>
          <a:prstGeom prst="rect">
            <a:avLst/>
          </a:prstGeom>
        </p:spPr>
        <p:txBody>
          <a:bodyPr wrap="square">
            <a:spAutoFit/>
          </a:bodyPr>
          <a:lstStyle/>
          <a:p>
            <a:r>
              <a:rPr lang="en-US" dirty="0"/>
              <a:t>I wasn't talking to them," I told her. "I was praying for them." Usually I prayed in the car on the way to school, but that day I'd forgotten until I was in the crowd. Please be with me, I'd asked God, and be with those people too. Forgive them because they don't know what they're doing.           </a:t>
            </a:r>
          </a:p>
          <a:p>
            <a:r>
              <a:rPr lang="en-US" dirty="0"/>
              <a:t>"Ruby Nell, you are truly someone special," Mrs. Henry whispered, giving me an even bigger hug than usual. She had this look on her face like my mother would get when I'd done something to make her proud.           </a:t>
            </a:r>
          </a:p>
          <a:p>
            <a:r>
              <a:rPr lang="en-US" dirty="0"/>
              <a:t>Another person who helped me was Dr. Robert Coles, a child psychiatrist who happened to see me being escorted through the crowd outside my school. Dr. Coles volunteered to work with me through this ordeal. Soon he was coming to our house every week to talk with me about how I was doing in school.           </a:t>
            </a:r>
          </a:p>
        </p:txBody>
      </p:sp>
      <p:pic>
        <p:nvPicPr>
          <p:cNvPr id="3" name="Picture 2" descr="Screen Shot 2014-12-16 at 1.0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066800"/>
            <a:ext cx="3111500" cy="3695700"/>
          </a:xfrm>
          <a:prstGeom prst="rect">
            <a:avLst/>
          </a:prstGeom>
        </p:spPr>
      </p:pic>
    </p:spTree>
    <p:extLst>
      <p:ext uri="{BB962C8B-B14F-4D97-AF65-F5344CB8AC3E}">
        <p14:creationId xmlns:p14="http://schemas.microsoft.com/office/powerpoint/2010/main" val="38889556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458200" cy="5355313"/>
          </a:xfrm>
          <a:prstGeom prst="rect">
            <a:avLst/>
          </a:prstGeom>
        </p:spPr>
        <p:txBody>
          <a:bodyPr wrap="square">
            <a:spAutoFit/>
          </a:bodyPr>
          <a:lstStyle/>
          <a:p>
            <a:r>
              <a:rPr lang="en-US" dirty="0"/>
              <a:t>Really, I was doing fine. I was always with people who wanted the best for me: my family, friends, and in school, my teacher. The more time I spent with Mrs. Henry, the more I grew to love her. I wanted to be like her. Soon, without realizing it, I had picked up her Boston accent.           </a:t>
            </a:r>
          </a:p>
          <a:p>
            <a:r>
              <a:rPr lang="en-US" dirty="0"/>
              <a:t>Neither of us missed a single day of school that year. The crowd outside dwindled to just a few protestors, and before I knew it, it was June. For me, first grade ended much more quietly than it began. I said good-bye to Mrs. Henry, fully expecting her to be my teacher again in the fall.  But when I went back to school in September, everything was different. There were no marshals, no protestors. There were other kids - even some other black students - in my second-grade class. And Mrs. Henry was gone. I was devastated. Years later I found out she hadn't been invited to return to William Frantz, and she and her husband had moved back to Boston. It was almost as if that first year of school integration had never happened. No one talked about it. Everyone seemed to have put that difficult time behind them.       </a:t>
            </a:r>
          </a:p>
        </p:txBody>
      </p:sp>
    </p:spTree>
    <p:extLst>
      <p:ext uri="{BB962C8B-B14F-4D97-AF65-F5344CB8AC3E}">
        <p14:creationId xmlns:p14="http://schemas.microsoft.com/office/powerpoint/2010/main" val="26328487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6172200" cy="2308324"/>
          </a:xfrm>
          <a:prstGeom prst="rect">
            <a:avLst/>
          </a:prstGeom>
        </p:spPr>
        <p:txBody>
          <a:bodyPr wrap="square">
            <a:spAutoFit/>
          </a:bodyPr>
          <a:lstStyle/>
          <a:p>
            <a:r>
              <a:rPr lang="en-US" dirty="0"/>
              <a:t>One of the best parts of the story is that I was finally reunited with my favorite teacher, Barbara Henry. She reached me through the publisher of Dr. Coles’ book, and in 1995 we saw each other in person for the first time in more than three decades. The second she laid eyes on me, she cried, "Ruby Nell!" No one had called me that since I was a little girl. Then we were hugging each other, just like we used to every morning in first grade. </a:t>
            </a:r>
          </a:p>
        </p:txBody>
      </p:sp>
      <p:pic>
        <p:nvPicPr>
          <p:cNvPr id="3" name="Picture 2" descr="Screen Shot 2014-12-16 at 1.12.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469502"/>
            <a:ext cx="5105400" cy="3855098"/>
          </a:xfrm>
          <a:prstGeom prst="rect">
            <a:avLst/>
          </a:prstGeom>
        </p:spPr>
      </p:pic>
    </p:spTree>
    <p:extLst>
      <p:ext uri="{BB962C8B-B14F-4D97-AF65-F5344CB8AC3E}">
        <p14:creationId xmlns:p14="http://schemas.microsoft.com/office/powerpoint/2010/main" val="20115436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45186" y="4953000"/>
            <a:ext cx="498649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799" y="1371600"/>
            <a:ext cx="3560987" cy="1938992"/>
          </a:xfrm>
          <a:prstGeom prst="rect">
            <a:avLst/>
          </a:prstGeom>
          <a:noFill/>
        </p:spPr>
        <p:txBody>
          <a:bodyPr wrap="square" rtlCol="0">
            <a:spAutoFit/>
          </a:bodyPr>
          <a:lstStyle/>
          <a:p>
            <a:pPr marL="457200" indent="-457200">
              <a:buFont typeface="+mj-lt"/>
              <a:buAutoNum type="arabicPeriod"/>
            </a:pPr>
            <a:endParaRPr lang="en-US" sz="2000" dirty="0" smtClean="0">
              <a:solidFill>
                <a:schemeClr val="bg1"/>
              </a:solidFill>
            </a:endParaRPr>
          </a:p>
          <a:p>
            <a:pPr marL="457200" indent="-457200">
              <a:buFont typeface="+mj-lt"/>
              <a:buAutoNum type="arabicPeriod"/>
            </a:pPr>
            <a:r>
              <a:rPr lang="en-US" sz="2000" dirty="0" smtClean="0">
                <a:solidFill>
                  <a:schemeClr val="bg1"/>
                </a:solidFill>
              </a:rPr>
              <a:t>What was it like for Ruby Bridges?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Describe her courage.</a:t>
            </a:r>
          </a:p>
          <a:p>
            <a:endParaRPr lang="en-US" sz="2000" dirty="0">
              <a:solidFill>
                <a:schemeClr val="bg1"/>
              </a:solidFill>
            </a:endParaRPr>
          </a:p>
        </p:txBody>
      </p:sp>
    </p:spTree>
    <p:extLst>
      <p:ext uri="{BB962C8B-B14F-4D97-AF65-F5344CB8AC3E}">
        <p14:creationId xmlns:p14="http://schemas.microsoft.com/office/powerpoint/2010/main" val="11520800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162"/>
            <a:ext cx="9144000" cy="6911162"/>
          </a:xfrm>
          <a:prstGeom prst="rect">
            <a:avLst/>
          </a:prstGeom>
        </p:spPr>
      </p:pic>
      <p:sp>
        <p:nvSpPr>
          <p:cNvPr id="5" name="TextBox 4"/>
          <p:cNvSpPr txBox="1"/>
          <p:nvPr/>
        </p:nvSpPr>
        <p:spPr>
          <a:xfrm>
            <a:off x="228600" y="152398"/>
            <a:ext cx="8889242" cy="923330"/>
          </a:xfrm>
          <a:prstGeom prst="rect">
            <a:avLst/>
          </a:prstGeom>
          <a:noFill/>
        </p:spPr>
        <p:txBody>
          <a:bodyPr wrap="square" rtlCol="0">
            <a:spAutoFit/>
          </a:bodyPr>
          <a:lstStyle/>
          <a:p>
            <a:pPr algn="ctr"/>
            <a:r>
              <a:rPr lang="en-US" sz="2600" dirty="0" smtClean="0">
                <a:latin typeface="Arial Black" panose="020B0A04020102020204" pitchFamily="34" charset="0"/>
              </a:rPr>
              <a:t>The most influential leader of the Civil Rights Movement was Martin Luther King, </a:t>
            </a:r>
            <a:r>
              <a:rPr lang="en-US" sz="2800" dirty="0" smtClean="0">
                <a:latin typeface="Arial Black" panose="020B0A04020102020204" pitchFamily="34" charset="0"/>
              </a:rPr>
              <a:t>Jr.</a:t>
            </a:r>
            <a:endParaRPr lang="en-US" sz="2800" dirty="0">
              <a:latin typeface="Arial Black" panose="020B0A04020102020204" pitchFamily="34" charset="0"/>
            </a:endParaRPr>
          </a:p>
        </p:txBody>
      </p:sp>
    </p:spTree>
    <p:extLst>
      <p:ext uri="{BB962C8B-B14F-4D97-AF65-F5344CB8AC3E}">
        <p14:creationId xmlns:p14="http://schemas.microsoft.com/office/powerpoint/2010/main" val="32795017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600200" y="381000"/>
            <a:ext cx="6400800" cy="5201424"/>
          </a:xfrm>
          <a:prstGeom prst="rect">
            <a:avLst/>
          </a:prstGeom>
          <a:noFill/>
        </p:spPr>
        <p:txBody>
          <a:bodyPr wrap="square" lIns="91440" tIns="45720" rIns="91440" bIns="45720">
            <a:spAutoFit/>
          </a:bodyPr>
          <a:lstStyle/>
          <a:p>
            <a:pPr algn="ctr"/>
            <a:r>
              <a:rPr lang="en-US" sz="8000"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However</a:t>
            </a:r>
            <a:r>
              <a:rPr lang="en-US" sz="8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8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Emancipation</a:t>
            </a:r>
            <a:r>
              <a:rPr lang="en-US" sz="80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8000"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did not mean </a:t>
            </a:r>
          </a:p>
          <a:p>
            <a:pPr algn="ctr"/>
            <a:r>
              <a:rPr lang="en-US" sz="88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Equality</a:t>
            </a:r>
            <a:endParaRPr lang="en-US" sz="88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249486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9556"/>
            <a:ext cx="9144000" cy="6911162"/>
          </a:xfrm>
          <a:prstGeom prst="rect">
            <a:avLst/>
          </a:prstGeom>
        </p:spPr>
      </p:pic>
      <p:sp>
        <p:nvSpPr>
          <p:cNvPr id="4" name="Rectangle 3"/>
          <p:cNvSpPr/>
          <p:nvPr/>
        </p:nvSpPr>
        <p:spPr>
          <a:xfrm>
            <a:off x="0" y="6150114"/>
            <a:ext cx="6400800" cy="707886"/>
          </a:xfrm>
          <a:prstGeom prst="rect">
            <a:avLst/>
          </a:prstGeom>
        </p:spPr>
        <p:txBody>
          <a:bodyPr wrap="square">
            <a:spAutoFit/>
          </a:bodyPr>
          <a:lstStyle/>
          <a:p>
            <a:r>
              <a:rPr lang="en-US" sz="2000" dirty="0">
                <a:hlinkClick r:id="rId3"/>
              </a:rPr>
              <a:t>https://www.youtube.com/watch?v=smEqnnklfYs#t</a:t>
            </a:r>
            <a:r>
              <a:rPr lang="en-US" sz="2000" dirty="0" smtClean="0"/>
              <a:t>=</a:t>
            </a:r>
          </a:p>
          <a:p>
            <a:r>
              <a:rPr lang="en-US" sz="2000" dirty="0" smtClean="0"/>
              <a:t>25</a:t>
            </a:r>
            <a:endParaRPr lang="en-US" sz="2000" dirty="0"/>
          </a:p>
        </p:txBody>
      </p:sp>
      <p:sp>
        <p:nvSpPr>
          <p:cNvPr id="5" name="TextBox 4"/>
          <p:cNvSpPr txBox="1"/>
          <p:nvPr/>
        </p:nvSpPr>
        <p:spPr>
          <a:xfrm>
            <a:off x="26158" y="0"/>
            <a:ext cx="9117842" cy="1292662"/>
          </a:xfrm>
          <a:prstGeom prst="rect">
            <a:avLst/>
          </a:prstGeom>
          <a:noFill/>
        </p:spPr>
        <p:txBody>
          <a:bodyPr wrap="square" rtlCol="0">
            <a:spAutoFit/>
          </a:bodyPr>
          <a:lstStyle/>
          <a:p>
            <a:pPr algn="ctr"/>
            <a:r>
              <a:rPr lang="en-US" sz="2600" dirty="0" smtClean="0">
                <a:latin typeface="Arial Black" panose="020B0A04020102020204" pitchFamily="34" charset="0"/>
              </a:rPr>
              <a:t>On August 23, 1963, he delivered the “I Have a Dream” speech on the steps of the Lincoln Memorial.</a:t>
            </a:r>
            <a:endParaRPr lang="en-US" sz="2800" dirty="0">
              <a:latin typeface="Arial Black" panose="020B0A04020102020204" pitchFamily="34" charset="0"/>
            </a:endParaRPr>
          </a:p>
        </p:txBody>
      </p:sp>
    </p:spTree>
    <p:extLst>
      <p:ext uri="{BB962C8B-B14F-4D97-AF65-F5344CB8AC3E}">
        <p14:creationId xmlns:p14="http://schemas.microsoft.com/office/powerpoint/2010/main" val="311434450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219200" y="990600"/>
            <a:ext cx="6629401" cy="4708981"/>
          </a:xfrm>
          <a:prstGeom prst="rect">
            <a:avLst/>
          </a:prstGeom>
          <a:noFill/>
        </p:spPr>
        <p:txBody>
          <a:bodyPr wrap="square" lIns="91440" tIns="45720" rIns="91440" bIns="45720">
            <a:spAutoFit/>
          </a:bodyPr>
          <a:lstStyle/>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15 Little Known Facts about Martin Luther King, Jr.’s “I Have a Dream” Speech</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530110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28600" y="228600"/>
            <a:ext cx="8915400" cy="5672322"/>
          </a:xfrm>
          <a:prstGeom prst="rect">
            <a:avLst/>
          </a:prstGeom>
        </p:spPr>
        <p:txBody>
          <a:bodyPr wrap="square">
            <a:spAutoFit/>
          </a:bodyPr>
          <a:lstStyle/>
          <a:p>
            <a:pPr marL="457200" indent="-457200">
              <a:lnSpc>
                <a:spcPct val="130000"/>
              </a:lnSpc>
              <a:buAutoNum type="arabicPeriod"/>
            </a:pPr>
            <a:r>
              <a:rPr lang="en-US" sz="2800" dirty="0" smtClean="0">
                <a:solidFill>
                  <a:srgbClr val="FFFFFF"/>
                </a:solidFill>
              </a:rPr>
              <a:t>King </a:t>
            </a:r>
            <a:r>
              <a:rPr lang="en-US" sz="2800" dirty="0">
                <a:solidFill>
                  <a:srgbClr val="FFFFFF"/>
                </a:solidFill>
              </a:rPr>
              <a:t>had </a:t>
            </a:r>
            <a:r>
              <a:rPr lang="en-US" sz="2800" b="1" dirty="0">
                <a:solidFill>
                  <a:srgbClr val="FFFFFF"/>
                </a:solidFill>
              </a:rPr>
              <a:t>previously used his "dream" rhetoric before </a:t>
            </a:r>
            <a:r>
              <a:rPr lang="en-US" sz="2800" dirty="0" smtClean="0">
                <a:solidFill>
                  <a:srgbClr val="FFFFFF"/>
                </a:solidFill>
              </a:rPr>
              <a:t>—as </a:t>
            </a:r>
            <a:r>
              <a:rPr lang="en-US" sz="2800" dirty="0">
                <a:solidFill>
                  <a:srgbClr val="FFFFFF"/>
                </a:solidFill>
              </a:rPr>
              <a:t>he acknowledged — in lesser-known speeches</a:t>
            </a:r>
            <a:r>
              <a:rPr lang="en-US" sz="2800" dirty="0" smtClean="0">
                <a:solidFill>
                  <a:srgbClr val="FFFFFF"/>
                </a:solidFill>
              </a:rPr>
              <a:t>.</a:t>
            </a:r>
          </a:p>
          <a:p>
            <a:pPr marL="457200" indent="-457200">
              <a:lnSpc>
                <a:spcPct val="130000"/>
              </a:lnSpc>
              <a:buAutoNum type="arabicPeriod"/>
            </a:pPr>
            <a:endParaRPr lang="en-US" sz="2800" dirty="0">
              <a:solidFill>
                <a:srgbClr val="FFFFFF"/>
              </a:solidFill>
            </a:endParaRPr>
          </a:p>
          <a:p>
            <a:pPr>
              <a:lnSpc>
                <a:spcPct val="130000"/>
              </a:lnSpc>
            </a:pPr>
            <a:r>
              <a:rPr lang="en-US" sz="2800" dirty="0">
                <a:solidFill>
                  <a:srgbClr val="FFFFFF"/>
                </a:solidFill>
              </a:rPr>
              <a:t>2. King </a:t>
            </a:r>
            <a:r>
              <a:rPr lang="en-US" sz="2800" b="1" dirty="0">
                <a:solidFill>
                  <a:srgbClr val="FFFFFF"/>
                </a:solidFill>
              </a:rPr>
              <a:t>may have taken the "dream" </a:t>
            </a:r>
            <a:r>
              <a:rPr lang="en-US" sz="2800" b="1" dirty="0" smtClean="0">
                <a:solidFill>
                  <a:srgbClr val="FFFFFF"/>
                </a:solidFill>
              </a:rPr>
              <a:t>language from then 22-year old </a:t>
            </a:r>
            <a:r>
              <a:rPr lang="en-US" sz="2800" b="1" dirty="0" err="1" smtClean="0">
                <a:solidFill>
                  <a:srgbClr val="FFFFFF"/>
                </a:solidFill>
              </a:rPr>
              <a:t>Prathia</a:t>
            </a:r>
            <a:r>
              <a:rPr lang="en-US" sz="2800" b="1" dirty="0" smtClean="0">
                <a:solidFill>
                  <a:srgbClr val="FFFFFF"/>
                </a:solidFill>
              </a:rPr>
              <a:t> Hall</a:t>
            </a:r>
            <a:r>
              <a:rPr lang="en-US" sz="2800" dirty="0" smtClean="0">
                <a:solidFill>
                  <a:srgbClr val="FFFFFF"/>
                </a:solidFill>
              </a:rPr>
              <a:t>, </a:t>
            </a:r>
            <a:r>
              <a:rPr lang="en-US" sz="2800" dirty="0">
                <a:solidFill>
                  <a:srgbClr val="FFFFFF"/>
                </a:solidFill>
              </a:rPr>
              <a:t>who used it during a speech at the burnt remains of the Mount Olive Baptist Church in 1962. </a:t>
            </a:r>
            <a:endParaRPr lang="en-US" sz="2800" dirty="0" smtClean="0">
              <a:solidFill>
                <a:srgbClr val="FFFFFF"/>
              </a:solidFill>
            </a:endParaRPr>
          </a:p>
          <a:p>
            <a:pPr>
              <a:lnSpc>
                <a:spcPct val="130000"/>
              </a:lnSpc>
            </a:pPr>
            <a:endParaRPr lang="en-US" sz="2800" dirty="0">
              <a:solidFill>
                <a:srgbClr val="FFFFFF"/>
              </a:solidFill>
            </a:endParaRPr>
          </a:p>
          <a:p>
            <a:pPr>
              <a:lnSpc>
                <a:spcPct val="130000"/>
              </a:lnSpc>
            </a:pPr>
            <a:r>
              <a:rPr lang="en-US" sz="2800" dirty="0">
                <a:solidFill>
                  <a:srgbClr val="FFFFFF"/>
                </a:solidFill>
              </a:rPr>
              <a:t>3. The night before the speech, </a:t>
            </a:r>
            <a:r>
              <a:rPr lang="en-US" sz="2800" b="1" dirty="0">
                <a:solidFill>
                  <a:srgbClr val="FFFFFF"/>
                </a:solidFill>
              </a:rPr>
              <a:t>King's adviser Wyatt Walker </a:t>
            </a:r>
            <a:r>
              <a:rPr lang="en-US" sz="2800" dirty="0">
                <a:solidFill>
                  <a:srgbClr val="FFFFFF"/>
                </a:solidFill>
              </a:rPr>
              <a:t>suggested he not use any of that "dream" stuff during the March on Washington speech, calling </a:t>
            </a:r>
            <a:r>
              <a:rPr lang="en-US" sz="2800" dirty="0" smtClean="0">
                <a:solidFill>
                  <a:srgbClr val="FFFFFF"/>
                </a:solidFill>
              </a:rPr>
              <a:t>it “trite and “cliché.”     </a:t>
            </a:r>
            <a:endParaRPr lang="en-US" sz="2800" dirty="0">
              <a:solidFill>
                <a:srgbClr val="FFFFFF"/>
              </a:solidFill>
            </a:endParaRPr>
          </a:p>
        </p:txBody>
      </p:sp>
    </p:spTree>
    <p:extLst>
      <p:ext uri="{BB962C8B-B14F-4D97-AF65-F5344CB8AC3E}">
        <p14:creationId xmlns:p14="http://schemas.microsoft.com/office/powerpoint/2010/main" val="259327400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62000" y="457200"/>
            <a:ext cx="7772400" cy="5262980"/>
          </a:xfrm>
          <a:prstGeom prst="rect">
            <a:avLst/>
          </a:prstGeom>
        </p:spPr>
        <p:txBody>
          <a:bodyPr wrap="square">
            <a:spAutoFit/>
          </a:bodyPr>
          <a:lstStyle/>
          <a:p>
            <a:r>
              <a:rPr lang="en-US" sz="2800" b="1" dirty="0">
                <a:solidFill>
                  <a:srgbClr val="FFFFFF"/>
                </a:solidFill>
              </a:rPr>
              <a:t>4.</a:t>
            </a:r>
            <a:r>
              <a:rPr lang="en-US" sz="2800" dirty="0">
                <a:solidFill>
                  <a:srgbClr val="FFFFFF"/>
                </a:solidFill>
              </a:rPr>
              <a:t> King didn't write the speech entirely by himself. The first draft was written by his advisers Stanley </a:t>
            </a:r>
            <a:r>
              <a:rPr lang="en-US" sz="2800" dirty="0" err="1">
                <a:solidFill>
                  <a:srgbClr val="FFFFFF"/>
                </a:solidFill>
              </a:rPr>
              <a:t>Levison</a:t>
            </a:r>
            <a:r>
              <a:rPr lang="en-US" sz="2800" dirty="0">
                <a:solidFill>
                  <a:srgbClr val="FFFFFF"/>
                </a:solidFill>
              </a:rPr>
              <a:t> and Clarence Jones, and the final speech included input from many others. </a:t>
            </a:r>
            <a:endParaRPr lang="en-US" sz="2800" dirty="0" smtClean="0">
              <a:solidFill>
                <a:srgbClr val="FFFFFF"/>
              </a:solidFill>
            </a:endParaRPr>
          </a:p>
          <a:p>
            <a:endParaRPr lang="en-US" sz="2800" dirty="0">
              <a:solidFill>
                <a:srgbClr val="FFFFFF"/>
              </a:solidFill>
            </a:endParaRPr>
          </a:p>
          <a:p>
            <a:r>
              <a:rPr lang="en-US" sz="2800" b="1" dirty="0">
                <a:solidFill>
                  <a:srgbClr val="FFFFFF"/>
                </a:solidFill>
              </a:rPr>
              <a:t>5.</a:t>
            </a:r>
            <a:r>
              <a:rPr lang="en-US" sz="2800" dirty="0">
                <a:solidFill>
                  <a:srgbClr val="FFFFFF"/>
                </a:solidFill>
              </a:rPr>
              <a:t> The day before, King and his advisers met to discuss the speech in the lobby of the Willard Hotel </a:t>
            </a:r>
            <a:r>
              <a:rPr lang="en-US" sz="2800" dirty="0" smtClean="0">
                <a:solidFill>
                  <a:srgbClr val="FFFFFF"/>
                </a:solidFill>
              </a:rPr>
              <a:t>because it would be harder to wiretap than </a:t>
            </a:r>
            <a:r>
              <a:rPr lang="en-US" sz="2800" dirty="0">
                <a:solidFill>
                  <a:srgbClr val="FFFFFF"/>
                </a:solidFill>
              </a:rPr>
              <a:t>a suite. </a:t>
            </a:r>
            <a:endParaRPr lang="en-US" sz="2800" dirty="0" smtClean="0">
              <a:solidFill>
                <a:srgbClr val="FFFFFF"/>
              </a:solidFill>
            </a:endParaRPr>
          </a:p>
          <a:p>
            <a:endParaRPr lang="en-US" sz="2800" dirty="0">
              <a:solidFill>
                <a:srgbClr val="FFFFFF"/>
              </a:solidFill>
            </a:endParaRPr>
          </a:p>
          <a:p>
            <a:r>
              <a:rPr lang="en-US" sz="2800" b="1" dirty="0">
                <a:solidFill>
                  <a:srgbClr val="FFFFFF"/>
                </a:solidFill>
              </a:rPr>
              <a:t>6.</a:t>
            </a:r>
            <a:r>
              <a:rPr lang="en-US" sz="2800" dirty="0">
                <a:solidFill>
                  <a:srgbClr val="FFFFFF"/>
                </a:solidFill>
              </a:rPr>
              <a:t> </a:t>
            </a:r>
            <a:r>
              <a:rPr lang="en-US" sz="2800" b="1" dirty="0">
                <a:solidFill>
                  <a:srgbClr val="FFFFFF"/>
                </a:solidFill>
              </a:rPr>
              <a:t>King was up until 4 a.m. the night before </a:t>
            </a:r>
            <a:r>
              <a:rPr lang="en-US" sz="2800" dirty="0">
                <a:solidFill>
                  <a:srgbClr val="FFFFFF"/>
                </a:solidFill>
              </a:rPr>
              <a:t>working on the speech. </a:t>
            </a:r>
          </a:p>
        </p:txBody>
      </p:sp>
    </p:spTree>
    <p:extLst>
      <p:ext uri="{BB962C8B-B14F-4D97-AF65-F5344CB8AC3E}">
        <p14:creationId xmlns:p14="http://schemas.microsoft.com/office/powerpoint/2010/main" val="42062324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62000" y="609600"/>
            <a:ext cx="7543800" cy="5262980"/>
          </a:xfrm>
          <a:prstGeom prst="rect">
            <a:avLst/>
          </a:prstGeom>
        </p:spPr>
        <p:txBody>
          <a:bodyPr wrap="square">
            <a:spAutoFit/>
          </a:bodyPr>
          <a:lstStyle/>
          <a:p>
            <a:r>
              <a:rPr lang="en-US" sz="2400" b="1" dirty="0">
                <a:solidFill>
                  <a:srgbClr val="FFFFFF"/>
                </a:solidFill>
              </a:rPr>
              <a:t>7.</a:t>
            </a:r>
            <a:r>
              <a:rPr lang="en-US" sz="2400" dirty="0">
                <a:solidFill>
                  <a:srgbClr val="FFFFFF"/>
                </a:solidFill>
              </a:rPr>
              <a:t> </a:t>
            </a:r>
            <a:r>
              <a:rPr lang="en-US" sz="2800" dirty="0">
                <a:solidFill>
                  <a:srgbClr val="FFFFFF"/>
                </a:solidFill>
              </a:rPr>
              <a:t>The original draft was entitled "Normalcy - Never Again" and didn't contain any references to King's dreams. </a:t>
            </a:r>
            <a:endParaRPr lang="en-US" sz="2800" dirty="0" smtClean="0">
              <a:solidFill>
                <a:srgbClr val="FFFFFF"/>
              </a:solidFill>
            </a:endParaRPr>
          </a:p>
          <a:p>
            <a:endParaRPr lang="en-US" sz="2800" dirty="0">
              <a:solidFill>
                <a:srgbClr val="FFFFFF"/>
              </a:solidFill>
            </a:endParaRPr>
          </a:p>
          <a:p>
            <a:r>
              <a:rPr lang="en-US" sz="2800" b="1" dirty="0">
                <a:solidFill>
                  <a:srgbClr val="FFFFFF"/>
                </a:solidFill>
              </a:rPr>
              <a:t>8. Before the speech, King told an aide that he wanted to </a:t>
            </a:r>
            <a:r>
              <a:rPr lang="en-US" sz="2800" b="1" dirty="0" smtClean="0">
                <a:solidFill>
                  <a:srgbClr val="FFFFFF"/>
                </a:solidFill>
              </a:rPr>
              <a:t>deliver, “a sort of a Gettysburg Address.</a:t>
            </a:r>
            <a:r>
              <a:rPr lang="en-US" sz="2800" b="1" dirty="0">
                <a:solidFill>
                  <a:srgbClr val="FFFFFF"/>
                </a:solidFill>
              </a:rPr>
              <a:t>"</a:t>
            </a:r>
            <a:r>
              <a:rPr lang="en-US" sz="2800" dirty="0">
                <a:solidFill>
                  <a:srgbClr val="FFFFFF"/>
                </a:solidFill>
              </a:rPr>
              <a:t> (Nailed it.</a:t>
            </a:r>
            <a:r>
              <a:rPr lang="en-US" sz="2800" dirty="0" smtClean="0">
                <a:solidFill>
                  <a:srgbClr val="FFFFFF"/>
                </a:solidFill>
              </a:rPr>
              <a:t>)</a:t>
            </a:r>
          </a:p>
          <a:p>
            <a:endParaRPr lang="en-US" sz="2800" dirty="0">
              <a:solidFill>
                <a:srgbClr val="FFFFFF"/>
              </a:solidFill>
            </a:endParaRPr>
          </a:p>
          <a:p>
            <a:r>
              <a:rPr lang="en-US" sz="2800" b="1" dirty="0">
                <a:solidFill>
                  <a:srgbClr val="FFFFFF"/>
                </a:solidFill>
              </a:rPr>
              <a:t>9.</a:t>
            </a:r>
            <a:r>
              <a:rPr lang="en-US" sz="2800" dirty="0">
                <a:solidFill>
                  <a:srgbClr val="FFFFFF"/>
                </a:solidFill>
              </a:rPr>
              <a:t> </a:t>
            </a:r>
            <a:r>
              <a:rPr lang="en-US" sz="2800" b="1" dirty="0">
                <a:solidFill>
                  <a:srgbClr val="FFFFFF"/>
                </a:solidFill>
              </a:rPr>
              <a:t>King was the final speaker of the day</a:t>
            </a:r>
            <a:r>
              <a:rPr lang="en-US" sz="2800" dirty="0">
                <a:solidFill>
                  <a:srgbClr val="FFFFFF"/>
                </a:solidFill>
              </a:rPr>
              <a:t>, and some attendees — hot, tired, and anticipating a long trip home — had already left before he took the podium. </a:t>
            </a:r>
            <a:r>
              <a:rPr lang="en-US" sz="2800" dirty="0" smtClean="0">
                <a:solidFill>
                  <a:srgbClr val="FFFFFF"/>
                </a:solidFill>
              </a:rPr>
              <a:t> (Sound familiar?)</a:t>
            </a:r>
            <a:endParaRPr lang="en-US" sz="2800" dirty="0">
              <a:solidFill>
                <a:srgbClr val="FFFFFF"/>
              </a:solidFill>
            </a:endParaRPr>
          </a:p>
        </p:txBody>
      </p:sp>
    </p:spTree>
    <p:extLst>
      <p:ext uri="{BB962C8B-B14F-4D97-AF65-F5344CB8AC3E}">
        <p14:creationId xmlns:p14="http://schemas.microsoft.com/office/powerpoint/2010/main" val="50330565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09600" y="838200"/>
            <a:ext cx="7924800" cy="5262980"/>
          </a:xfrm>
          <a:prstGeom prst="rect">
            <a:avLst/>
          </a:prstGeom>
        </p:spPr>
        <p:txBody>
          <a:bodyPr wrap="square">
            <a:spAutoFit/>
          </a:bodyPr>
          <a:lstStyle/>
          <a:p>
            <a:r>
              <a:rPr lang="en-US" sz="2800" b="1" dirty="0">
                <a:solidFill>
                  <a:srgbClr val="FFFFFF"/>
                </a:solidFill>
              </a:rPr>
              <a:t>10.</a:t>
            </a:r>
            <a:r>
              <a:rPr lang="en-US" sz="2800" dirty="0">
                <a:solidFill>
                  <a:srgbClr val="FFFFFF"/>
                </a:solidFill>
              </a:rPr>
              <a:t> King put aside his prepared remarks </a:t>
            </a:r>
            <a:r>
              <a:rPr lang="en-US" sz="2800" dirty="0" smtClean="0">
                <a:solidFill>
                  <a:srgbClr val="FFFFFF"/>
                </a:solidFill>
              </a:rPr>
              <a:t>and</a:t>
            </a:r>
            <a:r>
              <a:rPr lang="en-US" sz="2800" dirty="0">
                <a:solidFill>
                  <a:srgbClr val="FFFFFF"/>
                </a:solidFill>
              </a:rPr>
              <a:t> </a:t>
            </a:r>
            <a:r>
              <a:rPr lang="en-US" sz="2800" dirty="0" smtClean="0">
                <a:solidFill>
                  <a:srgbClr val="FFFFFF"/>
                </a:solidFill>
              </a:rPr>
              <a:t> went right to the </a:t>
            </a:r>
            <a:r>
              <a:rPr lang="en-US" sz="2800" dirty="0">
                <a:solidFill>
                  <a:srgbClr val="FFFFFF"/>
                </a:solidFill>
              </a:rPr>
              <a:t>"dream" section of the speech after his friend </a:t>
            </a:r>
            <a:r>
              <a:rPr lang="en-US" sz="2800" dirty="0" err="1">
                <a:solidFill>
                  <a:srgbClr val="FFFFFF"/>
                </a:solidFill>
              </a:rPr>
              <a:t>Mahalia</a:t>
            </a:r>
            <a:r>
              <a:rPr lang="en-US" sz="2800" dirty="0">
                <a:solidFill>
                  <a:srgbClr val="FFFFFF"/>
                </a:solidFill>
              </a:rPr>
              <a:t> Jackson, a gospel singer, shouted out to him: "Tell '</a:t>
            </a:r>
            <a:r>
              <a:rPr lang="en-US" sz="2800" dirty="0" err="1">
                <a:solidFill>
                  <a:srgbClr val="FFFFFF"/>
                </a:solidFill>
              </a:rPr>
              <a:t>em</a:t>
            </a:r>
            <a:r>
              <a:rPr lang="en-US" sz="2800" dirty="0">
                <a:solidFill>
                  <a:srgbClr val="FFFFFF"/>
                </a:solidFill>
              </a:rPr>
              <a:t> about the dream, Martin</a:t>
            </a:r>
            <a:r>
              <a:rPr lang="en-US" sz="2800" dirty="0" smtClean="0">
                <a:solidFill>
                  <a:srgbClr val="FFFFFF"/>
                </a:solidFill>
              </a:rPr>
              <a:t>.”</a:t>
            </a:r>
          </a:p>
          <a:p>
            <a:endParaRPr lang="en-US" sz="2800" dirty="0">
              <a:solidFill>
                <a:srgbClr val="FFFFFF"/>
              </a:solidFill>
            </a:endParaRPr>
          </a:p>
          <a:p>
            <a:r>
              <a:rPr lang="en-US" sz="2800" b="1" dirty="0">
                <a:solidFill>
                  <a:srgbClr val="FFFFFF"/>
                </a:solidFill>
              </a:rPr>
              <a:t>11.</a:t>
            </a:r>
            <a:r>
              <a:rPr lang="en-US" sz="2800" dirty="0">
                <a:solidFill>
                  <a:srgbClr val="FFFFFF"/>
                </a:solidFill>
              </a:rPr>
              <a:t> </a:t>
            </a:r>
            <a:r>
              <a:rPr lang="en-US" sz="2800" b="1" dirty="0">
                <a:solidFill>
                  <a:srgbClr val="FFFFFF"/>
                </a:solidFill>
              </a:rPr>
              <a:t>King borrowed a long passage about freedom ringing from various mountains across the country </a:t>
            </a:r>
            <a:r>
              <a:rPr lang="en-US" sz="2800" b="1" dirty="0" smtClean="0">
                <a:solidFill>
                  <a:srgbClr val="FFFFFF"/>
                </a:solidFill>
              </a:rPr>
              <a:t>from a 1952 speech by Rev. Archibald </a:t>
            </a:r>
          </a:p>
          <a:p>
            <a:endParaRPr lang="en-US" sz="2800" b="1" dirty="0">
              <a:solidFill>
                <a:srgbClr val="FFFFFF"/>
              </a:solidFill>
            </a:endParaRPr>
          </a:p>
          <a:p>
            <a:r>
              <a:rPr lang="en-US" sz="2800" b="1" dirty="0" smtClean="0">
                <a:solidFill>
                  <a:srgbClr val="FFFFFF"/>
                </a:solidFill>
              </a:rPr>
              <a:t>12</a:t>
            </a:r>
            <a:r>
              <a:rPr lang="en-US" sz="2800" b="1" dirty="0">
                <a:solidFill>
                  <a:srgbClr val="FFFFFF"/>
                </a:solidFill>
              </a:rPr>
              <a:t>.</a:t>
            </a:r>
            <a:r>
              <a:rPr lang="en-US" sz="2800" dirty="0">
                <a:solidFill>
                  <a:srgbClr val="FFFFFF"/>
                </a:solidFill>
              </a:rPr>
              <a:t> Watching the speech from the White House, President Kennedy </a:t>
            </a:r>
            <a:r>
              <a:rPr lang="en-US" sz="2800" dirty="0" smtClean="0">
                <a:solidFill>
                  <a:srgbClr val="FFFFFF"/>
                </a:solidFill>
              </a:rPr>
              <a:t>remarked, “That guy is really good."</a:t>
            </a:r>
            <a:endParaRPr lang="en-US" sz="2800" dirty="0">
              <a:solidFill>
                <a:srgbClr val="FFFFFF"/>
              </a:solidFill>
            </a:endParaRPr>
          </a:p>
        </p:txBody>
      </p:sp>
    </p:spTree>
    <p:extLst>
      <p:ext uri="{BB962C8B-B14F-4D97-AF65-F5344CB8AC3E}">
        <p14:creationId xmlns:p14="http://schemas.microsoft.com/office/powerpoint/2010/main" val="2302242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8600" y="152400"/>
            <a:ext cx="8915400" cy="6555642"/>
          </a:xfrm>
          <a:prstGeom prst="rect">
            <a:avLst/>
          </a:prstGeom>
        </p:spPr>
        <p:txBody>
          <a:bodyPr wrap="square">
            <a:spAutoFit/>
          </a:bodyPr>
          <a:lstStyle/>
          <a:p>
            <a:r>
              <a:rPr lang="en-US" sz="2800" b="1" dirty="0">
                <a:solidFill>
                  <a:srgbClr val="FFFFFF"/>
                </a:solidFill>
              </a:rPr>
              <a:t>13.</a:t>
            </a:r>
            <a:r>
              <a:rPr lang="en-US" sz="2800" dirty="0">
                <a:solidFill>
                  <a:srgbClr val="FFFFFF"/>
                </a:solidFill>
              </a:rPr>
              <a:t> The head of the FBI's domestic intelligence division, William Sullivan, was not as </a:t>
            </a:r>
            <a:r>
              <a:rPr lang="en-US" sz="2800" dirty="0" smtClean="0">
                <a:solidFill>
                  <a:srgbClr val="FFFFFF"/>
                </a:solidFill>
              </a:rPr>
              <a:t>happy. </a:t>
            </a:r>
            <a:r>
              <a:rPr lang="en-US" sz="2800" dirty="0">
                <a:solidFill>
                  <a:srgbClr val="FFFFFF"/>
                </a:solidFill>
              </a:rPr>
              <a:t>Two days later, </a:t>
            </a:r>
            <a:r>
              <a:rPr lang="en-US" sz="2800" dirty="0" smtClean="0">
                <a:solidFill>
                  <a:srgbClr val="FFFFFF"/>
                </a:solidFill>
              </a:rPr>
              <a:t>he wrote a memo</a:t>
            </a:r>
            <a:r>
              <a:rPr lang="en-US" sz="2800" dirty="0">
                <a:solidFill>
                  <a:srgbClr val="FFFFFF"/>
                </a:solidFill>
              </a:rPr>
              <a:t>  that the speech solidified King "as the most dangerous Negro of the future in this Nation from the standpoint of communism, the Negro and national security.” </a:t>
            </a:r>
            <a:endParaRPr lang="en-US" sz="2800" dirty="0" smtClean="0">
              <a:solidFill>
                <a:srgbClr val="FFFFFF"/>
              </a:solidFill>
            </a:endParaRPr>
          </a:p>
          <a:p>
            <a:endParaRPr lang="en-US" sz="2800" dirty="0">
              <a:solidFill>
                <a:srgbClr val="FFFFFF"/>
              </a:solidFill>
            </a:endParaRPr>
          </a:p>
          <a:p>
            <a:r>
              <a:rPr lang="en-US" sz="2800" b="1" dirty="0">
                <a:solidFill>
                  <a:srgbClr val="FFFFFF"/>
                </a:solidFill>
              </a:rPr>
              <a:t>14.</a:t>
            </a:r>
            <a:r>
              <a:rPr lang="en-US" sz="2800" dirty="0">
                <a:solidFill>
                  <a:srgbClr val="FFFFFF"/>
                </a:solidFill>
              </a:rPr>
              <a:t> Many of the next day's newspaper reporters overlooked not only the "dream" section of the speech, but even the speeches in general, focusing instead </a:t>
            </a:r>
            <a:r>
              <a:rPr lang="en-US" sz="2800" dirty="0" smtClean="0">
                <a:solidFill>
                  <a:srgbClr val="FFFFFF"/>
                </a:solidFill>
              </a:rPr>
              <a:t>“on the extraordinary spectacle of the march itself. "</a:t>
            </a:r>
            <a:r>
              <a:rPr lang="en-US" sz="2800" dirty="0">
                <a:solidFill>
                  <a:srgbClr val="FFFFFF"/>
                </a:solidFill>
              </a:rPr>
              <a:t> </a:t>
            </a:r>
            <a:endParaRPr lang="en-US" sz="2800" dirty="0" smtClean="0">
              <a:solidFill>
                <a:srgbClr val="FFFFFF"/>
              </a:solidFill>
            </a:endParaRPr>
          </a:p>
          <a:p>
            <a:endParaRPr lang="en-US" sz="2800" dirty="0">
              <a:solidFill>
                <a:srgbClr val="FFFFFF"/>
              </a:solidFill>
            </a:endParaRPr>
          </a:p>
          <a:p>
            <a:r>
              <a:rPr lang="en-US" sz="2800" b="1" dirty="0">
                <a:solidFill>
                  <a:srgbClr val="FFFFFF"/>
                </a:solidFill>
              </a:rPr>
              <a:t>15.</a:t>
            </a:r>
            <a:r>
              <a:rPr lang="en-US" sz="2800" dirty="0">
                <a:solidFill>
                  <a:srgbClr val="FFFFFF"/>
                </a:solidFill>
              </a:rPr>
              <a:t> Though celebrated now, the speech had </a:t>
            </a:r>
            <a:r>
              <a:rPr lang="en-US" sz="2800" dirty="0" smtClean="0">
                <a:solidFill>
                  <a:srgbClr val="FFFFFF"/>
                </a:solidFill>
              </a:rPr>
              <a:t>“nearly vanished from public view" </a:t>
            </a:r>
            <a:r>
              <a:rPr lang="en-US" sz="2800" dirty="0">
                <a:solidFill>
                  <a:srgbClr val="FFFFFF"/>
                </a:solidFill>
              </a:rPr>
              <a:t>by the time of King's death in 1968. </a:t>
            </a:r>
          </a:p>
        </p:txBody>
      </p:sp>
    </p:spTree>
    <p:extLst>
      <p:ext uri="{BB962C8B-B14F-4D97-AF65-F5344CB8AC3E}">
        <p14:creationId xmlns:p14="http://schemas.microsoft.com/office/powerpoint/2010/main" val="196547895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21943" y="3093239"/>
            <a:ext cx="4648199" cy="2554545"/>
          </a:xfrm>
          <a:prstGeom prst="rect">
            <a:avLst/>
          </a:prstGeom>
          <a:noFill/>
        </p:spPr>
        <p:txBody>
          <a:bodyPr wrap="square" rtlCol="0">
            <a:spAutoFit/>
          </a:bodyPr>
          <a:lstStyle/>
          <a:p>
            <a:pPr algn="ctr"/>
            <a:r>
              <a:rPr lang="en-US" sz="4000" b="1" dirty="0" smtClean="0">
                <a:solidFill>
                  <a:schemeClr val="bg1"/>
                </a:solidFill>
              </a:rPr>
              <a:t>How is the “I Have a Dream” Speech like the Gettysburg Address?</a:t>
            </a:r>
            <a:endParaRPr lang="en-US" sz="4000" b="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3810000" cy="2133600"/>
          </a:xfrm>
          <a:prstGeom prst="rect">
            <a:avLst/>
          </a:prstGeom>
        </p:spPr>
      </p:pic>
      <p:sp>
        <p:nvSpPr>
          <p:cNvPr id="5" name="Rectangle 4"/>
          <p:cNvSpPr/>
          <p:nvPr/>
        </p:nvSpPr>
        <p:spPr>
          <a:xfrm>
            <a:off x="114298" y="6007711"/>
            <a:ext cx="10858501" cy="646331"/>
          </a:xfrm>
          <a:prstGeom prst="rect">
            <a:avLst/>
          </a:prstGeom>
        </p:spPr>
        <p:txBody>
          <a:bodyPr wrap="square">
            <a:spAutoFit/>
          </a:bodyPr>
          <a:lstStyle/>
          <a:p>
            <a:r>
              <a:rPr lang="en-US" dirty="0">
                <a:hlinkClick r:id="rId3"/>
              </a:rPr>
              <a:t>http://</a:t>
            </a:r>
            <a:r>
              <a:rPr lang="en-US" dirty="0" smtClean="0">
                <a:hlinkClick r:id="rId3"/>
              </a:rPr>
              <a:t>abcnews.go.com/US/things-make-dream-famous-speeches-history/story?id=20068795</a:t>
            </a:r>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525859"/>
            <a:ext cx="2775044" cy="312192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3810000" cy="2133600"/>
          </a:xfrm>
          <a:prstGeom prst="rect">
            <a:avLst/>
          </a:prstGeom>
        </p:spPr>
      </p:pic>
    </p:spTree>
    <p:extLst>
      <p:ext uri="{BB962C8B-B14F-4D97-AF65-F5344CB8AC3E}">
        <p14:creationId xmlns:p14="http://schemas.microsoft.com/office/powerpoint/2010/main" val="36123528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45186" y="4953000"/>
            <a:ext cx="498649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799" y="1371600"/>
            <a:ext cx="3560987" cy="2862322"/>
          </a:xfrm>
          <a:prstGeom prst="rect">
            <a:avLst/>
          </a:prstGeom>
          <a:noFill/>
        </p:spPr>
        <p:txBody>
          <a:bodyPr wrap="square" rtlCol="0">
            <a:spAutoFit/>
          </a:bodyPr>
          <a:lstStyle/>
          <a:p>
            <a:pPr marL="457200" indent="-457200">
              <a:buFont typeface="+mj-lt"/>
              <a:buAutoNum type="arabicPeriod"/>
            </a:pPr>
            <a:endParaRPr lang="en-US" sz="2000" dirty="0" smtClean="0">
              <a:solidFill>
                <a:schemeClr val="bg1"/>
              </a:solidFill>
            </a:endParaRPr>
          </a:p>
          <a:p>
            <a:pPr marL="457200" indent="-457200">
              <a:buFont typeface="+mj-lt"/>
              <a:buAutoNum type="arabicPeriod"/>
            </a:pPr>
            <a:r>
              <a:rPr lang="en-US" sz="2000" dirty="0" smtClean="0">
                <a:solidFill>
                  <a:schemeClr val="bg1"/>
                </a:solidFill>
              </a:rPr>
              <a:t>Make a Venn Diagram to compare and contrast the content of the “I Have a Dream” speech to the Gettysburg Address.</a:t>
            </a:r>
          </a:p>
          <a:p>
            <a:pPr marL="457200" indent="-457200">
              <a:buFont typeface="+mj-lt"/>
              <a:buAutoNum type="arabicPeriod"/>
            </a:pPr>
            <a:endParaRPr lang="en-US" sz="2000" dirty="0">
              <a:solidFill>
                <a:schemeClr val="bg1"/>
              </a:solidFill>
            </a:endParaRPr>
          </a:p>
          <a:p>
            <a:endParaRPr lang="en-US" sz="20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24888500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343213" cy="6858000"/>
          </a:xfrm>
          <a:prstGeom prst="rect">
            <a:avLst/>
          </a:prstGeom>
        </p:spPr>
      </p:pic>
      <p:sp>
        <p:nvSpPr>
          <p:cNvPr id="3" name="Rectangle 2"/>
          <p:cNvSpPr/>
          <p:nvPr/>
        </p:nvSpPr>
        <p:spPr>
          <a:xfrm>
            <a:off x="181354" y="381000"/>
            <a:ext cx="8962646" cy="1107996"/>
          </a:xfrm>
          <a:prstGeom prst="rect">
            <a:avLst/>
          </a:prstGeom>
        </p:spPr>
        <p:txBody>
          <a:bodyPr wrap="none">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Who were the audience?</a:t>
            </a:r>
          </a:p>
        </p:txBody>
      </p:sp>
    </p:spTree>
    <p:extLst>
      <p:ext uri="{BB962C8B-B14F-4D97-AF65-F5344CB8AC3E}">
        <p14:creationId xmlns:p14="http://schemas.microsoft.com/office/powerpoint/2010/main" val="30280025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1371600"/>
            <a:ext cx="8686800" cy="4247317"/>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Laws were passed and the Constitution was amended, but two-hundred years of slavery and prejudice were not easily ended.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550192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762000"/>
            <a:ext cx="4800600" cy="5016758"/>
          </a:xfrm>
          <a:prstGeom prst="rect">
            <a:avLst/>
          </a:prstGeom>
        </p:spPr>
        <p:txBody>
          <a:bodyPr wrap="square">
            <a:spAutoFit/>
          </a:bodyPr>
          <a:lstStyle/>
          <a:p>
            <a:pPr algn="ctr"/>
            <a:r>
              <a:rPr lang="en-US" sz="4000" b="1" dirty="0" smtClean="0">
                <a:ln w="17780" cmpd="sng">
                  <a:solidFill>
                    <a:srgbClr val="FFFFFF"/>
                  </a:solidFill>
                  <a:prstDash val="solid"/>
                  <a:miter lim="800000"/>
                </a:ln>
              </a:rPr>
              <a:t>King’s </a:t>
            </a:r>
            <a:r>
              <a:rPr lang="en-US" sz="4000" b="1" dirty="0">
                <a:ln w="17780" cmpd="sng">
                  <a:solidFill>
                    <a:srgbClr val="FFFFFF"/>
                  </a:solidFill>
                  <a:prstDash val="solid"/>
                  <a:miter lim="800000"/>
                </a:ln>
              </a:rPr>
              <a:t>language had to sound intelligent for the dignitaries, yet it had to </a:t>
            </a:r>
            <a:r>
              <a:rPr lang="en-US" sz="4000" b="1" dirty="0" smtClean="0">
                <a:ln w="17780" cmpd="sng">
                  <a:solidFill>
                    <a:srgbClr val="FFFFFF"/>
                  </a:solidFill>
                  <a:prstDash val="solid"/>
                  <a:miter lim="800000"/>
                </a:ln>
              </a:rPr>
              <a:t>relate </a:t>
            </a:r>
            <a:r>
              <a:rPr lang="en-US" sz="4000" b="1" dirty="0">
                <a:ln w="17780" cmpd="sng">
                  <a:solidFill>
                    <a:srgbClr val="FFFFFF"/>
                  </a:solidFill>
                  <a:prstDash val="solid"/>
                  <a:miter lim="800000"/>
                </a:ln>
              </a:rPr>
              <a:t>to the </a:t>
            </a:r>
            <a:r>
              <a:rPr lang="en-US" sz="4000" b="1" dirty="0" smtClean="0">
                <a:ln w="17780" cmpd="sng">
                  <a:solidFill>
                    <a:srgbClr val="FFFFFF"/>
                  </a:solidFill>
                  <a:prstDash val="solid"/>
                  <a:miter lim="800000"/>
                </a:ln>
              </a:rPr>
              <a:t>vernacular</a:t>
            </a:r>
            <a:r>
              <a:rPr lang="en-US" sz="4000" b="1" dirty="0">
                <a:ln w="17780" cmpd="sng">
                  <a:solidFill>
                    <a:srgbClr val="FFFFFF"/>
                  </a:solidFill>
                  <a:prstDash val="solid"/>
                  <a:miter lim="800000"/>
                </a:ln>
              </a:rPr>
              <a:t>* of the </a:t>
            </a:r>
            <a:r>
              <a:rPr lang="en-US" sz="4000" b="1" dirty="0" smtClean="0">
                <a:ln w="17780" cmpd="sng">
                  <a:solidFill>
                    <a:srgbClr val="FFFFFF"/>
                  </a:solidFill>
                  <a:prstDash val="solid"/>
                  <a:miter lim="800000"/>
                </a:ln>
              </a:rPr>
              <a:t>‘colored’ </a:t>
            </a:r>
            <a:r>
              <a:rPr lang="en-US" sz="4000" b="1" dirty="0">
                <a:ln w="17780" cmpd="sng">
                  <a:solidFill>
                    <a:srgbClr val="FFFFFF"/>
                  </a:solidFill>
                  <a:prstDash val="solid"/>
                  <a:miter lim="800000"/>
                </a:ln>
              </a:rPr>
              <a:t>people, the </a:t>
            </a:r>
            <a:r>
              <a:rPr lang="en-US" sz="4000" b="1" dirty="0" smtClean="0">
                <a:ln w="17780" cmpd="sng">
                  <a:solidFill>
                    <a:srgbClr val="FFFFFF"/>
                  </a:solidFill>
                  <a:prstDash val="solid"/>
                  <a:miter lim="800000"/>
                </a:ln>
              </a:rPr>
              <a:t>majority of the crowd</a:t>
            </a:r>
            <a:r>
              <a:rPr lang="en-US" sz="4000" b="1" dirty="0" smtClean="0">
                <a:ln w="17780" cmpd="sng">
                  <a:solidFill>
                    <a:srgbClr val="FFFFFF"/>
                  </a:solidFill>
                  <a:prstDash val="solid"/>
                  <a:miter lim="800000"/>
                </a:ln>
                <a:effectLst>
                  <a:outerShdw blurRad="50800" algn="tl" rotWithShape="0">
                    <a:srgbClr val="000000"/>
                  </a:outerShdw>
                </a:effectLst>
              </a:rPr>
              <a:t>.</a:t>
            </a:r>
            <a:endParaRPr lang="en-US" sz="4000" b="1" dirty="0">
              <a:ln w="17780" cmpd="sng">
                <a:solidFill>
                  <a:srgbClr val="FFFFFF"/>
                </a:solidFill>
                <a:prstDash val="solid"/>
                <a:miter lim="800000"/>
              </a:ln>
              <a:effectLst>
                <a:outerShdw blurRad="50800" algn="tl" rotWithShape="0">
                  <a:srgbClr val="000000"/>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32346"/>
            <a:ext cx="3810000" cy="2133600"/>
          </a:xfrm>
          <a:prstGeom prst="rect">
            <a:avLst/>
          </a:prstGeom>
        </p:spPr>
      </p:pic>
      <p:sp>
        <p:nvSpPr>
          <p:cNvPr id="3" name="Rectangle 2"/>
          <p:cNvSpPr/>
          <p:nvPr/>
        </p:nvSpPr>
        <p:spPr>
          <a:xfrm>
            <a:off x="812800" y="3308479"/>
            <a:ext cx="2489200"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Word Choice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4970595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632346"/>
            <a:ext cx="5257800" cy="5632311"/>
          </a:xfrm>
          <a:prstGeom prst="rect">
            <a:avLst/>
          </a:prstGeom>
        </p:spPr>
        <p:txBody>
          <a:bodyPr wrap="square">
            <a:spAutoFit/>
          </a:bodyPr>
          <a:lstStyle/>
          <a:p>
            <a:pPr algn="ctr"/>
            <a:r>
              <a:rPr lang="en-US" sz="4000" b="1" dirty="0" smtClean="0">
                <a:ln w="17780" cmpd="sng">
                  <a:solidFill>
                    <a:srgbClr val="FFFFFF"/>
                  </a:solidFill>
                  <a:prstDash val="solid"/>
                  <a:miter lim="800000"/>
                </a:ln>
              </a:rPr>
              <a:t>King chose words powerful words. He used words such as “five score years” to relate to the Gettysburg address. As Lincoln did, King referred to the Bible and the Constitution.</a:t>
            </a:r>
            <a:r>
              <a:rPr lang="en-US" sz="4000" b="1" dirty="0" smtClean="0">
                <a:ln w="17780" cmpd="sng">
                  <a:solidFill>
                    <a:srgbClr val="FFFFFF"/>
                  </a:solidFill>
                  <a:prstDash val="solid"/>
                  <a:miter lim="800000"/>
                </a:ln>
                <a:effectLst>
                  <a:outerShdw blurRad="50800" algn="tl" rotWithShape="0">
                    <a:srgbClr val="000000"/>
                  </a:outerShdw>
                </a:effectLst>
              </a:rPr>
              <a:t> </a:t>
            </a:r>
            <a:endParaRPr lang="en-US" sz="4000" b="1" dirty="0" smtClean="0">
              <a:ln w="17780" cmpd="sng">
                <a:solidFill>
                  <a:srgbClr val="FFFFFF"/>
                </a:solidFill>
                <a:prstDash val="solid"/>
                <a:miter lim="800000"/>
              </a:l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32346"/>
            <a:ext cx="3124200" cy="1749552"/>
          </a:xfrm>
          <a:prstGeom prst="rect">
            <a:avLst/>
          </a:prstGeom>
        </p:spPr>
      </p:pic>
      <p:sp>
        <p:nvSpPr>
          <p:cNvPr id="3" name="Rectangle 2"/>
          <p:cNvSpPr/>
          <p:nvPr/>
        </p:nvSpPr>
        <p:spPr>
          <a:xfrm>
            <a:off x="457200" y="2962870"/>
            <a:ext cx="2133600"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Word Choice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2233092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5866" y="457200"/>
            <a:ext cx="5257800" cy="6247864"/>
          </a:xfrm>
          <a:prstGeom prst="rect">
            <a:avLst/>
          </a:prstGeom>
        </p:spPr>
        <p:txBody>
          <a:bodyPr wrap="square">
            <a:spAutoFit/>
          </a:bodyPr>
          <a:lstStyle/>
          <a:p>
            <a:pPr algn="ctr"/>
            <a:r>
              <a:rPr lang="en-US" sz="4000" b="1" dirty="0" smtClean="0">
                <a:ln w="17780" cmpd="sng">
                  <a:solidFill>
                    <a:srgbClr val="FFFFFF"/>
                  </a:solidFill>
                  <a:prstDash val="solid"/>
                  <a:miter lim="800000"/>
                </a:ln>
                <a:cs typeface="Andalus" panose="02020603050405020304" pitchFamily="18" charset="-78"/>
              </a:rPr>
              <a:t>King’s tone had to reflect the correct mood of the day.  His feelings and passion needed to be impressed on his audience so that they would realize that they had the right to be respected as equals.</a:t>
            </a:r>
            <a:endParaRPr lang="en-US" sz="4000" b="1" dirty="0" smtClean="0">
              <a:ln w="17780" cmpd="sng">
                <a:solidFill>
                  <a:srgbClr val="FFFFFF"/>
                </a:solidFill>
                <a:prstDash val="solid"/>
                <a:miter lim="800000"/>
              </a:ln>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32346"/>
            <a:ext cx="3124200" cy="1749552"/>
          </a:xfrm>
          <a:prstGeom prst="rect">
            <a:avLst/>
          </a:prstGeom>
        </p:spPr>
      </p:pic>
      <p:sp>
        <p:nvSpPr>
          <p:cNvPr id="3" name="Rectangle 2"/>
          <p:cNvSpPr/>
          <p:nvPr/>
        </p:nvSpPr>
        <p:spPr>
          <a:xfrm>
            <a:off x="533400" y="3013670"/>
            <a:ext cx="2362199" cy="2585323"/>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Tone and Mood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61586039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295400"/>
            <a:ext cx="5257800" cy="4401205"/>
          </a:xfrm>
          <a:prstGeom prst="rect">
            <a:avLst/>
          </a:prstGeom>
        </p:spPr>
        <p:txBody>
          <a:bodyPr wrap="square">
            <a:spAutoFit/>
          </a:bodyPr>
          <a:lstStyle/>
          <a:p>
            <a:pPr algn="ctr"/>
            <a:r>
              <a:rPr lang="en-US" sz="4000" b="1" dirty="0" smtClean="0">
                <a:ln w="17780" cmpd="sng">
                  <a:solidFill>
                    <a:srgbClr val="FFFFFF"/>
                  </a:solidFill>
                  <a:prstDash val="solid"/>
                  <a:miter lim="800000"/>
                </a:ln>
                <a:latin typeface="+mj-lt"/>
                <a:cs typeface="Andalus" panose="02020603050405020304" pitchFamily="18" charset="-78"/>
              </a:rPr>
              <a:t>King established the appropriate mood through his tone, not just through the words he chose, but also with the passion of his presentation.</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4000" b="1" dirty="0" smtClean="0">
              <a:ln w="17780" cmpd="sng">
                <a:solidFill>
                  <a:srgbClr val="FFFFFF"/>
                </a:solidFill>
                <a:prstDash val="solid"/>
                <a:miter lim="800000"/>
              </a:ln>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32346"/>
            <a:ext cx="3124200" cy="1749552"/>
          </a:xfrm>
          <a:prstGeom prst="rect">
            <a:avLst/>
          </a:prstGeom>
        </p:spPr>
      </p:pic>
      <p:sp>
        <p:nvSpPr>
          <p:cNvPr id="3" name="Rectangle 2"/>
          <p:cNvSpPr/>
          <p:nvPr/>
        </p:nvSpPr>
        <p:spPr>
          <a:xfrm>
            <a:off x="457201" y="2895600"/>
            <a:ext cx="2438400" cy="258532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Tone and Mood</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30194671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600" y="685800"/>
            <a:ext cx="5867400" cy="4401205"/>
          </a:xfrm>
          <a:prstGeom prst="rect">
            <a:avLst/>
          </a:prstGeom>
        </p:spPr>
        <p:txBody>
          <a:bodyPr wrap="square">
            <a:spAutoFit/>
          </a:bodyPr>
          <a:lstStyle/>
          <a:p>
            <a:pPr algn="ctr"/>
            <a:r>
              <a:rPr lang="en-US" sz="4000" b="1" dirty="0" smtClean="0">
                <a:ln w="17780" cmpd="sng">
                  <a:solidFill>
                    <a:srgbClr val="FFFFFF"/>
                  </a:solidFill>
                  <a:prstDash val="solid"/>
                  <a:miter lim="800000"/>
                </a:ln>
                <a:latin typeface="+mj-lt"/>
                <a:cs typeface="Andalus" panose="02020603050405020304" pitchFamily="18" charset="-78"/>
              </a:rPr>
              <a:t>Like Lincoln, King divided the speech into three parts:</a:t>
            </a:r>
          </a:p>
          <a:p>
            <a:pPr algn="ctr"/>
            <a:r>
              <a:rPr lang="en-US" sz="4000" b="1" dirty="0" smtClean="0">
                <a:ln w="17780" cmpd="sng">
                  <a:solidFill>
                    <a:srgbClr val="FFFFFF"/>
                  </a:solidFill>
                  <a:prstDash val="solid"/>
                  <a:miter lim="800000"/>
                </a:ln>
                <a:latin typeface="+mj-lt"/>
                <a:cs typeface="Andalus" panose="02020603050405020304" pitchFamily="18" charset="-78"/>
              </a:rPr>
              <a:t>Part One: past history</a:t>
            </a:r>
          </a:p>
          <a:p>
            <a:pPr algn="ctr"/>
            <a:r>
              <a:rPr lang="en-US" sz="4000" b="1" dirty="0" smtClean="0">
                <a:ln w="17780" cmpd="sng">
                  <a:solidFill>
                    <a:srgbClr val="FFFFFF"/>
                  </a:solidFill>
                  <a:prstDash val="solid"/>
                  <a:miter lim="800000"/>
                </a:ln>
                <a:latin typeface="+mj-lt"/>
                <a:cs typeface="Andalus" panose="02020603050405020304" pitchFamily="18" charset="-78"/>
              </a:rPr>
              <a:t>Part two: the present situation</a:t>
            </a:r>
          </a:p>
          <a:p>
            <a:pPr algn="ctr"/>
            <a:r>
              <a:rPr lang="en-US" sz="4000" b="1" dirty="0" smtClean="0">
                <a:ln w="17780" cmpd="sng">
                  <a:solidFill>
                    <a:srgbClr val="FFFFFF"/>
                  </a:solidFill>
                  <a:prstDash val="solid"/>
                  <a:miter lim="800000"/>
                </a:ln>
                <a:latin typeface="+mj-lt"/>
                <a:cs typeface="Andalus" panose="02020603050405020304" pitchFamily="18" charset="-78"/>
              </a:rPr>
              <a:t>Part three: future action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3124200" cy="1749552"/>
          </a:xfrm>
          <a:prstGeom prst="rect">
            <a:avLst/>
          </a:prstGeom>
        </p:spPr>
      </p:pic>
      <p:sp>
        <p:nvSpPr>
          <p:cNvPr id="5" name="Rectangle 4"/>
          <p:cNvSpPr/>
          <p:nvPr/>
        </p:nvSpPr>
        <p:spPr>
          <a:xfrm>
            <a:off x="685800" y="5410200"/>
            <a:ext cx="384759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Organization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7005685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3124200" cy="1749552"/>
          </a:xfrm>
          <a:prstGeom prst="rect">
            <a:avLst/>
          </a:prstGeom>
        </p:spPr>
      </p:pic>
      <p:sp>
        <p:nvSpPr>
          <p:cNvPr id="3" name="Rectangle 2"/>
          <p:cNvSpPr/>
          <p:nvPr/>
        </p:nvSpPr>
        <p:spPr>
          <a:xfrm>
            <a:off x="4343400" y="762000"/>
            <a:ext cx="2609561"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Past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1143000" y="2362200"/>
            <a:ext cx="7086599" cy="4199611"/>
          </a:xfrm>
          <a:prstGeom prst="rect">
            <a:avLst/>
          </a:prstGeom>
          <a:noFill/>
        </p:spPr>
        <p:txBody>
          <a:bodyPr wrap="square" rtlCol="0">
            <a:spAutoFit/>
          </a:bodyPr>
          <a:lstStyle/>
          <a:p>
            <a:pPr>
              <a:lnSpc>
                <a:spcPct val="150000"/>
              </a:lnSpc>
            </a:pPr>
            <a:r>
              <a:rPr lang="en-US" sz="2000" dirty="0"/>
              <a:t>I am happy to join with you today in what will go down in history as the greatest demonstration for freedom in the history of our nation.</a:t>
            </a:r>
          </a:p>
          <a:p>
            <a:pPr>
              <a:lnSpc>
                <a:spcPct val="150000"/>
              </a:lnSpc>
            </a:pPr>
            <a:r>
              <a:rPr lang="en-US" sz="2000" dirty="0"/>
              <a:t>Five score years </a:t>
            </a:r>
            <a:r>
              <a:rPr lang="en-US" sz="2000" dirty="0" smtClean="0"/>
              <a:t>ago, a great American,  in </a:t>
            </a:r>
            <a:r>
              <a:rPr lang="en-US" sz="2000" dirty="0"/>
              <a:t>whose symbolic shadow we stand today, signed </a:t>
            </a:r>
            <a:r>
              <a:rPr lang="en-US" sz="2000" dirty="0" smtClean="0"/>
              <a:t>the Emancipation Proclamation.  </a:t>
            </a:r>
            <a:r>
              <a:rPr lang="en-US" sz="2000" dirty="0"/>
              <a:t>This momentous decree came as a great beacon light of hope to millions of Negro slaves who had been seared in the flames of withering injustice. It came as a joyous daybreak to end the long night of their captivity.</a:t>
            </a:r>
          </a:p>
        </p:txBody>
      </p:sp>
    </p:spTree>
    <p:extLst>
      <p:ext uri="{BB962C8B-B14F-4D97-AF65-F5344CB8AC3E}">
        <p14:creationId xmlns:p14="http://schemas.microsoft.com/office/powerpoint/2010/main" val="306936514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3124200" cy="1749552"/>
          </a:xfrm>
          <a:prstGeom prst="rect">
            <a:avLst/>
          </a:prstGeom>
        </p:spPr>
      </p:pic>
      <p:sp>
        <p:nvSpPr>
          <p:cNvPr id="3" name="Rectangle 2"/>
          <p:cNvSpPr/>
          <p:nvPr/>
        </p:nvSpPr>
        <p:spPr>
          <a:xfrm>
            <a:off x="3853330" y="762000"/>
            <a:ext cx="3589702"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Present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1143000" y="2362200"/>
            <a:ext cx="7086599" cy="3785652"/>
          </a:xfrm>
          <a:prstGeom prst="rect">
            <a:avLst/>
          </a:prstGeom>
          <a:noFill/>
        </p:spPr>
        <p:txBody>
          <a:bodyPr wrap="square" rtlCol="0">
            <a:spAutoFit/>
          </a:bodyPr>
          <a:lstStyle/>
          <a:p>
            <a:pPr>
              <a:lnSpc>
                <a:spcPct val="150000"/>
              </a:lnSpc>
            </a:pPr>
            <a:r>
              <a:rPr lang="en-US" sz="2000" dirty="0" smtClean="0"/>
              <a:t>But </a:t>
            </a:r>
            <a:r>
              <a:rPr lang="en-US" sz="2000" dirty="0"/>
              <a:t>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One hundred years later, the Negro is still languished in the corners of American society and finds himself an exile in his own land. And so we've come here today to dramatize a shameful </a:t>
            </a:r>
            <a:r>
              <a:rPr lang="en-US" sz="2000" dirty="0" smtClean="0"/>
              <a:t>condition.</a:t>
            </a:r>
            <a:endParaRPr lang="en-US" sz="2000" dirty="0"/>
          </a:p>
        </p:txBody>
      </p:sp>
    </p:spTree>
    <p:extLst>
      <p:ext uri="{BB962C8B-B14F-4D97-AF65-F5344CB8AC3E}">
        <p14:creationId xmlns:p14="http://schemas.microsoft.com/office/powerpoint/2010/main" val="267364881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3124200" cy="1749552"/>
          </a:xfrm>
          <a:prstGeom prst="rect">
            <a:avLst/>
          </a:prstGeom>
        </p:spPr>
      </p:pic>
      <p:sp>
        <p:nvSpPr>
          <p:cNvPr id="3" name="Rectangle 2"/>
          <p:cNvSpPr/>
          <p:nvPr/>
        </p:nvSpPr>
        <p:spPr>
          <a:xfrm>
            <a:off x="3853330" y="762000"/>
            <a:ext cx="3589702"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Present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304800" y="2362200"/>
            <a:ext cx="8610600" cy="4247317"/>
          </a:xfrm>
          <a:prstGeom prst="rect">
            <a:avLst/>
          </a:prstGeom>
          <a:noFill/>
        </p:spPr>
        <p:txBody>
          <a:bodyPr wrap="square" rtlCol="0">
            <a:spAutoFit/>
          </a:bodyPr>
          <a:lstStyle/>
          <a:p>
            <a:pPr>
              <a:lnSpc>
                <a:spcPct val="150000"/>
              </a:lnSpc>
            </a:pPr>
            <a:r>
              <a:rPr lang="en-US" sz="2000" dirty="0" smtClean="0"/>
              <a:t>In </a:t>
            </a:r>
            <a:r>
              <a:rPr lang="en-US" sz="2000" dirty="0"/>
              <a:t>a sense we've come to our nation's capital to cash a check. When the architects of our republic wrote the magnificent words of the Constitution and the Declaration of Independence, they were signing a promissory note to which every American was to fall heir. This note was a promise that all men, yes, black men as well as white men, would be guaranteed the "unalienable Rights" of "Life, Liberty and the pursuit of Happiness." It is obvious today that America has defaulted on this promissory note, insofar as her citizens of color are concerned. Instead of honoring this sacred obligation, America has given the Negro people a bad check, a check which has come back marked "insufficient funds</a:t>
            </a:r>
            <a:r>
              <a:rPr lang="en-US" sz="2000" dirty="0" smtClean="0"/>
              <a:t>."</a:t>
            </a:r>
            <a:endParaRPr lang="en-US" sz="2000" dirty="0"/>
          </a:p>
        </p:txBody>
      </p:sp>
    </p:spTree>
    <p:extLst>
      <p:ext uri="{BB962C8B-B14F-4D97-AF65-F5344CB8AC3E}">
        <p14:creationId xmlns:p14="http://schemas.microsoft.com/office/powerpoint/2010/main" val="37477879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53330" y="762000"/>
            <a:ext cx="3589702"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Present</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108045" y="1701252"/>
            <a:ext cx="8763000" cy="5632311"/>
          </a:xfrm>
          <a:prstGeom prst="rect">
            <a:avLst/>
          </a:prstGeom>
          <a:noFill/>
        </p:spPr>
        <p:txBody>
          <a:bodyPr wrap="square" rtlCol="0">
            <a:spAutoFit/>
          </a:bodyPr>
          <a:lstStyle/>
          <a:p>
            <a:pPr>
              <a:lnSpc>
                <a:spcPct val="150000"/>
              </a:lnSpc>
            </a:pPr>
            <a:r>
              <a:rPr lang="en-US" sz="2000" dirty="0" smtClean="0"/>
              <a:t>But </a:t>
            </a:r>
            <a:r>
              <a:rPr lang="en-US" sz="2000" dirty="0"/>
              <a:t>we refuse to believe that the bank of justice is bankrupt. We refuse to believe that there are insufficient funds in the great vaults of opportunity of this nation. And so, we've come to cash this check, a check that will give us upon demand the riches of freedom and the security of justice</a:t>
            </a:r>
            <a:r>
              <a:rPr lang="en-US" sz="2000" dirty="0" smtClean="0"/>
              <a:t>.</a:t>
            </a:r>
          </a:p>
          <a:p>
            <a:pPr>
              <a:lnSpc>
                <a:spcPct val="150000"/>
              </a:lnSpc>
            </a:pPr>
            <a:r>
              <a:rPr lang="en-US" sz="2000" dirty="0" smtClean="0"/>
              <a:t>We </a:t>
            </a:r>
            <a:r>
              <a:rPr lang="en-US" sz="2000" dirty="0"/>
              <a:t>have also come to this hallowed spot to remind America of the fierce urgency of Now. This is no time to engage in the luxury of cooling off or to take the tranquilizing drug of gradualism. Now is the time to make real the promises of democracy. Now is the time to rise from the dark and desolate valley of segregation to the sunlit path of racial justice. Now is the time to lift our nation from the </a:t>
            </a:r>
            <a:r>
              <a:rPr lang="en-US" sz="2000" dirty="0" err="1"/>
              <a:t>quicksands</a:t>
            </a:r>
            <a:r>
              <a:rPr lang="en-US" sz="2000" dirty="0"/>
              <a:t> of racial injustice to the solid rock of brotherhood. Now is the time to make justice a reality for all of God's children.</a:t>
            </a:r>
          </a:p>
          <a:p>
            <a:pPr>
              <a:lnSpc>
                <a:spcPct val="150000"/>
              </a:lnSpc>
            </a:pPr>
            <a:endParaRPr lang="en-US" sz="2000" dirty="0"/>
          </a:p>
        </p:txBody>
      </p:sp>
    </p:spTree>
    <p:extLst>
      <p:ext uri="{BB962C8B-B14F-4D97-AF65-F5344CB8AC3E}">
        <p14:creationId xmlns:p14="http://schemas.microsoft.com/office/powerpoint/2010/main" val="10508672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457200" y="2438400"/>
            <a:ext cx="8153400" cy="3785652"/>
          </a:xfrm>
          <a:prstGeom prst="rect">
            <a:avLst/>
          </a:prstGeom>
          <a:noFill/>
        </p:spPr>
        <p:txBody>
          <a:bodyPr wrap="square" rtlCol="0">
            <a:spAutoFit/>
          </a:bodyPr>
          <a:lstStyle/>
          <a:p>
            <a:pPr>
              <a:lnSpc>
                <a:spcPct val="150000"/>
              </a:lnSpc>
            </a:pPr>
            <a:r>
              <a:rPr lang="en-US" sz="2000" dirty="0"/>
              <a:t>But there is something that I must say to my people, who stand on the warm threshold which leads into the palace of justice: In the process of gaining our rightful place, we must not be guilty of wrongful deeds. Let us not seek to satisfy our thirst for freedom by drinking from the cup of bitterness and hatred. We must forever conduct our struggle on the high plane of dignity and discipline. We must not allow our creative protest to degenerate into physical violence. Again and again, we must rise to the majestic heights of meeting physical force with soul force.</a:t>
            </a:r>
          </a:p>
        </p:txBody>
      </p:sp>
    </p:spTree>
    <p:extLst>
      <p:ext uri="{BB962C8B-B14F-4D97-AF65-F5344CB8AC3E}">
        <p14:creationId xmlns:p14="http://schemas.microsoft.com/office/powerpoint/2010/main" val="556099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Rectangle 1"/>
          <p:cNvSpPr/>
          <p:nvPr/>
        </p:nvSpPr>
        <p:spPr>
          <a:xfrm>
            <a:off x="1066800" y="1295400"/>
            <a:ext cx="6781800" cy="341632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Timeline of the</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History of Slavery in the United States</a:t>
            </a: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89684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457200" y="2438400"/>
            <a:ext cx="8153400" cy="2400657"/>
          </a:xfrm>
          <a:prstGeom prst="rect">
            <a:avLst/>
          </a:prstGeom>
          <a:noFill/>
        </p:spPr>
        <p:txBody>
          <a:bodyPr wrap="square" rtlCol="0">
            <a:spAutoFit/>
          </a:bodyPr>
          <a:lstStyle/>
          <a:p>
            <a:pPr>
              <a:lnSpc>
                <a:spcPct val="150000"/>
              </a:lnSpc>
            </a:pPr>
            <a:r>
              <a:rPr lang="en-US" sz="2000" dirty="0" smtClean="0"/>
              <a:t>The </a:t>
            </a:r>
            <a:r>
              <a:rPr lang="en-US" sz="2000" dirty="0"/>
              <a:t>marvelous new militancy which has engulfed the Negro community must not lead us to a distrust of all white people, for many of our white brothers, as evidenced by their presence here today, have come to realize that their destiny is tied up with our destiny. And they have come to realize that their freedom is inextricably bound to our freedom. </a:t>
            </a:r>
          </a:p>
        </p:txBody>
      </p:sp>
    </p:spTree>
    <p:extLst>
      <p:ext uri="{BB962C8B-B14F-4D97-AF65-F5344CB8AC3E}">
        <p14:creationId xmlns:p14="http://schemas.microsoft.com/office/powerpoint/2010/main" val="183390890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457200" y="2438400"/>
            <a:ext cx="8153400" cy="2468368"/>
          </a:xfrm>
          <a:prstGeom prst="rect">
            <a:avLst/>
          </a:prstGeom>
          <a:noFill/>
        </p:spPr>
        <p:txBody>
          <a:bodyPr wrap="square" rtlCol="0">
            <a:spAutoFit/>
          </a:bodyPr>
          <a:lstStyle/>
          <a:p>
            <a:pPr>
              <a:lnSpc>
                <a:spcPct val="200000"/>
              </a:lnSpc>
            </a:pPr>
            <a:r>
              <a:rPr lang="en-US" sz="2000" dirty="0" smtClean="0"/>
              <a:t>We </a:t>
            </a:r>
            <a:r>
              <a:rPr lang="en-US" sz="2000" dirty="0"/>
              <a:t>cannot walk alone.</a:t>
            </a:r>
          </a:p>
          <a:p>
            <a:pPr>
              <a:lnSpc>
                <a:spcPct val="200000"/>
              </a:lnSpc>
            </a:pPr>
            <a:r>
              <a:rPr lang="en-US" sz="2000" dirty="0"/>
              <a:t>And as we walk, we must make the pledge that we shall always march ahead.</a:t>
            </a:r>
          </a:p>
          <a:p>
            <a:pPr>
              <a:lnSpc>
                <a:spcPct val="200000"/>
              </a:lnSpc>
            </a:pPr>
            <a:r>
              <a:rPr lang="en-US" sz="2000" dirty="0"/>
              <a:t>We cannot turn back.</a:t>
            </a:r>
          </a:p>
          <a:p>
            <a:pPr>
              <a:lnSpc>
                <a:spcPct val="200000"/>
              </a:lnSpc>
            </a:pPr>
            <a:endParaRPr lang="en-US" sz="2000" dirty="0"/>
          </a:p>
        </p:txBody>
      </p:sp>
    </p:spTree>
    <p:extLst>
      <p:ext uri="{BB962C8B-B14F-4D97-AF65-F5344CB8AC3E}">
        <p14:creationId xmlns:p14="http://schemas.microsoft.com/office/powerpoint/2010/main" val="394871483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19501" y="1735059"/>
            <a:ext cx="8763000" cy="5122941"/>
          </a:xfrm>
          <a:prstGeom prst="rect">
            <a:avLst/>
          </a:prstGeom>
          <a:noFill/>
        </p:spPr>
        <p:txBody>
          <a:bodyPr wrap="square" rtlCol="0">
            <a:spAutoFit/>
          </a:bodyPr>
          <a:lstStyle/>
          <a:p>
            <a:pPr>
              <a:lnSpc>
                <a:spcPct val="150000"/>
              </a:lnSpc>
            </a:pPr>
            <a:r>
              <a:rPr lang="en-US" sz="2000" dirty="0" smtClean="0"/>
              <a:t>There </a:t>
            </a:r>
            <a:r>
              <a:rPr lang="en-US" sz="2000" dirty="0"/>
              <a:t>are those who are asking the devotees of civil rights, "When will you be satisfied?" We can never be satisfied as long as the Negro is the victim of the unspeakable horrors of police brutality. We can never be satisfied as long as our bodies, heavy with the fatigue of travel, cannot gain lodging in the motels of the highways and the hotels of the cities. We cannot be satisfied as long as the negro's basic mobility is from a smaller ghetto to a larger one. We can never be satisfied as long as our children are stripped of their self-hood and robbed of their dignity by signs stating: "For Whites Only." We cannot be satisfied as long as a Negro in Mississippi cannot vote and a Negro in New York believes he has nothing for which to vote. No, no, we are not satisfied, and we will not be satisfied until "justice rolls down like waters, and righteousness like a mighty stream."</a:t>
            </a:r>
          </a:p>
        </p:txBody>
      </p:sp>
    </p:spTree>
    <p:extLst>
      <p:ext uri="{BB962C8B-B14F-4D97-AF65-F5344CB8AC3E}">
        <p14:creationId xmlns:p14="http://schemas.microsoft.com/office/powerpoint/2010/main" val="270723649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19501" y="1735059"/>
            <a:ext cx="8763000" cy="4247317"/>
          </a:xfrm>
          <a:prstGeom prst="rect">
            <a:avLst/>
          </a:prstGeom>
          <a:noFill/>
        </p:spPr>
        <p:txBody>
          <a:bodyPr wrap="square" rtlCol="0">
            <a:spAutoFit/>
          </a:bodyPr>
          <a:lstStyle/>
          <a:p>
            <a:pPr>
              <a:lnSpc>
                <a:spcPct val="150000"/>
              </a:lnSpc>
            </a:pPr>
            <a:r>
              <a:rPr lang="en-US" sz="2000" dirty="0" smtClean="0"/>
              <a:t>I </a:t>
            </a:r>
            <a:r>
              <a:rPr lang="en-US" sz="2000" dirty="0"/>
              <a:t>am not unmindful that some of you have come here out of great trials and tribulations. Some of you have come fresh from narrow jail cells. And some of you have come from areas where your quest -- quest for freedom left you battered by the storms of persecution and staggered by the winds of police brutality. You have been the veterans of creative suffering. Continue to work with the faith that unearned suffering is redemptive. Go back to Mississippi, go back to Alabama, go back to South Carolina, go back to Georgia, go back to Louisiana, go back to the slums and ghettos of our northern cities, knowing that somehow this situation can and will be changed.</a:t>
            </a:r>
          </a:p>
        </p:txBody>
      </p:sp>
    </p:spTree>
    <p:extLst>
      <p:ext uri="{BB962C8B-B14F-4D97-AF65-F5344CB8AC3E}">
        <p14:creationId xmlns:p14="http://schemas.microsoft.com/office/powerpoint/2010/main" val="308215780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97976" y="2202201"/>
            <a:ext cx="8763000" cy="3785652"/>
          </a:xfrm>
          <a:prstGeom prst="rect">
            <a:avLst/>
          </a:prstGeom>
          <a:noFill/>
        </p:spPr>
        <p:txBody>
          <a:bodyPr wrap="square" rtlCol="0">
            <a:spAutoFit/>
          </a:bodyPr>
          <a:lstStyle/>
          <a:p>
            <a:pPr>
              <a:lnSpc>
                <a:spcPct val="150000"/>
              </a:lnSpc>
            </a:pPr>
            <a:r>
              <a:rPr lang="en-US" sz="2000" dirty="0" smtClean="0"/>
              <a:t>Let </a:t>
            </a:r>
            <a:r>
              <a:rPr lang="en-US" sz="2000" dirty="0"/>
              <a:t>us not wallow in the valley of despair, I say to you today, my friends.</a:t>
            </a:r>
          </a:p>
          <a:p>
            <a:pPr>
              <a:lnSpc>
                <a:spcPct val="150000"/>
              </a:lnSpc>
            </a:pPr>
            <a:r>
              <a:rPr lang="en-US" sz="2000" dirty="0"/>
              <a:t>And so even though we face the difficulties of today and tomorrow, I still have a dream. It is a dream deeply rooted in the American dream</a:t>
            </a:r>
            <a:r>
              <a:rPr lang="en-US" sz="2000" dirty="0" smtClean="0"/>
              <a:t>.</a:t>
            </a:r>
          </a:p>
          <a:p>
            <a:pPr>
              <a:lnSpc>
                <a:spcPct val="150000"/>
              </a:lnSpc>
            </a:pPr>
            <a:endParaRPr lang="en-US" sz="2000" dirty="0"/>
          </a:p>
          <a:p>
            <a:pPr>
              <a:lnSpc>
                <a:spcPct val="150000"/>
              </a:lnSpc>
            </a:pPr>
            <a:r>
              <a:rPr lang="en-US" sz="2000" b="1" dirty="0"/>
              <a:t>I have a dream </a:t>
            </a:r>
            <a:r>
              <a:rPr lang="en-US" sz="2000" dirty="0"/>
              <a:t>that one day this nation will rise up and live out the true meaning of its creed: "We hold these truths to be self-evident, that all men are created equal."</a:t>
            </a:r>
          </a:p>
          <a:p>
            <a:pPr>
              <a:lnSpc>
                <a:spcPct val="150000"/>
              </a:lnSpc>
            </a:pPr>
            <a:endParaRPr lang="en-US" sz="2000" dirty="0"/>
          </a:p>
        </p:txBody>
      </p:sp>
    </p:spTree>
    <p:extLst>
      <p:ext uri="{BB962C8B-B14F-4D97-AF65-F5344CB8AC3E}">
        <p14:creationId xmlns:p14="http://schemas.microsoft.com/office/powerpoint/2010/main" val="38198190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97976" y="2202201"/>
            <a:ext cx="8763000" cy="3170099"/>
          </a:xfrm>
          <a:prstGeom prst="rect">
            <a:avLst/>
          </a:prstGeom>
          <a:noFill/>
        </p:spPr>
        <p:txBody>
          <a:bodyPr wrap="square" rtlCol="0">
            <a:spAutoFit/>
          </a:bodyPr>
          <a:lstStyle/>
          <a:p>
            <a:r>
              <a:rPr lang="en-US" sz="2000" b="1" dirty="0" smtClean="0"/>
              <a:t>I </a:t>
            </a:r>
            <a:r>
              <a:rPr lang="en-US" sz="2000" b="1" dirty="0"/>
              <a:t>have a dream </a:t>
            </a:r>
            <a:r>
              <a:rPr lang="en-US" sz="2000" dirty="0"/>
              <a:t>that one day on the red hills of Georgia, the sons of former slaves and the sons of former slave owners will be able to sit down together at the table of brotherhood</a:t>
            </a:r>
            <a:r>
              <a:rPr lang="en-US" sz="2000" dirty="0" smtClean="0"/>
              <a:t>.</a:t>
            </a:r>
          </a:p>
          <a:p>
            <a:endParaRPr lang="en-US" sz="2000" dirty="0"/>
          </a:p>
          <a:p>
            <a:r>
              <a:rPr lang="en-US" sz="2000" b="1" dirty="0"/>
              <a:t>I have a dream </a:t>
            </a:r>
            <a:r>
              <a:rPr lang="en-US" sz="2000" dirty="0"/>
              <a:t>that one day even the state of Mississippi, a state sweltering with the heat of injustice, sweltering with the heat of oppression, will be transformed into an oasis of freedom and justice</a:t>
            </a:r>
            <a:r>
              <a:rPr lang="en-US" sz="2000" dirty="0" smtClean="0"/>
              <a:t>.</a:t>
            </a:r>
          </a:p>
          <a:p>
            <a:endParaRPr lang="en-US" sz="2000" dirty="0"/>
          </a:p>
          <a:p>
            <a:r>
              <a:rPr lang="en-US" sz="2000" b="1" dirty="0"/>
              <a:t>I have a dream </a:t>
            </a:r>
            <a:r>
              <a:rPr lang="en-US" sz="2000" dirty="0"/>
              <a:t>that my four little children will one day live in a nation where they will not be judged by the color of their skin but by the content of their character. </a:t>
            </a:r>
          </a:p>
        </p:txBody>
      </p:sp>
    </p:spTree>
    <p:extLst>
      <p:ext uri="{BB962C8B-B14F-4D97-AF65-F5344CB8AC3E}">
        <p14:creationId xmlns:p14="http://schemas.microsoft.com/office/powerpoint/2010/main" val="14744350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97976" y="2202201"/>
            <a:ext cx="8763000" cy="4401205"/>
          </a:xfrm>
          <a:prstGeom prst="rect">
            <a:avLst/>
          </a:prstGeom>
          <a:noFill/>
        </p:spPr>
        <p:txBody>
          <a:bodyPr wrap="square" rtlCol="0">
            <a:spAutoFit/>
          </a:bodyPr>
          <a:lstStyle/>
          <a:p>
            <a:r>
              <a:rPr lang="en-US" sz="2000" dirty="0" smtClean="0"/>
              <a:t>I </a:t>
            </a:r>
            <a:r>
              <a:rPr lang="en-US" sz="2000" dirty="0"/>
              <a:t>have a </a:t>
            </a:r>
            <a:r>
              <a:rPr lang="en-US" sz="2000" i="1" dirty="0"/>
              <a:t>dream</a:t>
            </a:r>
            <a:r>
              <a:rPr lang="en-US" sz="2000" dirty="0"/>
              <a:t> today</a:t>
            </a:r>
            <a:r>
              <a:rPr lang="en-US" sz="2000" dirty="0" smtClean="0"/>
              <a:t>!</a:t>
            </a:r>
          </a:p>
          <a:p>
            <a:endParaRPr lang="en-US" sz="2000" dirty="0"/>
          </a:p>
          <a:p>
            <a:r>
              <a:rPr lang="en-US" sz="2000" b="1" dirty="0"/>
              <a:t>I have a dream </a:t>
            </a:r>
            <a:r>
              <a:rPr lang="en-US" sz="2000" dirty="0"/>
              <a:t>that one day, down in Alabama, with its vicious racists, with its governor having his lips dripping with the words of "interposition" and "nullification" -- one day right there in Alabama little black boys and black girls will be able to join hands with little white boys and white girls as sisters and brothers</a:t>
            </a:r>
            <a:r>
              <a:rPr lang="en-US" sz="2000" dirty="0" smtClean="0"/>
              <a:t>.</a:t>
            </a:r>
          </a:p>
          <a:p>
            <a:endParaRPr lang="en-US" sz="2000" dirty="0"/>
          </a:p>
          <a:p>
            <a:r>
              <a:rPr lang="en-US" sz="2000" dirty="0"/>
              <a:t>I have a </a:t>
            </a:r>
            <a:r>
              <a:rPr lang="en-US" sz="2000" i="1" dirty="0"/>
              <a:t>dream</a:t>
            </a:r>
            <a:r>
              <a:rPr lang="en-US" sz="2000" dirty="0"/>
              <a:t> today</a:t>
            </a:r>
            <a:r>
              <a:rPr lang="en-US" sz="2000" dirty="0" smtClean="0"/>
              <a:t>!</a:t>
            </a:r>
          </a:p>
          <a:p>
            <a:endParaRPr lang="en-US" sz="2000" dirty="0"/>
          </a:p>
          <a:p>
            <a:r>
              <a:rPr lang="en-US" sz="2000" b="1" dirty="0"/>
              <a:t>I have a dream </a:t>
            </a:r>
            <a:r>
              <a:rPr lang="en-US" sz="2000" dirty="0"/>
              <a:t>that one day every valley shall be exalted, and every hill and mountain shall be made low, the rough places will be made plain, and the crooked places will be made straight; "and the glory of the Lord shall be revealed and all flesh shall see it together."</a:t>
            </a:r>
          </a:p>
          <a:p>
            <a:endParaRPr lang="en-US" sz="2000" dirty="0"/>
          </a:p>
        </p:txBody>
      </p:sp>
    </p:spTree>
    <p:extLst>
      <p:ext uri="{BB962C8B-B14F-4D97-AF65-F5344CB8AC3E}">
        <p14:creationId xmlns:p14="http://schemas.microsoft.com/office/powerpoint/2010/main" val="292223035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685800" y="2202201"/>
            <a:ext cx="8077200" cy="4247317"/>
          </a:xfrm>
          <a:prstGeom prst="rect">
            <a:avLst/>
          </a:prstGeom>
          <a:noFill/>
        </p:spPr>
        <p:txBody>
          <a:bodyPr wrap="square" rtlCol="0">
            <a:spAutoFit/>
          </a:bodyPr>
          <a:lstStyle/>
          <a:p>
            <a:pPr>
              <a:lnSpc>
                <a:spcPct val="150000"/>
              </a:lnSpc>
            </a:pPr>
            <a:r>
              <a:rPr lang="en-US" sz="2000" dirty="0" smtClean="0"/>
              <a:t>This is </a:t>
            </a:r>
            <a:r>
              <a:rPr lang="en-US" sz="2000" dirty="0"/>
              <a:t>our hope, and this is the faith that I go back to the South with</a:t>
            </a:r>
            <a:r>
              <a:rPr lang="en-US" sz="2000" dirty="0" smtClean="0"/>
              <a:t>.</a:t>
            </a:r>
          </a:p>
          <a:p>
            <a:pPr>
              <a:lnSpc>
                <a:spcPct val="150000"/>
              </a:lnSpc>
            </a:pPr>
            <a:endParaRPr lang="en-US" sz="2000" dirty="0"/>
          </a:p>
          <a:p>
            <a:pPr>
              <a:lnSpc>
                <a:spcPct val="150000"/>
              </a:lnSpc>
            </a:pPr>
            <a:r>
              <a:rPr lang="en-US" sz="2000" dirty="0"/>
              <a:t>With this faith, we will be able to hew out of the mountain of despair a stone of hope. With this faith, we will be able to transform the jangling discords of our nation into a beautiful symphony of brotherhood. With this faith, we will be able to work together, to pray together, to struggle together, to go to jail together, to stand up for freedom together, knowing that we will be free one day.</a:t>
            </a:r>
          </a:p>
          <a:p>
            <a:pPr>
              <a:lnSpc>
                <a:spcPct val="150000"/>
              </a:lnSpc>
            </a:pPr>
            <a:endParaRPr lang="en-US" sz="2000" dirty="0"/>
          </a:p>
        </p:txBody>
      </p:sp>
    </p:spTree>
    <p:extLst>
      <p:ext uri="{BB962C8B-B14F-4D97-AF65-F5344CB8AC3E}">
        <p14:creationId xmlns:p14="http://schemas.microsoft.com/office/powerpoint/2010/main" val="399749186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228600" y="1752600"/>
            <a:ext cx="8305800" cy="5016758"/>
          </a:xfrm>
          <a:prstGeom prst="rect">
            <a:avLst/>
          </a:prstGeom>
          <a:noFill/>
        </p:spPr>
        <p:txBody>
          <a:bodyPr wrap="square" rtlCol="0">
            <a:spAutoFit/>
          </a:bodyPr>
          <a:lstStyle/>
          <a:p>
            <a:pPr>
              <a:lnSpc>
                <a:spcPct val="200000"/>
              </a:lnSpc>
            </a:pPr>
            <a:r>
              <a:rPr lang="en-US" sz="2000" dirty="0" smtClean="0"/>
              <a:t>And </a:t>
            </a:r>
            <a:r>
              <a:rPr lang="en-US" sz="2000" dirty="0"/>
              <a:t>this will be the day -- this will be the day when all of God's children will be able to sing with new meaning:</a:t>
            </a:r>
          </a:p>
          <a:p>
            <a:pPr>
              <a:lnSpc>
                <a:spcPct val="200000"/>
              </a:lnSpc>
            </a:pPr>
            <a:r>
              <a:rPr lang="en-US" sz="2000" i="1" dirty="0"/>
              <a:t>My country 'tis of thee, sweet land of liberty, of thee I sing. </a:t>
            </a:r>
            <a:endParaRPr lang="en-US" sz="2000" dirty="0"/>
          </a:p>
          <a:p>
            <a:pPr>
              <a:lnSpc>
                <a:spcPct val="200000"/>
              </a:lnSpc>
            </a:pPr>
            <a:r>
              <a:rPr lang="en-US" sz="2000" i="1" dirty="0"/>
              <a:t>Land where my fathers died, land of the Pilgrim's pride, </a:t>
            </a:r>
            <a:endParaRPr lang="en-US" sz="2000" dirty="0"/>
          </a:p>
          <a:p>
            <a:pPr>
              <a:lnSpc>
                <a:spcPct val="200000"/>
              </a:lnSpc>
            </a:pPr>
            <a:r>
              <a:rPr lang="en-US" sz="2000" i="1" dirty="0"/>
              <a:t>From every mountainside, let freedom ring! </a:t>
            </a:r>
            <a:endParaRPr lang="en-US" sz="2000" dirty="0"/>
          </a:p>
          <a:p>
            <a:pPr>
              <a:lnSpc>
                <a:spcPct val="200000"/>
              </a:lnSpc>
            </a:pPr>
            <a:r>
              <a:rPr lang="en-US" sz="2000" dirty="0"/>
              <a:t>And if America is to be a great nation, this must become true.</a:t>
            </a:r>
          </a:p>
          <a:p>
            <a:pPr>
              <a:lnSpc>
                <a:spcPct val="200000"/>
              </a:lnSpc>
            </a:pPr>
            <a:r>
              <a:rPr lang="en-US" sz="2000" dirty="0"/>
              <a:t>And so let freedom ring from the prodigious hilltops of New Hampshire.</a:t>
            </a:r>
          </a:p>
          <a:p>
            <a:pPr>
              <a:lnSpc>
                <a:spcPct val="200000"/>
              </a:lnSpc>
            </a:pPr>
            <a:r>
              <a:rPr lang="en-US" sz="2000" dirty="0"/>
              <a:t>Let freedom ring from the mighty mountains of New York</a:t>
            </a:r>
            <a:r>
              <a:rPr lang="en-US" sz="2000" dirty="0" smtClean="0"/>
              <a:t>.</a:t>
            </a:r>
            <a:endParaRPr lang="en-US" sz="2000" dirty="0"/>
          </a:p>
        </p:txBody>
      </p:sp>
    </p:spTree>
    <p:extLst>
      <p:ext uri="{BB962C8B-B14F-4D97-AF65-F5344CB8AC3E}">
        <p14:creationId xmlns:p14="http://schemas.microsoft.com/office/powerpoint/2010/main" val="119123906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342900" y="1905000"/>
            <a:ext cx="8305800" cy="5546134"/>
          </a:xfrm>
          <a:prstGeom prst="rect">
            <a:avLst/>
          </a:prstGeom>
          <a:noFill/>
        </p:spPr>
        <p:txBody>
          <a:bodyPr wrap="square" rtlCol="0">
            <a:spAutoFit/>
          </a:bodyPr>
          <a:lstStyle/>
          <a:p>
            <a:pPr>
              <a:lnSpc>
                <a:spcPct val="200000"/>
              </a:lnSpc>
            </a:pPr>
            <a:r>
              <a:rPr lang="en-US" sz="2000" dirty="0" smtClean="0"/>
              <a:t>Let </a:t>
            </a:r>
            <a:r>
              <a:rPr lang="en-US" sz="2000" dirty="0"/>
              <a:t>freedom ring from the heightening Alleghenies of Pennsylvania. </a:t>
            </a:r>
          </a:p>
          <a:p>
            <a:pPr>
              <a:lnSpc>
                <a:spcPct val="200000"/>
              </a:lnSpc>
            </a:pPr>
            <a:r>
              <a:rPr lang="en-US" sz="2000" dirty="0"/>
              <a:t>Let freedom ring from the snow-capped Rockies of Colorado.</a:t>
            </a:r>
          </a:p>
          <a:p>
            <a:pPr>
              <a:lnSpc>
                <a:spcPct val="200000"/>
              </a:lnSpc>
            </a:pPr>
            <a:r>
              <a:rPr lang="en-US" sz="2000" dirty="0"/>
              <a:t>Let freedom ring from the curvaceous slopes of California.</a:t>
            </a:r>
          </a:p>
          <a:p>
            <a:pPr>
              <a:lnSpc>
                <a:spcPct val="200000"/>
              </a:lnSpc>
            </a:pPr>
            <a:r>
              <a:rPr lang="en-US" sz="2000" dirty="0"/>
              <a:t>But not only that:</a:t>
            </a:r>
          </a:p>
          <a:p>
            <a:pPr>
              <a:lnSpc>
                <a:spcPct val="200000"/>
              </a:lnSpc>
            </a:pPr>
            <a:r>
              <a:rPr lang="en-US" sz="2000" dirty="0"/>
              <a:t>Let freedom ring from Stone Mountain of Georgia.</a:t>
            </a:r>
          </a:p>
          <a:p>
            <a:pPr>
              <a:lnSpc>
                <a:spcPct val="200000"/>
              </a:lnSpc>
            </a:pPr>
            <a:r>
              <a:rPr lang="en-US" sz="2000" dirty="0"/>
              <a:t>Let freedom ring from Lookout Mountain of Tennessee.</a:t>
            </a:r>
          </a:p>
          <a:p>
            <a:pPr>
              <a:lnSpc>
                <a:spcPct val="200000"/>
              </a:lnSpc>
            </a:pPr>
            <a:r>
              <a:rPr lang="en-US" sz="2000" dirty="0"/>
              <a:t>Let freedom ring from every hill and molehill of Mississippi.</a:t>
            </a:r>
          </a:p>
          <a:p>
            <a:pPr>
              <a:lnSpc>
                <a:spcPct val="200000"/>
              </a:lnSpc>
            </a:pPr>
            <a:r>
              <a:rPr lang="en-US" sz="2000" dirty="0"/>
              <a:t>From every mountainside, let freedom ring.</a:t>
            </a:r>
          </a:p>
          <a:p>
            <a:pPr>
              <a:lnSpc>
                <a:spcPct val="200000"/>
              </a:lnSpc>
            </a:pPr>
            <a:r>
              <a:rPr lang="en-US" sz="2000" dirty="0" smtClean="0"/>
              <a:t>s</a:t>
            </a:r>
            <a:endParaRPr lang="en-US" sz="2000" dirty="0"/>
          </a:p>
        </p:txBody>
      </p:sp>
    </p:spTree>
    <p:extLst>
      <p:ext uri="{BB962C8B-B14F-4D97-AF65-F5344CB8AC3E}">
        <p14:creationId xmlns:p14="http://schemas.microsoft.com/office/powerpoint/2010/main" val="4128796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82207802"/>
              </p:ext>
            </p:extLst>
          </p:nvPr>
        </p:nvGraphicFramePr>
        <p:xfrm>
          <a:off x="203200" y="1714500"/>
          <a:ext cx="8737600" cy="3429000"/>
        </p:xfrm>
        <a:graphic>
          <a:graphicData uri="http://schemas.openxmlformats.org/presentationml/2006/ole">
            <mc:AlternateContent xmlns:mc="http://schemas.openxmlformats.org/markup-compatibility/2006">
              <mc:Choice xmlns:v="urn:schemas-microsoft-com:vml" Requires="v">
                <p:oleObj spid="_x0000_s1078" name="Document" r:id="rId3" imgW="8737600" imgH="3429000" progId="Word.Document.12">
                  <p:embed/>
                </p:oleObj>
              </mc:Choice>
              <mc:Fallback>
                <p:oleObj name="Document" r:id="rId3" imgW="8737600" imgH="3429000" progId="Word.Document.12">
                  <p:embed/>
                  <p:pic>
                    <p:nvPicPr>
                      <p:cNvPr id="0" name=""/>
                      <p:cNvPicPr/>
                      <p:nvPr/>
                    </p:nvPicPr>
                    <p:blipFill>
                      <a:blip r:embed="rId4"/>
                      <a:stretch>
                        <a:fillRect/>
                      </a:stretch>
                    </p:blipFill>
                    <p:spPr>
                      <a:xfrm>
                        <a:off x="203200" y="1714500"/>
                        <a:ext cx="8737600" cy="3429000"/>
                      </a:xfrm>
                      <a:prstGeom prst="rect">
                        <a:avLst/>
                      </a:prstGeom>
                    </p:spPr>
                  </p:pic>
                </p:oleObj>
              </mc:Fallback>
            </mc:AlternateContent>
          </a:graphicData>
        </a:graphic>
      </p:graphicFrame>
    </p:spTree>
    <p:extLst>
      <p:ext uri="{BB962C8B-B14F-4D97-AF65-F5344CB8AC3E}">
        <p14:creationId xmlns:p14="http://schemas.microsoft.com/office/powerpoint/2010/main" val="255340529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3124200" cy="1749552"/>
          </a:xfrm>
          <a:prstGeom prst="rect">
            <a:avLst/>
          </a:prstGeom>
        </p:spPr>
      </p:pic>
      <p:sp>
        <p:nvSpPr>
          <p:cNvPr id="3" name="Rectangle 2"/>
          <p:cNvSpPr/>
          <p:nvPr/>
        </p:nvSpPr>
        <p:spPr>
          <a:xfrm>
            <a:off x="3886200" y="489311"/>
            <a:ext cx="4094647" cy="923330"/>
          </a:xfrm>
          <a:prstGeom prst="rect">
            <a:avLst/>
          </a:prstGeom>
          <a:noFill/>
        </p:spPr>
        <p:txBody>
          <a:bodyPr wrap="none" lIns="91440" tIns="45720" rIns="91440" bIns="45720">
            <a:spAutoFit/>
          </a:bodyPr>
          <a:lstStyle/>
          <a:p>
            <a:pPr algn="ct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t>
            </a: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uture Action</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5" name="TextBox 4"/>
          <p:cNvSpPr txBox="1"/>
          <p:nvPr/>
        </p:nvSpPr>
        <p:spPr>
          <a:xfrm>
            <a:off x="342900" y="1905000"/>
            <a:ext cx="8305800" cy="4930581"/>
          </a:xfrm>
          <a:prstGeom prst="rect">
            <a:avLst/>
          </a:prstGeom>
          <a:noFill/>
        </p:spPr>
        <p:txBody>
          <a:bodyPr wrap="square" rtlCol="0">
            <a:spAutoFit/>
          </a:bodyPr>
          <a:lstStyle/>
          <a:p>
            <a:pPr>
              <a:lnSpc>
                <a:spcPct val="200000"/>
              </a:lnSpc>
            </a:pPr>
            <a:r>
              <a:rPr lang="en-US" sz="2000" dirty="0" smtClean="0"/>
              <a:t>And </a:t>
            </a:r>
            <a:r>
              <a:rPr lang="en-US" sz="2000" dirty="0"/>
              <a:t>when this happens, and when we allow freedom ring, when we let it ring from every village and every hamlet, from every state and every city, we will be able to speed up that day when </a:t>
            </a:r>
            <a:r>
              <a:rPr lang="en-US" sz="2000" i="1" dirty="0"/>
              <a:t>all</a:t>
            </a:r>
            <a:r>
              <a:rPr lang="en-US" sz="2000" dirty="0"/>
              <a:t> of God's children, black men and white men, Jews and Gentiles, Protestants and Catholics, will be able to join hands and sing in the words of the old Negro spiritual:</a:t>
            </a:r>
          </a:p>
          <a:p>
            <a:pPr>
              <a:lnSpc>
                <a:spcPct val="200000"/>
              </a:lnSpc>
            </a:pPr>
            <a:r>
              <a:rPr lang="en-US" sz="2000" dirty="0"/>
              <a:t>                </a:t>
            </a:r>
            <a:r>
              <a:rPr lang="en-US" sz="2000" i="1" dirty="0"/>
              <a:t>Free at last! Free at last!</a:t>
            </a:r>
            <a:endParaRPr lang="en-US" sz="2000" dirty="0"/>
          </a:p>
          <a:p>
            <a:pPr>
              <a:lnSpc>
                <a:spcPct val="200000"/>
              </a:lnSpc>
            </a:pPr>
            <a:r>
              <a:rPr lang="en-US" sz="2000" i="1" dirty="0"/>
              <a:t>                Thank God Almighty, we are free at last!</a:t>
            </a:r>
            <a:endParaRPr lang="en-US" sz="2000" dirty="0"/>
          </a:p>
          <a:p>
            <a:pPr>
              <a:lnSpc>
                <a:spcPct val="200000"/>
              </a:lnSpc>
            </a:pPr>
            <a:endParaRPr lang="en-US" sz="2000" dirty="0"/>
          </a:p>
        </p:txBody>
      </p:sp>
    </p:spTree>
    <p:extLst>
      <p:ext uri="{BB962C8B-B14F-4D97-AF65-F5344CB8AC3E}">
        <p14:creationId xmlns:p14="http://schemas.microsoft.com/office/powerpoint/2010/main" val="195743023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6172200" cy="424731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Look back through this information and find evidence that King relied on </a:t>
            </a:r>
            <a:r>
              <a:rPr lang="en-US" sz="5400" b="1" dirty="0" smtClean="0">
                <a:ln w="11430"/>
                <a:effectLst>
                  <a:outerShdw blurRad="80000" dist="40000" dir="5040000" algn="tl">
                    <a:srgbClr val="000000">
                      <a:alpha val="30000"/>
                    </a:srgbClr>
                  </a:outerShdw>
                </a:effectLst>
              </a:rPr>
              <a:t>collaboration.</a:t>
            </a:r>
            <a:endParaRPr lang="en-US" sz="5400" b="1" cap="none" spc="0" dirty="0">
              <a:ln w="11430"/>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63173087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245186" y="4953000"/>
            <a:ext cx="4986499"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 Writing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http://www.wow-womenonwriting.com/assets/44-FE6-JournalWri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24" y="990600"/>
            <a:ext cx="3941379"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799" y="762000"/>
            <a:ext cx="3560987" cy="5016758"/>
          </a:xfrm>
          <a:prstGeom prst="rect">
            <a:avLst/>
          </a:prstGeom>
          <a:noFill/>
        </p:spPr>
        <p:txBody>
          <a:bodyPr wrap="square" rtlCol="0">
            <a:spAutoFit/>
          </a:bodyPr>
          <a:lstStyle/>
          <a:p>
            <a:pPr marL="457200" indent="-457200">
              <a:buFont typeface="+mj-lt"/>
              <a:buAutoNum type="arabicPeriod"/>
            </a:pPr>
            <a:endParaRPr lang="en-US" sz="2000" dirty="0" smtClean="0">
              <a:solidFill>
                <a:schemeClr val="bg1"/>
              </a:solidFill>
            </a:endParaRPr>
          </a:p>
          <a:p>
            <a:pPr marL="457200" indent="-457200">
              <a:buFont typeface="+mj-lt"/>
              <a:buAutoNum type="arabicPeriod"/>
            </a:pPr>
            <a:r>
              <a:rPr lang="en-US" sz="2000" dirty="0" smtClean="0">
                <a:solidFill>
                  <a:schemeClr val="bg1"/>
                </a:solidFill>
              </a:rPr>
              <a:t>Use a graphic organizer to demonstrate the similarities between the tone, mood, voice and organization between the “I Have a Dream” speech and the Gettysburg Address.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smtClean="0">
                <a:solidFill>
                  <a:schemeClr val="bg1"/>
                </a:solidFill>
              </a:rPr>
              <a:t>Include evidence of collaboration.</a:t>
            </a:r>
          </a:p>
          <a:p>
            <a:pPr marL="457200" indent="-457200">
              <a:buFont typeface="+mj-lt"/>
              <a:buAutoNum type="arabicPeriod"/>
            </a:pPr>
            <a:endParaRPr lang="en-US" sz="2000" dirty="0">
              <a:solidFill>
                <a:schemeClr val="bg1"/>
              </a:solidFill>
            </a:endParaRPr>
          </a:p>
          <a:p>
            <a:pPr marL="457200" indent="-457200">
              <a:buFont typeface="+mj-lt"/>
              <a:buAutoNum type="arabicPeriod"/>
            </a:pPr>
            <a:endParaRPr lang="en-US" sz="2000" dirty="0" smtClean="0">
              <a:solidFill>
                <a:schemeClr val="bg1"/>
              </a:solidFill>
            </a:endParaRPr>
          </a:p>
          <a:p>
            <a:pPr marL="457200" indent="-457200">
              <a:buFont typeface="+mj-lt"/>
              <a:buAutoNum type="arabicPeriod"/>
            </a:pPr>
            <a:endParaRPr lang="en-US" sz="2000" dirty="0">
              <a:solidFill>
                <a:schemeClr val="bg1"/>
              </a:solidFill>
            </a:endParaRPr>
          </a:p>
          <a:p>
            <a:endParaRPr lang="en-US" sz="20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08282790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31857"/>
            <a:ext cx="3943708" cy="707886"/>
          </a:xfrm>
          <a:prstGeom prst="rect">
            <a:avLst/>
          </a:prstGeom>
          <a:noFill/>
        </p:spPr>
        <p:txBody>
          <a:bodyPr wrap="none" rtlCol="0">
            <a:spAutoFit/>
          </a:bodyPr>
          <a:lstStyle/>
          <a:p>
            <a:r>
              <a:rPr lang="en-US" sz="4000" dirty="0" smtClean="0">
                <a:solidFill>
                  <a:srgbClr val="FF0000"/>
                </a:solidFill>
              </a:rPr>
              <a:t>THE ASSIGNMENT</a:t>
            </a:r>
            <a:endParaRPr lang="en-US" sz="4000" dirty="0">
              <a:solidFill>
                <a:srgbClr val="FF0000"/>
              </a:solidFill>
            </a:endParaRPr>
          </a:p>
        </p:txBody>
      </p:sp>
      <p:sp>
        <p:nvSpPr>
          <p:cNvPr id="3" name="TextBox 2"/>
          <p:cNvSpPr txBox="1"/>
          <p:nvPr/>
        </p:nvSpPr>
        <p:spPr>
          <a:xfrm>
            <a:off x="838200" y="1039743"/>
            <a:ext cx="8001000" cy="5632311"/>
          </a:xfrm>
          <a:prstGeom prst="rect">
            <a:avLst/>
          </a:prstGeom>
          <a:noFill/>
        </p:spPr>
        <p:txBody>
          <a:bodyPr wrap="square" rtlCol="0">
            <a:spAutoFit/>
          </a:bodyPr>
          <a:lstStyle/>
          <a:p>
            <a:pPr marL="342900" indent="-342900">
              <a:buFont typeface="+mj-lt"/>
              <a:buAutoNum type="arabicPeriod"/>
            </a:pPr>
            <a:r>
              <a:rPr lang="en-US" dirty="0" smtClean="0"/>
              <a:t>Choose a topic you feel passionately about. It must have:</a:t>
            </a:r>
          </a:p>
          <a:p>
            <a:pPr marL="800100" lvl="1" indent="-342900">
              <a:buFont typeface="Arial" panose="020B0604020202020204" pitchFamily="34" charset="0"/>
              <a:buChar char="•"/>
            </a:pPr>
            <a:r>
              <a:rPr lang="en-US" dirty="0" smtClean="0"/>
              <a:t>A history</a:t>
            </a:r>
          </a:p>
          <a:p>
            <a:pPr marL="800100" lvl="1" indent="-342900">
              <a:buFont typeface="Arial" panose="020B0604020202020204" pitchFamily="34" charset="0"/>
              <a:buChar char="•"/>
            </a:pPr>
            <a:r>
              <a:rPr lang="en-US" dirty="0" smtClean="0"/>
              <a:t>A present problem</a:t>
            </a:r>
          </a:p>
          <a:p>
            <a:pPr marL="800100" lvl="1" indent="-342900">
              <a:buFont typeface="Arial" panose="020B0604020202020204" pitchFamily="34" charset="0"/>
              <a:buChar char="•"/>
            </a:pPr>
            <a:r>
              <a:rPr lang="en-US" dirty="0" smtClean="0"/>
              <a:t>A viable solution</a:t>
            </a:r>
          </a:p>
          <a:p>
            <a:pPr marL="342900" indent="-342900">
              <a:buFont typeface="+mj-lt"/>
              <a:buAutoNum type="arabicPeriod"/>
            </a:pPr>
            <a:r>
              <a:rPr lang="en-US" dirty="0" smtClean="0"/>
              <a:t>Research your topic for background information.</a:t>
            </a:r>
          </a:p>
          <a:p>
            <a:pPr marL="342900" indent="-342900">
              <a:buFont typeface="+mj-lt"/>
              <a:buAutoNum type="arabicPeriod"/>
            </a:pPr>
            <a:r>
              <a:rPr lang="en-US" dirty="0" smtClean="0"/>
              <a:t>Write a speech that is exactly 272 words long and takes approximately 2 ½ minutes to present.</a:t>
            </a:r>
          </a:p>
          <a:p>
            <a:pPr marL="342900" indent="-342900">
              <a:buFont typeface="+mj-lt"/>
              <a:buAutoNum type="arabicPeriod"/>
            </a:pPr>
            <a:r>
              <a:rPr lang="en-US" dirty="0" smtClean="0"/>
              <a:t>Consider</a:t>
            </a:r>
          </a:p>
          <a:p>
            <a:pPr marL="800100" lvl="1" indent="-342900">
              <a:buFont typeface="Arial" panose="020B0604020202020204" pitchFamily="34" charset="0"/>
              <a:buChar char="•"/>
            </a:pPr>
            <a:r>
              <a:rPr lang="en-US" dirty="0" smtClean="0"/>
              <a:t>Your audience</a:t>
            </a:r>
          </a:p>
          <a:p>
            <a:pPr marL="800100" lvl="1" indent="-342900">
              <a:buFont typeface="Arial" panose="020B0604020202020204" pitchFamily="34" charset="0"/>
              <a:buChar char="•"/>
            </a:pPr>
            <a:r>
              <a:rPr lang="en-US" dirty="0" smtClean="0"/>
              <a:t>Word choice</a:t>
            </a:r>
          </a:p>
          <a:p>
            <a:pPr marL="800100" lvl="1" indent="-342900">
              <a:buFont typeface="Arial" panose="020B0604020202020204" pitchFamily="34" charset="0"/>
              <a:buChar char="•"/>
            </a:pPr>
            <a:r>
              <a:rPr lang="en-US" dirty="0" smtClean="0"/>
              <a:t>Mood</a:t>
            </a:r>
          </a:p>
          <a:p>
            <a:pPr marL="800100" lvl="1" indent="-342900">
              <a:buFont typeface="Arial" panose="020B0604020202020204" pitchFamily="34" charset="0"/>
              <a:buChar char="•"/>
            </a:pPr>
            <a:r>
              <a:rPr lang="en-US" dirty="0" smtClean="0"/>
              <a:t>Tone</a:t>
            </a:r>
          </a:p>
          <a:p>
            <a:pPr marL="800100" lvl="1" indent="-342900">
              <a:buFont typeface="Arial" panose="020B0604020202020204" pitchFamily="34" charset="0"/>
              <a:buChar char="•"/>
            </a:pPr>
            <a:r>
              <a:rPr lang="en-US" dirty="0" smtClean="0"/>
              <a:t>Voice</a:t>
            </a:r>
          </a:p>
          <a:p>
            <a:pPr marL="800100" lvl="1" indent="-342900">
              <a:buFont typeface="Arial" panose="020B0604020202020204" pitchFamily="34" charset="0"/>
              <a:buChar char="•"/>
            </a:pPr>
            <a:r>
              <a:rPr lang="en-US" dirty="0" smtClean="0"/>
              <a:t>Word choice</a:t>
            </a:r>
          </a:p>
          <a:p>
            <a:pPr marL="800100" lvl="1" indent="-342900">
              <a:buFont typeface="Arial" panose="020B0604020202020204" pitchFamily="34" charset="0"/>
              <a:buChar char="•"/>
            </a:pPr>
            <a:r>
              <a:rPr lang="en-US" dirty="0" smtClean="0"/>
              <a:t>Evaluating your writer’s craft </a:t>
            </a:r>
          </a:p>
          <a:p>
            <a:pPr marL="342900" indent="-342900">
              <a:buFont typeface="+mj-lt"/>
              <a:buAutoNum type="arabicPeriod"/>
            </a:pPr>
            <a:r>
              <a:rPr lang="en-US" dirty="0" smtClean="0"/>
              <a:t>Use appropriate quotes</a:t>
            </a:r>
          </a:p>
          <a:p>
            <a:pPr marL="342900" indent="-342900">
              <a:buFont typeface="+mj-lt"/>
              <a:buAutoNum type="arabicPeriod"/>
            </a:pPr>
            <a:r>
              <a:rPr lang="en-US" dirty="0" smtClean="0"/>
              <a:t>Revise with a responsible peer. Document this.</a:t>
            </a:r>
          </a:p>
          <a:p>
            <a:pPr marL="342900" indent="-342900">
              <a:buFont typeface="+mj-lt"/>
              <a:buAutoNum type="arabicPeriod"/>
            </a:pPr>
            <a:r>
              <a:rPr lang="en-US" dirty="0" smtClean="0"/>
              <a:t>Edit and proofread</a:t>
            </a:r>
          </a:p>
          <a:p>
            <a:pPr marL="342900" indent="-342900">
              <a:buFont typeface="+mj-lt"/>
              <a:buAutoNum type="arabicPeriod"/>
            </a:pPr>
            <a:r>
              <a:rPr lang="en-US" dirty="0" smtClean="0"/>
              <a:t>Practice reading with the voice that expresses your </a:t>
            </a:r>
            <a:r>
              <a:rPr lang="en-US" sz="1600" dirty="0" smtClean="0"/>
              <a:t>VOICE</a:t>
            </a:r>
            <a:r>
              <a:rPr lang="en-US" dirty="0" smtClean="0"/>
              <a:t>.</a:t>
            </a:r>
          </a:p>
          <a:p>
            <a:pPr marL="342900" indent="-342900">
              <a:buFont typeface="+mj-lt"/>
              <a:buAutoNum type="arabicPeriod"/>
            </a:pPr>
            <a:r>
              <a:rPr lang="en-US" dirty="0" smtClean="0"/>
              <a:t>Memorize it, or learn it well enough that you are not bound to your reading.</a:t>
            </a:r>
            <a:endParaRPr lang="en-US" dirty="0"/>
          </a:p>
        </p:txBody>
      </p:sp>
    </p:spTree>
    <p:extLst>
      <p:ext uri="{BB962C8B-B14F-4D97-AF65-F5344CB8AC3E}">
        <p14:creationId xmlns:p14="http://schemas.microsoft.com/office/powerpoint/2010/main" val="7085875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164068"/>
            <a:ext cx="1835695" cy="369332"/>
          </a:xfrm>
          <a:prstGeom prst="rect">
            <a:avLst/>
          </a:prstGeom>
          <a:noFill/>
        </p:spPr>
        <p:txBody>
          <a:bodyPr wrap="none" rtlCol="0">
            <a:spAutoFit/>
          </a:bodyPr>
          <a:lstStyle/>
          <a:p>
            <a:r>
              <a:rPr lang="en-US" dirty="0" smtClean="0"/>
              <a:t>Rubric for Speech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1407413"/>
              </p:ext>
            </p:extLst>
          </p:nvPr>
        </p:nvGraphicFramePr>
        <p:xfrm>
          <a:off x="152400" y="552450"/>
          <a:ext cx="8416655" cy="6313636"/>
        </p:xfrm>
        <a:graphic>
          <a:graphicData uri="http://schemas.openxmlformats.org/drawingml/2006/table">
            <a:tbl>
              <a:tblPr firstRow="1" bandRow="1">
                <a:tableStyleId>{5940675A-B579-460E-94D1-54222C63F5DA}</a:tableStyleId>
              </a:tblPr>
              <a:tblGrid>
                <a:gridCol w="1600200"/>
                <a:gridCol w="1766462"/>
                <a:gridCol w="1683331"/>
                <a:gridCol w="1683331"/>
                <a:gridCol w="1683331"/>
              </a:tblGrid>
              <a:tr h="152400">
                <a:tc>
                  <a:txBody>
                    <a:bodyPr/>
                    <a:lstStyle/>
                    <a:p>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1</a:t>
                      </a:r>
                      <a:endParaRPr lang="en-US" sz="1400" dirty="0"/>
                    </a:p>
                  </a:txBody>
                  <a:tcPr/>
                </a:tc>
              </a:tr>
              <a:tr h="742950">
                <a:tc>
                  <a:txBody>
                    <a:bodyPr/>
                    <a:lstStyle/>
                    <a:p>
                      <a:r>
                        <a:rPr lang="en-US" sz="1200" dirty="0" smtClean="0"/>
                        <a:t>Content</a:t>
                      </a:r>
                      <a:endParaRPr lang="en-US" sz="1200" dirty="0"/>
                    </a:p>
                  </a:txBody>
                  <a:tcPr/>
                </a:tc>
                <a:tc>
                  <a:txBody>
                    <a:bodyPr/>
                    <a:lstStyle/>
                    <a:p>
                      <a:r>
                        <a:rPr lang="en-US" sz="1000" dirty="0" smtClean="0"/>
                        <a:t>Obvious</a:t>
                      </a:r>
                      <a:r>
                        <a:rPr lang="en-US" sz="1000" baseline="0" dirty="0" smtClean="0"/>
                        <a:t> p</a:t>
                      </a:r>
                      <a:r>
                        <a:rPr lang="en-US" sz="1000" dirty="0" smtClean="0"/>
                        <a:t>assion for subject,</a:t>
                      </a:r>
                      <a:r>
                        <a:rPr lang="en-US" sz="1000" baseline="0" dirty="0" smtClean="0"/>
                        <a:t> extensive research, past, present, future well –presented.</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Passion for subject,</a:t>
                      </a:r>
                      <a:r>
                        <a:rPr lang="en-US" sz="1000" baseline="0" dirty="0" smtClean="0"/>
                        <a:t> obvious research, past, present, future adequately presented.</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Clear</a:t>
                      </a:r>
                      <a:r>
                        <a:rPr lang="en-US" sz="1000" baseline="0" dirty="0" smtClean="0"/>
                        <a:t> </a:t>
                      </a:r>
                      <a:r>
                        <a:rPr lang="en-US" sz="1000" dirty="0" smtClean="0"/>
                        <a:t>subject,</a:t>
                      </a:r>
                      <a:r>
                        <a:rPr lang="en-US" sz="1000" baseline="0" dirty="0" smtClean="0"/>
                        <a:t> some research, past, present, future presented.</a:t>
                      </a:r>
                      <a:endParaRPr lang="en-US" sz="1000" dirty="0" smtClean="0"/>
                    </a:p>
                    <a:p>
                      <a:endParaRPr lang="en-US" sz="1000" dirty="0"/>
                    </a:p>
                  </a:txBody>
                  <a:tcPr/>
                </a:tc>
                <a:tc>
                  <a:txBody>
                    <a:bodyPr/>
                    <a:lstStyle/>
                    <a:p>
                      <a:r>
                        <a:rPr lang="en-US" sz="1000" dirty="0" smtClean="0"/>
                        <a:t>Clear</a:t>
                      </a:r>
                      <a:r>
                        <a:rPr lang="en-US" sz="1000" baseline="0" dirty="0" smtClean="0"/>
                        <a:t> </a:t>
                      </a:r>
                      <a:r>
                        <a:rPr lang="en-US" sz="1000" dirty="0" smtClean="0"/>
                        <a:t>subject,</a:t>
                      </a:r>
                      <a:r>
                        <a:rPr lang="en-US" sz="1000" baseline="0" dirty="0" smtClean="0"/>
                        <a:t> little research, past, present, future undefined.</a:t>
                      </a:r>
                      <a:endParaRPr lang="en-US" sz="1000" dirty="0"/>
                    </a:p>
                  </a:txBody>
                  <a:tcPr/>
                </a:tc>
              </a:tr>
              <a:tr h="807101">
                <a:tc>
                  <a:txBody>
                    <a:bodyPr/>
                    <a:lstStyle/>
                    <a:p>
                      <a:r>
                        <a:rPr lang="en-US" sz="1200" dirty="0" smtClean="0"/>
                        <a:t>Consideration of audience, mood, tone, and voice.</a:t>
                      </a:r>
                      <a:endParaRPr lang="en-US" sz="1200" dirty="0"/>
                    </a:p>
                  </a:txBody>
                  <a:tcPr/>
                </a:tc>
                <a:tc>
                  <a:txBody>
                    <a:bodyPr/>
                    <a:lstStyle/>
                    <a:p>
                      <a:r>
                        <a:rPr lang="en-US" sz="1000" dirty="0" smtClean="0"/>
                        <a:t>Excellent</a:t>
                      </a:r>
                      <a:r>
                        <a:rPr lang="en-US" sz="1000" baseline="0" dirty="0" smtClean="0"/>
                        <a:t> job demonstrating all four qualities in writing and speech.</a:t>
                      </a:r>
                      <a:endParaRPr lang="en-US" sz="1000" dirty="0"/>
                    </a:p>
                  </a:txBody>
                  <a:tcPr/>
                </a:tc>
                <a:tc>
                  <a:txBody>
                    <a:bodyPr/>
                    <a:lstStyle/>
                    <a:p>
                      <a:r>
                        <a:rPr lang="en-US" sz="1000" dirty="0" smtClean="0"/>
                        <a:t>Demonstrates all four qualities</a:t>
                      </a:r>
                      <a:r>
                        <a:rPr lang="en-US" sz="1000" baseline="0" dirty="0" smtClean="0"/>
                        <a:t> in writing or speech.</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Demonstrates three</a:t>
                      </a:r>
                      <a:r>
                        <a:rPr lang="en-US" sz="1000" baseline="0" dirty="0" smtClean="0"/>
                        <a:t> of the </a:t>
                      </a:r>
                      <a:r>
                        <a:rPr lang="en-US" sz="1000" dirty="0" smtClean="0"/>
                        <a:t> qualities</a:t>
                      </a:r>
                      <a:r>
                        <a:rPr lang="en-US" sz="1000" baseline="0" dirty="0" smtClean="0"/>
                        <a:t> in writing or speech.</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Demonstrates two</a:t>
                      </a:r>
                      <a:r>
                        <a:rPr lang="en-US" sz="1000" baseline="0" dirty="0" smtClean="0"/>
                        <a:t> of the</a:t>
                      </a:r>
                      <a:r>
                        <a:rPr lang="en-US" sz="1000" dirty="0" smtClean="0"/>
                        <a:t> qualities</a:t>
                      </a:r>
                      <a:r>
                        <a:rPr lang="en-US" sz="1000" baseline="0" dirty="0" smtClean="0"/>
                        <a:t> in writing or speech.</a:t>
                      </a:r>
                      <a:endParaRPr lang="en-US" sz="1000" dirty="0" smtClean="0"/>
                    </a:p>
                    <a:p>
                      <a:endParaRPr lang="en-US" sz="1000" dirty="0"/>
                    </a:p>
                  </a:txBody>
                  <a:tcPr/>
                </a:tc>
              </a:tr>
              <a:tr h="488299">
                <a:tc>
                  <a:txBody>
                    <a:bodyPr/>
                    <a:lstStyle/>
                    <a:p>
                      <a:r>
                        <a:rPr lang="en-US" sz="1200" dirty="0" smtClean="0"/>
                        <a:t>Word choice</a:t>
                      </a:r>
                      <a:endParaRPr lang="en-US" sz="1200" dirty="0"/>
                    </a:p>
                  </a:txBody>
                  <a:tcPr/>
                </a:tc>
                <a:tc>
                  <a:txBody>
                    <a:bodyPr/>
                    <a:lstStyle/>
                    <a:p>
                      <a:r>
                        <a:rPr lang="en-US" sz="1000" dirty="0" smtClean="0"/>
                        <a:t>Many examples of excellent word choices.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Several examples of excellent word choices.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Some examples of excellent word choices.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a:t>
                      </a:r>
                      <a:r>
                        <a:rPr lang="en-US" sz="1000" baseline="0" dirty="0" smtClean="0"/>
                        <a:t> f</a:t>
                      </a:r>
                      <a:r>
                        <a:rPr lang="en-US" sz="1000" dirty="0" smtClean="0"/>
                        <a:t>ew examples of excellent word choices.</a:t>
                      </a:r>
                    </a:p>
                  </a:txBody>
                  <a:tcPr/>
                </a:tc>
              </a:tr>
              <a:tr h="832589">
                <a:tc>
                  <a:txBody>
                    <a:bodyPr/>
                    <a:lstStyle/>
                    <a:p>
                      <a:r>
                        <a:rPr lang="en-US" sz="1200" dirty="0" smtClean="0"/>
                        <a:t>Use</a:t>
                      </a:r>
                      <a:r>
                        <a:rPr lang="en-US" sz="1200" baseline="0" dirty="0" smtClean="0"/>
                        <a:t> of Quotes</a:t>
                      </a:r>
                      <a:endParaRPr lang="en-US" sz="1200" dirty="0"/>
                    </a:p>
                  </a:txBody>
                  <a:tcPr/>
                </a:tc>
                <a:tc>
                  <a:txBody>
                    <a:bodyPr/>
                    <a:lstStyle/>
                    <a:p>
                      <a:r>
                        <a:rPr lang="en-US" sz="1000" dirty="0" smtClean="0"/>
                        <a:t>Several quotes placed appropriately</a:t>
                      </a:r>
                      <a:r>
                        <a:rPr lang="en-US" sz="1000" baseline="0" dirty="0" smtClean="0"/>
                        <a:t> to connect with the audience or to emphasize </a:t>
                      </a:r>
                      <a:r>
                        <a:rPr lang="en-US" sz="1000" baseline="0" smtClean="0"/>
                        <a:t>a point.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Some</a:t>
                      </a:r>
                      <a:r>
                        <a:rPr lang="en-US" sz="1000" baseline="0" dirty="0" smtClean="0"/>
                        <a:t> </a:t>
                      </a:r>
                      <a:r>
                        <a:rPr lang="en-US" sz="1000" dirty="0" smtClean="0"/>
                        <a:t>quotes placed appropriately</a:t>
                      </a:r>
                      <a:r>
                        <a:rPr lang="en-US" sz="1000" baseline="0" dirty="0" smtClean="0"/>
                        <a:t> to connect with the audience or to emphasize a point.</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One</a:t>
                      </a:r>
                      <a:r>
                        <a:rPr lang="en-US" sz="1000" baseline="0" dirty="0" smtClean="0"/>
                        <a:t> or two</a:t>
                      </a:r>
                      <a:r>
                        <a:rPr lang="en-US" sz="1000" dirty="0" smtClean="0"/>
                        <a:t> quotes used</a:t>
                      </a:r>
                      <a:r>
                        <a:rPr lang="en-US" sz="1000" baseline="0" dirty="0" smtClean="0"/>
                        <a:t>  to connect with the .</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audience or to emphasize a point.</a:t>
                      </a:r>
                      <a:endParaRPr lang="en-US" sz="1000" dirty="0" smtClean="0"/>
                    </a:p>
                  </a:txBody>
                  <a:tcPr/>
                </a:tc>
                <a:tc>
                  <a:txBody>
                    <a:bodyPr/>
                    <a:lstStyle/>
                    <a:p>
                      <a:r>
                        <a:rPr lang="en-US" sz="1000" dirty="0" smtClean="0"/>
                        <a:t>One quote that needs work to</a:t>
                      </a:r>
                      <a:r>
                        <a:rPr lang="en-US" sz="1000" baseline="0" dirty="0" smtClean="0"/>
                        <a:t> connect or to emphasize.</a:t>
                      </a:r>
                      <a:endParaRPr lang="en-US" sz="1000" dirty="0"/>
                    </a:p>
                  </a:txBody>
                  <a:tcPr/>
                </a:tc>
              </a:tr>
              <a:tr h="807101">
                <a:tc>
                  <a:txBody>
                    <a:bodyPr/>
                    <a:lstStyle/>
                    <a:p>
                      <a:r>
                        <a:rPr lang="en-US" sz="1200" dirty="0" smtClean="0"/>
                        <a:t>Revision</a:t>
                      </a:r>
                      <a:endParaRPr lang="en-US" sz="1200" dirty="0"/>
                    </a:p>
                  </a:txBody>
                  <a:tcPr/>
                </a:tc>
                <a:tc>
                  <a:txBody>
                    <a:bodyPr/>
                    <a:lstStyle/>
                    <a:p>
                      <a:r>
                        <a:rPr lang="en-US" sz="1000" dirty="0" smtClean="0"/>
                        <a:t>Presents documentation</a:t>
                      </a:r>
                      <a:r>
                        <a:rPr lang="en-US" sz="1000" baseline="0" dirty="0" smtClean="0"/>
                        <a:t> of revision, superior, thoughtful content that is persuasive, and flows well throughout the speech.</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Presents documentation</a:t>
                      </a:r>
                      <a:r>
                        <a:rPr lang="en-US" sz="1000" baseline="0" dirty="0" smtClean="0"/>
                        <a:t> of revision, thoughtful content that flows well throughout the speech.</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Some evidence of revision, most content is orderly  throughout the speech.</a:t>
                      </a:r>
                      <a:endParaRPr lang="en-US" sz="1000" dirty="0" smtClean="0"/>
                    </a:p>
                    <a:p>
                      <a:endParaRPr lang="en-US" sz="1000" dirty="0"/>
                    </a:p>
                  </a:txBody>
                  <a:tcPr/>
                </a:tc>
                <a:tc>
                  <a:txBody>
                    <a:bodyPr/>
                    <a:lstStyle/>
                    <a:p>
                      <a:r>
                        <a:rPr lang="en-US" sz="1000" baseline="0" dirty="0" smtClean="0"/>
                        <a:t>Little evidence of revision, sentence are choppy or run-on. Lacks order.</a:t>
                      </a:r>
                      <a:endParaRPr lang="en-US" sz="1000" dirty="0"/>
                    </a:p>
                  </a:txBody>
                  <a:tcPr/>
                </a:tc>
              </a:tr>
              <a:tr h="6363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Clarity</a:t>
                      </a:r>
                      <a:r>
                        <a:rPr lang="en-US" sz="1200" baseline="0" dirty="0" smtClean="0"/>
                        <a:t> of Speech </a:t>
                      </a:r>
                      <a:endParaRPr lang="en-US" sz="1200" dirty="0" smtClean="0"/>
                    </a:p>
                    <a:p>
                      <a:endParaRPr lang="en-US" sz="1200" dirty="0" smtClean="0"/>
                    </a:p>
                  </a:txBody>
                  <a:tcPr/>
                </a:tc>
                <a:tc>
                  <a:txBody>
                    <a:bodyPr/>
                    <a:lstStyle/>
                    <a:p>
                      <a:r>
                        <a:rPr lang="en-US" sz="1000" dirty="0" smtClean="0"/>
                        <a:t>Speaker has</a:t>
                      </a:r>
                      <a:r>
                        <a:rPr lang="en-US" sz="1000" baseline="0" dirty="0" smtClean="0"/>
                        <a:t> clear intonation and is completely audible; uses volume, word speed control, and pauses to express </a:t>
                      </a:r>
                      <a:r>
                        <a:rPr lang="en-US" sz="800" baseline="0" dirty="0" smtClean="0"/>
                        <a:t>VOICE; </a:t>
                      </a:r>
                      <a:r>
                        <a:rPr lang="en-US" sz="1000" baseline="0" dirty="0" smtClean="0"/>
                        <a:t>does not ‘read’ the speech.</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Speaker has mostly </a:t>
                      </a:r>
                      <a:r>
                        <a:rPr lang="en-US" sz="1000" baseline="0" dirty="0" smtClean="0"/>
                        <a:t>clear intonation and is mostly audible; mostly uses volume, word speed control, and pauses to express </a:t>
                      </a:r>
                      <a:r>
                        <a:rPr lang="en-US" sz="800" baseline="0" dirty="0" smtClean="0"/>
                        <a:t>VOICE. </a:t>
                      </a:r>
                      <a:r>
                        <a:rPr lang="en-US" sz="1000" baseline="0" dirty="0" smtClean="0"/>
                        <a:t>Student mostly looks up.</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Speaker attempts </a:t>
                      </a:r>
                      <a:r>
                        <a:rPr lang="en-US" sz="1000" baseline="0" dirty="0" smtClean="0"/>
                        <a:t>clear intonation and proper volume, attempts to express </a:t>
                      </a:r>
                      <a:r>
                        <a:rPr lang="en-US" sz="800" baseline="0" dirty="0" smtClean="0"/>
                        <a:t>VOICE. </a:t>
                      </a:r>
                      <a:r>
                        <a:rPr lang="en-US" sz="1000" baseline="0" dirty="0" smtClean="0"/>
                        <a:t>Student reads speech with confidence and few mistakes.</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Speaker has</a:t>
                      </a:r>
                      <a:r>
                        <a:rPr lang="en-US" sz="1000" baseline="0" dirty="0" smtClean="0"/>
                        <a:t> much</a:t>
                      </a:r>
                      <a:r>
                        <a:rPr lang="en-US" sz="1000" dirty="0" smtClean="0"/>
                        <a:t> un</a:t>
                      </a:r>
                      <a:r>
                        <a:rPr lang="en-US" sz="1000" baseline="0" dirty="0" smtClean="0"/>
                        <a:t>clear intonation and  volume, some attempt to express </a:t>
                      </a:r>
                      <a:r>
                        <a:rPr lang="en-US" sz="800" baseline="0" dirty="0" smtClean="0"/>
                        <a:t>VOICE. </a:t>
                      </a:r>
                      <a:r>
                        <a:rPr lang="en-US" sz="1000" baseline="0" dirty="0" smtClean="0"/>
                        <a:t>Student reads speech with several mistakes.</a:t>
                      </a:r>
                      <a:endParaRPr lang="en-US" sz="1000" dirty="0" smtClean="0"/>
                    </a:p>
                    <a:p>
                      <a:endParaRPr lang="en-US" sz="1000" dirty="0"/>
                    </a:p>
                  </a:txBody>
                  <a:tcPr/>
                </a:tc>
              </a:tr>
              <a:tr h="1278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Editing/Proofreading</a:t>
                      </a:r>
                    </a:p>
                    <a:p>
                      <a:pPr marL="171450" indent="-171450">
                        <a:buFont typeface="Arial" panose="020B0604020202020204" pitchFamily="34" charset="0"/>
                        <a:buChar char="•"/>
                      </a:pPr>
                      <a:r>
                        <a:rPr lang="en-US" sz="1000" dirty="0" smtClean="0"/>
                        <a:t>Spelling</a:t>
                      </a:r>
                    </a:p>
                    <a:p>
                      <a:pPr marL="171450" indent="-171450">
                        <a:buFont typeface="Arial" panose="020B0604020202020204" pitchFamily="34" charset="0"/>
                        <a:buChar char="•"/>
                      </a:pPr>
                      <a:r>
                        <a:rPr lang="en-US" sz="1000" dirty="0" smtClean="0"/>
                        <a:t>Capitalization</a:t>
                      </a:r>
                    </a:p>
                    <a:p>
                      <a:pPr marL="171450" indent="-171450">
                        <a:buFont typeface="Arial" panose="020B0604020202020204" pitchFamily="34" charset="0"/>
                        <a:buChar char="•"/>
                      </a:pPr>
                      <a:r>
                        <a:rPr lang="en-US" sz="1000" dirty="0" smtClean="0"/>
                        <a:t>Punctuation</a:t>
                      </a:r>
                    </a:p>
                    <a:p>
                      <a:pPr marL="171450" indent="-171450">
                        <a:buFont typeface="Arial" panose="020B0604020202020204" pitchFamily="34" charset="0"/>
                        <a:buChar char="•"/>
                      </a:pPr>
                      <a:r>
                        <a:rPr lang="en-US" sz="1000" dirty="0" smtClean="0"/>
                        <a:t>Grammar</a:t>
                      </a:r>
                    </a:p>
                    <a:p>
                      <a:pPr marL="171450" indent="-171450">
                        <a:buFont typeface="Arial" panose="020B0604020202020204" pitchFamily="34" charset="0"/>
                        <a:buChar char="•"/>
                      </a:pPr>
                      <a:r>
                        <a:rPr lang="en-US" sz="1000" dirty="0" smtClean="0"/>
                        <a:t>Complete sentences</a:t>
                      </a:r>
                    </a:p>
                    <a:p>
                      <a:pPr marL="171450" indent="-171450">
                        <a:buFont typeface="Arial" panose="020B0604020202020204" pitchFamily="34" charset="0"/>
                        <a:buChar char="•"/>
                      </a:pPr>
                      <a:endParaRPr lang="en-US" sz="1000" dirty="0"/>
                    </a:p>
                  </a:txBody>
                  <a:tcPr/>
                </a:tc>
                <a:tc>
                  <a:txBody>
                    <a:bodyPr/>
                    <a:lstStyle/>
                    <a:p>
                      <a:r>
                        <a:rPr lang="en-US" sz="1000" dirty="0" smtClean="0"/>
                        <a:t>4</a:t>
                      </a:r>
                      <a:r>
                        <a:rPr lang="en-US" sz="1000" baseline="0" dirty="0" smtClean="0"/>
                        <a:t> or less mistakes</a:t>
                      </a:r>
                      <a:endParaRPr lang="en-US" sz="1000" dirty="0"/>
                    </a:p>
                  </a:txBody>
                  <a:tcPr/>
                </a:tc>
                <a:tc>
                  <a:txBody>
                    <a:bodyPr/>
                    <a:lstStyle/>
                    <a:p>
                      <a:r>
                        <a:rPr lang="en-US" sz="1000" dirty="0" smtClean="0"/>
                        <a:t>Between 5-8 mistakes</a:t>
                      </a:r>
                      <a:endParaRPr lang="en-US" sz="1000" dirty="0"/>
                    </a:p>
                  </a:txBody>
                  <a:tcPr/>
                </a:tc>
                <a:tc>
                  <a:txBody>
                    <a:bodyPr/>
                    <a:lstStyle/>
                    <a:p>
                      <a:r>
                        <a:rPr lang="en-US" sz="1000" dirty="0" smtClean="0"/>
                        <a:t>Between 9 and 12 mistakes</a:t>
                      </a:r>
                      <a:endParaRPr lang="en-US" sz="1000" dirty="0"/>
                    </a:p>
                  </a:txBody>
                  <a:tcPr/>
                </a:tc>
                <a:tc>
                  <a:txBody>
                    <a:bodyPr/>
                    <a:lstStyle/>
                    <a:p>
                      <a:r>
                        <a:rPr lang="en-US" sz="1000" dirty="0" smtClean="0"/>
                        <a:t>13 or more mistakes</a:t>
                      </a:r>
                      <a:endParaRPr lang="en-US" sz="1000" dirty="0"/>
                    </a:p>
                  </a:txBody>
                  <a:tcPr/>
                </a:tc>
              </a:tr>
            </a:tbl>
          </a:graphicData>
        </a:graphic>
      </p:graphicFrame>
    </p:spTree>
    <p:extLst>
      <p:ext uri="{BB962C8B-B14F-4D97-AF65-F5344CB8AC3E}">
        <p14:creationId xmlns:p14="http://schemas.microsoft.com/office/powerpoint/2010/main" val="315977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28903228"/>
              </p:ext>
            </p:extLst>
          </p:nvPr>
        </p:nvGraphicFramePr>
        <p:xfrm>
          <a:off x="203200" y="1885950"/>
          <a:ext cx="8737600" cy="3086100"/>
        </p:xfrm>
        <a:graphic>
          <a:graphicData uri="http://schemas.openxmlformats.org/presentationml/2006/ole">
            <mc:AlternateContent xmlns:mc="http://schemas.openxmlformats.org/markup-compatibility/2006">
              <mc:Choice xmlns:v="urn:schemas-microsoft-com:vml" Requires="v">
                <p:oleObj spid="_x0000_s2102" name="Document" r:id="rId3" imgW="8737600" imgH="3086100" progId="Word.Document.12">
                  <p:embed/>
                </p:oleObj>
              </mc:Choice>
              <mc:Fallback>
                <p:oleObj name="Document" r:id="rId3" imgW="8737600" imgH="3086100" progId="Word.Document.12">
                  <p:embed/>
                  <p:pic>
                    <p:nvPicPr>
                      <p:cNvPr id="0" name=""/>
                      <p:cNvPicPr/>
                      <p:nvPr/>
                    </p:nvPicPr>
                    <p:blipFill>
                      <a:blip r:embed="rId4"/>
                      <a:stretch>
                        <a:fillRect/>
                      </a:stretch>
                    </p:blipFill>
                    <p:spPr>
                      <a:xfrm>
                        <a:off x="203200" y="1885950"/>
                        <a:ext cx="8737600" cy="3086100"/>
                      </a:xfrm>
                      <a:prstGeom prst="rect">
                        <a:avLst/>
                      </a:prstGeom>
                    </p:spPr>
                  </p:pic>
                </p:oleObj>
              </mc:Fallback>
            </mc:AlternateContent>
          </a:graphicData>
        </a:graphic>
      </p:graphicFrame>
    </p:spTree>
    <p:extLst>
      <p:ext uri="{BB962C8B-B14F-4D97-AF65-F5344CB8AC3E}">
        <p14:creationId xmlns:p14="http://schemas.microsoft.com/office/powerpoint/2010/main" val="3597915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4308</TotalTime>
  <Words>4485</Words>
  <Application>Microsoft Macintosh PowerPoint</Application>
  <PresentationFormat>On-screen Show (4:3)</PresentationFormat>
  <Paragraphs>289</Paragraphs>
  <Slides>84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swaney999@hotmail.com</dc:creator>
  <cp:lastModifiedBy>PLS</cp:lastModifiedBy>
  <cp:revision>170</cp:revision>
  <dcterms:created xsi:type="dcterms:W3CDTF">2014-07-08T14:03:25Z</dcterms:created>
  <dcterms:modified xsi:type="dcterms:W3CDTF">2019-02-21T23:32:20Z</dcterms:modified>
</cp:coreProperties>
</file>