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78" r:id="rId3"/>
    <p:sldId id="261" r:id="rId4"/>
    <p:sldId id="262" r:id="rId5"/>
    <p:sldId id="263" r:id="rId6"/>
    <p:sldId id="264" r:id="rId7"/>
    <p:sldId id="265" r:id="rId8"/>
    <p:sldId id="282" r:id="rId9"/>
    <p:sldId id="283" r:id="rId10"/>
    <p:sldId id="277" r:id="rId11"/>
    <p:sldId id="276" r:id="rId12"/>
    <p:sldId id="279" r:id="rId13"/>
    <p:sldId id="280" r:id="rId14"/>
    <p:sldId id="281" r:id="rId15"/>
    <p:sldId id="291" r:id="rId16"/>
    <p:sldId id="267" r:id="rId17"/>
    <p:sldId id="286" r:id="rId18"/>
    <p:sldId id="258" r:id="rId19"/>
    <p:sldId id="259" r:id="rId20"/>
    <p:sldId id="266" r:id="rId21"/>
    <p:sldId id="268" r:id="rId22"/>
    <p:sldId id="269" r:id="rId23"/>
    <p:sldId id="270" r:id="rId24"/>
    <p:sldId id="271" r:id="rId25"/>
    <p:sldId id="272" r:id="rId26"/>
    <p:sldId id="273" r:id="rId27"/>
    <p:sldId id="274" r:id="rId28"/>
    <p:sldId id="292" r:id="rId29"/>
    <p:sldId id="275" r:id="rId30"/>
    <p:sldId id="285" r:id="rId31"/>
    <p:sldId id="284" r:id="rId32"/>
    <p:sldId id="293" r:id="rId33"/>
    <p:sldId id="287" r:id="rId34"/>
    <p:sldId id="289" r:id="rId35"/>
    <p:sldId id="290" r:id="rId36"/>
    <p:sldId id="288"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7F5D3-DC7C-48BC-A596-82DDFB71D592}" type="datetimeFigureOut">
              <a:rPr lang="en-US" smtClean="0"/>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9CA52-5F1D-4D17-9575-E1863782D662}" type="slidenum">
              <a:rPr lang="en-US" smtClean="0"/>
              <a:t>‹#›</a:t>
            </a:fld>
            <a:endParaRPr lang="en-US"/>
          </a:p>
        </p:txBody>
      </p:sp>
    </p:spTree>
    <p:extLst>
      <p:ext uri="{BB962C8B-B14F-4D97-AF65-F5344CB8AC3E}">
        <p14:creationId xmlns:p14="http://schemas.microsoft.com/office/powerpoint/2010/main" val="19366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9CA52-5F1D-4D17-9575-E1863782D662}" type="slidenum">
              <a:rPr lang="en-US" smtClean="0"/>
              <a:t>19</a:t>
            </a:fld>
            <a:endParaRPr lang="en-US"/>
          </a:p>
        </p:txBody>
      </p:sp>
    </p:spTree>
    <p:extLst>
      <p:ext uri="{BB962C8B-B14F-4D97-AF65-F5344CB8AC3E}">
        <p14:creationId xmlns:p14="http://schemas.microsoft.com/office/powerpoint/2010/main" val="140163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7F1263E-865D-4D5E-AC3D-B25123E6D561}" type="datetimeFigureOut">
              <a:rPr lang="en-US" smtClean="0"/>
              <a:t>7/21/2020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A04EA65-1D47-45C7-8D75-1F64C47FCAF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1263E-865D-4D5E-AC3D-B25123E6D561}"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1263E-865D-4D5E-AC3D-B25123E6D561}"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1263E-865D-4D5E-AC3D-B25123E6D561}"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F1263E-865D-4D5E-AC3D-B25123E6D561}"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A04EA65-1D47-45C7-8D75-1F64C47FCAF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1263E-865D-4D5E-AC3D-B25123E6D561}"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F1263E-865D-4D5E-AC3D-B25123E6D561}"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F1263E-865D-4D5E-AC3D-B25123E6D561}"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1263E-865D-4D5E-AC3D-B25123E6D561}"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1263E-865D-4D5E-AC3D-B25123E6D561}"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F1263E-865D-4D5E-AC3D-B25123E6D561}"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EA65-1D47-45C7-8D75-1F64C47FCA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F1263E-865D-4D5E-AC3D-B25123E6D561}" type="datetimeFigureOut">
              <a:rPr lang="en-US" smtClean="0"/>
              <a:t>7/21/2020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A04EA65-1D47-45C7-8D75-1F64C47FCA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s://www.youtube.com/watch?v=ljKhIxcrhw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7429" y="1447800"/>
            <a:ext cx="3657600" cy="2585323"/>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correct speech </a:t>
            </a:r>
          </a:p>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100" name="Picture 4" descr="Hillbilly clipart straw mouth, Hillbilly straw mouth Transparen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495800"/>
            <a:ext cx="1579137" cy="18984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usiness woman character | Premium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28" t="4125" r="13883" b="7116"/>
          <a:stretch/>
        </p:blipFill>
        <p:spPr bwMode="auto">
          <a:xfrm>
            <a:off x="7086600" y="304800"/>
            <a:ext cx="1524000" cy="2049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46809" y="5458902"/>
            <a:ext cx="4168129" cy="369332"/>
          </a:xfrm>
          <a:prstGeom prst="rect">
            <a:avLst/>
          </a:prstGeom>
          <a:noFill/>
        </p:spPr>
        <p:txBody>
          <a:bodyPr wrap="none" rtlCol="0">
            <a:spAutoFit/>
          </a:bodyPr>
          <a:lstStyle/>
          <a:p>
            <a:r>
              <a:rPr lang="en-US" dirty="0" smtClean="0"/>
              <a:t>Lesson #1 Using the proper verb tense.</a:t>
            </a:r>
            <a:endParaRPr lang="en-US" dirty="0"/>
          </a:p>
        </p:txBody>
      </p:sp>
    </p:spTree>
    <p:extLst>
      <p:ext uri="{BB962C8B-B14F-4D97-AF65-F5344CB8AC3E}">
        <p14:creationId xmlns:p14="http://schemas.microsoft.com/office/powerpoint/2010/main" val="52687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braham Lincoln - Gettysburg Address - American Rhetor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2993" t="33402" r="14517" b="32421"/>
          <a:stretch/>
        </p:blipFill>
        <p:spPr bwMode="auto">
          <a:xfrm>
            <a:off x="6021602" y="914400"/>
            <a:ext cx="2893798" cy="136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7975" y="762000"/>
            <a:ext cx="5490482" cy="1938992"/>
          </a:xfrm>
          <a:prstGeom prst="rect">
            <a:avLst/>
          </a:prstGeom>
          <a:noFill/>
        </p:spPr>
        <p:txBody>
          <a:bodyPr wrap="square" rtlCol="0">
            <a:spAutoFit/>
          </a:bodyPr>
          <a:lstStyle/>
          <a:p>
            <a:r>
              <a:rPr lang="en-US" sz="2400" dirty="0" smtClean="0"/>
              <a:t>Born in a log cabin in the backwoods of Kentucky, Abraham Lincoln had very little schooling. </a:t>
            </a:r>
            <a:r>
              <a:rPr lang="en-US" sz="2400" dirty="0"/>
              <a:t> </a:t>
            </a:r>
            <a:r>
              <a:rPr lang="en-US" sz="2400" dirty="0" smtClean="0"/>
              <a:t>Mostly self-educated, he had to study to learn how to speak correctly.</a:t>
            </a: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33288"/>
            <a:ext cx="2240643" cy="289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5760" y="5931187"/>
            <a:ext cx="2775119" cy="584775"/>
          </a:xfrm>
          <a:prstGeom prst="rect">
            <a:avLst/>
          </a:prstGeom>
          <a:noFill/>
        </p:spPr>
        <p:txBody>
          <a:bodyPr wrap="none" rtlCol="0">
            <a:spAutoFit/>
          </a:bodyPr>
          <a:lstStyle/>
          <a:p>
            <a:r>
              <a:rPr lang="en-US" sz="1400" dirty="0" smtClean="0"/>
              <a:t>Sorry, this is the best I could do. </a:t>
            </a:r>
          </a:p>
          <a:p>
            <a:r>
              <a:rPr lang="en-US" sz="1400" dirty="0" smtClean="0"/>
              <a:t> His mom didn’t have Facebook</a:t>
            </a:r>
            <a:r>
              <a:rPr lang="en-US" dirty="0" smtClean="0"/>
              <a:t>.</a:t>
            </a:r>
            <a:endParaRPr lang="en-US" dirty="0"/>
          </a:p>
        </p:txBody>
      </p:sp>
      <p:sp>
        <p:nvSpPr>
          <p:cNvPr id="5" name="TextBox 4"/>
          <p:cNvSpPr txBox="1"/>
          <p:nvPr/>
        </p:nvSpPr>
        <p:spPr>
          <a:xfrm>
            <a:off x="4876800" y="3352800"/>
            <a:ext cx="4038600" cy="2677656"/>
          </a:xfrm>
          <a:prstGeom prst="rect">
            <a:avLst/>
          </a:prstGeom>
          <a:noFill/>
        </p:spPr>
        <p:txBody>
          <a:bodyPr wrap="square" rtlCol="0">
            <a:spAutoFit/>
          </a:bodyPr>
          <a:lstStyle/>
          <a:p>
            <a:r>
              <a:rPr lang="en-US" sz="2400" dirty="0" smtClean="0"/>
              <a:t>He was proud of his hardworking, country heritage, but when he needed to speak as a lawyer or as a statesman, he needed to speak correctly and intelligently.</a:t>
            </a:r>
            <a:endParaRPr lang="en-US" sz="2400" dirty="0"/>
          </a:p>
        </p:txBody>
      </p:sp>
      <p:sp>
        <p:nvSpPr>
          <p:cNvPr id="6" name="Rectangle 5"/>
          <p:cNvSpPr/>
          <p:nvPr/>
        </p:nvSpPr>
        <p:spPr>
          <a:xfrm>
            <a:off x="2880676" y="160338"/>
            <a:ext cx="3382656"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Abraham Lincoln</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2126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braham Lincoln - Gettysburg Address - American Rhetor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03" y="1295400"/>
            <a:ext cx="385803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1061" y="57901"/>
            <a:ext cx="881683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Gettysburg, November 1863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4267199" y="1208544"/>
            <a:ext cx="4372133" cy="2677656"/>
          </a:xfrm>
          <a:prstGeom prst="rect">
            <a:avLst/>
          </a:prstGeom>
          <a:noFill/>
        </p:spPr>
        <p:txBody>
          <a:bodyPr wrap="square" rtlCol="0">
            <a:spAutoFit/>
          </a:bodyPr>
          <a:lstStyle/>
          <a:p>
            <a:r>
              <a:rPr lang="en-US" sz="2400" b="1" dirty="0"/>
              <a:t>Four score and seven years ago our fathers brought forth on this continent, a new nation, conceived in Liberty, and dedicated to the proposition that all men are created equal</a:t>
            </a:r>
            <a:r>
              <a:rPr lang="en-US" b="1" dirty="0"/>
              <a:t>.</a:t>
            </a:r>
            <a:endParaRPr lang="en-US" dirty="0"/>
          </a:p>
        </p:txBody>
      </p:sp>
      <p:sp>
        <p:nvSpPr>
          <p:cNvPr id="6" name="TextBox 5"/>
          <p:cNvSpPr txBox="1"/>
          <p:nvPr/>
        </p:nvSpPr>
        <p:spPr>
          <a:xfrm>
            <a:off x="460375" y="4724400"/>
            <a:ext cx="7816397" cy="1569660"/>
          </a:xfrm>
          <a:prstGeom prst="rect">
            <a:avLst/>
          </a:prstGeom>
          <a:noFill/>
        </p:spPr>
        <p:txBody>
          <a:bodyPr wrap="square" rtlCol="0">
            <a:spAutoFit/>
          </a:bodyPr>
          <a:lstStyle/>
          <a:p>
            <a:r>
              <a:rPr lang="en-US" sz="2400" dirty="0" err="1" smtClean="0">
                <a:latin typeface="Comic Sans MS" panose="030F0702030302020204" pitchFamily="66" charset="0"/>
              </a:rPr>
              <a:t>Y’all</a:t>
            </a:r>
            <a:r>
              <a:rPr lang="en-US" sz="2400" dirty="0" smtClean="0">
                <a:latin typeface="Comic Sans MS" panose="030F0702030302020204" pitchFamily="66" charset="0"/>
              </a:rPr>
              <a:t> be remembering back yonder when our fathers </a:t>
            </a:r>
            <a:r>
              <a:rPr lang="en-US" sz="2400" dirty="0" err="1" smtClean="0">
                <a:latin typeface="Comic Sans MS" panose="030F0702030302020204" pitchFamily="66" charset="0"/>
              </a:rPr>
              <a:t>brung</a:t>
            </a:r>
            <a:r>
              <a:rPr lang="en-US" sz="2400" dirty="0" smtClean="0">
                <a:latin typeface="Comic Sans MS" panose="030F0702030302020204" pitchFamily="66" charset="0"/>
              </a:rPr>
              <a:t> forth this here nation. They has went and seen to it that it was ran on liberty and made sure that all them there men </a:t>
            </a:r>
            <a:r>
              <a:rPr lang="en-US" sz="2400" dirty="0" err="1" smtClean="0">
                <a:latin typeface="Comic Sans MS" panose="030F0702030302020204" pitchFamily="66" charset="0"/>
              </a:rPr>
              <a:t>wuz</a:t>
            </a:r>
            <a:r>
              <a:rPr lang="en-US" sz="2400" dirty="0" smtClean="0">
                <a:latin typeface="Comic Sans MS" panose="030F0702030302020204" pitchFamily="66" charset="0"/>
              </a:rPr>
              <a:t> done created equal</a:t>
            </a:r>
            <a:r>
              <a:rPr lang="en-US" sz="2400" dirty="0">
                <a:latin typeface="Comic Sans MS" panose="030F0702030302020204" pitchFamily="66" charset="0"/>
              </a:rPr>
              <a:t>.</a:t>
            </a:r>
          </a:p>
        </p:txBody>
      </p:sp>
      <p:sp>
        <p:nvSpPr>
          <p:cNvPr id="7" name="TextBox 6"/>
          <p:cNvSpPr txBox="1"/>
          <p:nvPr/>
        </p:nvSpPr>
        <p:spPr>
          <a:xfrm>
            <a:off x="2348235" y="4082534"/>
            <a:ext cx="2945037" cy="461665"/>
          </a:xfrm>
          <a:prstGeom prst="rect">
            <a:avLst/>
          </a:prstGeom>
          <a:noFill/>
        </p:spPr>
        <p:txBody>
          <a:bodyPr wrap="none" rtlCol="0">
            <a:spAutoFit/>
          </a:bodyPr>
          <a:lstStyle/>
          <a:p>
            <a:r>
              <a:rPr lang="en-US" sz="2400" b="1" dirty="0" smtClean="0"/>
              <a:t>Could have been …</a:t>
            </a:r>
            <a:endParaRPr lang="en-US" sz="2400" b="1" dirty="0"/>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1025399">
            <a:off x="7180279" y="5874960"/>
            <a:ext cx="159657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57729" y="6304002"/>
            <a:ext cx="716863" cy="369332"/>
          </a:xfrm>
          <a:prstGeom prst="rect">
            <a:avLst/>
          </a:prstGeom>
          <a:noFill/>
        </p:spPr>
        <p:txBody>
          <a:bodyPr wrap="none" rtlCol="0">
            <a:spAutoFit/>
          </a:bodyPr>
          <a:lstStyle/>
          <a:p>
            <a:r>
              <a:rPr lang="en-US" dirty="0" smtClean="0"/>
              <a:t>yikes</a:t>
            </a:r>
            <a:endParaRPr lang="en-US" dirty="0"/>
          </a:p>
        </p:txBody>
      </p:sp>
    </p:spTree>
    <p:extLst>
      <p:ext uri="{BB962C8B-B14F-4D97-AF65-F5344CB8AC3E}">
        <p14:creationId xmlns:p14="http://schemas.microsoft.com/office/powerpoint/2010/main" val="135812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7924800" cy="1323439"/>
          </a:xfrm>
          <a:prstGeom prst="rect">
            <a:avLst/>
          </a:prstGeom>
          <a:noFill/>
        </p:spPr>
        <p:txBody>
          <a:bodyPr wrap="square" lIns="91440" tIns="45720" rIns="91440" bIns="45720">
            <a:spAutoFit/>
          </a:bodyPr>
          <a:lstStyle/>
          <a:p>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course there is a time to speak formally and a time to loosen up.</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657600" cy="486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24400" y="2057400"/>
            <a:ext cx="3810000" cy="3785652"/>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I don’t think Lincoln asked his boys if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they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finished their homework four score and seven hours ago. </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spTree>
    <p:extLst>
      <p:ext uri="{BB962C8B-B14F-4D97-AF65-F5344CB8AC3E}">
        <p14:creationId xmlns:p14="http://schemas.microsoft.com/office/powerpoint/2010/main" val="64216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382000" cy="1938992"/>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Nor did he ask his wife to bring forth his dinner conceived in gravy and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dedicated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to heartburn.</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2951747" cy="3925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14800" y="2667000"/>
            <a:ext cx="4724400" cy="3170099"/>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But he knew how to use English properly, and he knew when to speak formally. </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91968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458200" cy="3785652"/>
          </a:xfrm>
          <a:prstGeom prst="rect">
            <a:avLst/>
          </a:prstGeom>
          <a:noFill/>
        </p:spPr>
        <p:txBody>
          <a:bodyPr wrap="square" lIns="91440" tIns="45720" rIns="91440" bIns="45720">
            <a:spAutoFit/>
          </a:bodyPr>
          <a:lstStyle/>
          <a:p>
            <a:pPr>
              <a:lnSpc>
                <a:spcPct val="200000"/>
              </a:lnSpc>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same way, you might use slang, emoji’s, </a:t>
            </a:r>
            <a:r>
              <a:rPr lang="en-US" sz="4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jk</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lol when texting or speaking with your friends,  </a:t>
            </a:r>
          </a:p>
        </p:txBody>
      </p:sp>
      <p:pic>
        <p:nvPicPr>
          <p:cNvPr id="2052" name="Picture 4" descr="Texting while Walki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39000" y="3886200"/>
            <a:ext cx="1809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23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5016758"/>
          </a:xfrm>
          <a:prstGeom prst="rect">
            <a:avLst/>
          </a:prstGeom>
          <a:noFill/>
        </p:spPr>
        <p:txBody>
          <a:bodyPr wrap="square" lIns="91440" tIns="45720" rIns="91440" bIns="45720">
            <a:spAutoFit/>
          </a:bodyPr>
          <a:lstStyle/>
          <a:p>
            <a:pPr>
              <a:lnSpc>
                <a:spcPct val="200000"/>
              </a:lnSpc>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But when you are writing a paper or speaking formally, you need to know how to utilize correct language.</a:t>
            </a:r>
            <a:endPar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ow to make a great presentation | TED Ta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16130"/>
            <a:ext cx="4606362" cy="240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42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01782"/>
            <a:ext cx="5257800" cy="7294305"/>
          </a:xfrm>
          <a:prstGeom prst="rect">
            <a:avLst/>
          </a:prstGeom>
          <a:noFill/>
        </p:spPr>
        <p:txBody>
          <a:bodyPr wrap="square" lIns="91440" tIns="45720" rIns="91440" bIns="45720">
            <a:spAutoFit/>
          </a:bodyPr>
          <a:lstStyle/>
          <a:p>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 i</a:t>
            </a:r>
            <a:r>
              <a:rPr lang="en-US"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 knowing correct </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language</a:t>
            </a:r>
            <a:r>
              <a:rPr lang="en-US"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important?</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67" b="99200" l="10000" r="90000"/>
                    </a14:imgEffect>
                  </a14:imgLayer>
                </a14:imgProps>
              </a:ext>
              <a:ext uri="{28A0092B-C50C-407E-A947-70E740481C1C}">
                <a14:useLocalDpi xmlns:a14="http://schemas.microsoft.com/office/drawing/2010/main" val="0"/>
              </a:ext>
            </a:extLst>
          </a:blip>
          <a:srcRect/>
          <a:stretch>
            <a:fillRect/>
          </a:stretch>
        </p:blipFill>
        <p:spPr bwMode="auto">
          <a:xfrm>
            <a:off x="4730145" y="914400"/>
            <a:ext cx="43053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657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2509" t="11776" r="9236"/>
          <a:stretch/>
        </p:blipFill>
        <p:spPr bwMode="auto">
          <a:xfrm rot="20550080">
            <a:off x="304800" y="533400"/>
            <a:ext cx="3726873" cy="28025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5808" b="17283"/>
          <a:stretch/>
        </p:blipFill>
        <p:spPr bwMode="auto">
          <a:xfrm rot="1049969">
            <a:off x="5134708" y="528586"/>
            <a:ext cx="3810000" cy="19119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12500">
            <a:off x="3665171" y="2504212"/>
            <a:ext cx="3626552" cy="23247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0945">
            <a:off x="214416" y="3786556"/>
            <a:ext cx="4038600" cy="26556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7632">
            <a:off x="6753225" y="4071735"/>
            <a:ext cx="19050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0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270" y="1371600"/>
            <a:ext cx="5171609" cy="1323439"/>
          </a:xfrm>
          <a:prstGeom prst="rect">
            <a:avLst/>
          </a:prstGeom>
          <a:noFill/>
        </p:spPr>
        <p:txBody>
          <a:bodyPr wrap="none" lIns="91440" tIns="45720" rIns="91440" bIns="45720">
            <a:spAutoFit/>
          </a:bodyPr>
          <a:lstStyle/>
          <a:p>
            <a:pPr algn="ctr"/>
            <a:r>
              <a:rPr lang="en-US" sz="8000" b="1" cap="none" spc="0" dirty="0" smtClean="0">
                <a:ln w="10541" cmpd="sng">
                  <a:solidFill>
                    <a:schemeClr val="accent1">
                      <a:shade val="88000"/>
                      <a:satMod val="110000"/>
                    </a:schemeClr>
                  </a:solidFill>
                  <a:prstDash val="solid"/>
                </a:ln>
                <a:solidFill>
                  <a:srgbClr val="FF0000"/>
                </a:solidFill>
                <a:effectLst/>
              </a:rPr>
              <a:t>Too tense?</a:t>
            </a:r>
            <a:endParaRPr lang="en-US" sz="8000" b="1" cap="none" spc="0" dirty="0">
              <a:ln w="10541" cmpd="sng">
                <a:solidFill>
                  <a:schemeClr val="accent1">
                    <a:shade val="88000"/>
                    <a:satMod val="110000"/>
                  </a:schemeClr>
                </a:solidFill>
                <a:prstDash val="solid"/>
              </a:ln>
              <a:solidFill>
                <a:srgbClr val="FF0000"/>
              </a:solidFill>
              <a:effectLst/>
            </a:endParaRPr>
          </a:p>
        </p:txBody>
      </p:sp>
      <p:pic>
        <p:nvPicPr>
          <p:cNvPr id="1026" name="Picture 2" descr="18 emojis you never knew you were mis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0400"/>
            <a:ext cx="30003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30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618630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smtClean="0">
                <a:ln w="50800"/>
                <a:effectLst/>
              </a:rPr>
              <a:t>Not that kind of tense.</a:t>
            </a:r>
          </a:p>
          <a:p>
            <a:endParaRPr lang="en-US" sz="4800" b="1" cap="none" spc="0" dirty="0" smtClean="0">
              <a:ln w="50800"/>
              <a:solidFill>
                <a:schemeClr val="bg1">
                  <a:shade val="50000"/>
                </a:schemeClr>
              </a:solidFill>
              <a:effectLst/>
            </a:endParaRPr>
          </a:p>
          <a:p>
            <a:pPr algn="ctr"/>
            <a:r>
              <a:rPr lang="en-US" sz="6000" b="1" dirty="0" smtClean="0">
                <a:ln w="50800"/>
                <a:solidFill>
                  <a:srgbClr val="FF0000"/>
                </a:solidFill>
              </a:rPr>
              <a:t>Verb Tense!</a:t>
            </a:r>
          </a:p>
          <a:p>
            <a:endParaRPr lang="en-US" sz="3600" b="1" dirty="0" smtClean="0">
              <a:ln w="50800"/>
              <a:solidFill>
                <a:schemeClr val="bg1">
                  <a:shade val="50000"/>
                </a:schemeClr>
              </a:solidFill>
            </a:endParaRPr>
          </a:p>
          <a:p>
            <a:r>
              <a:rPr lang="en-US" sz="4800" b="1" dirty="0" smtClean="0">
                <a:ln w="50800"/>
              </a:rPr>
              <a:t>Using the correct verb tense says, “I’m intelligence, I’m confident, I care about details.”</a:t>
            </a:r>
            <a:endParaRPr lang="en-US" sz="4800" b="1" cap="none" spc="0" dirty="0">
              <a:ln w="50800"/>
              <a:effectLst/>
            </a:endParaRPr>
          </a:p>
        </p:txBody>
      </p:sp>
    </p:spTree>
    <p:extLst>
      <p:ext uri="{BB962C8B-B14F-4D97-AF65-F5344CB8AC3E}">
        <p14:creationId xmlns:p14="http://schemas.microsoft.com/office/powerpoint/2010/main" val="314845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ow To Make a Good First Impression - Tips That Really Work"/>
          <p:cNvPicPr>
            <a:picLocks noChangeAspect="1" noChangeArrowheads="1"/>
          </p:cNvPicPr>
          <p:nvPr/>
        </p:nvPicPr>
        <p:blipFill rotWithShape="1">
          <a:blip r:embed="rId2">
            <a:extLst>
              <a:ext uri="{28A0092B-C50C-407E-A947-70E740481C1C}">
                <a14:useLocalDpi xmlns:a14="http://schemas.microsoft.com/office/drawing/2010/main" val="0"/>
              </a:ext>
            </a:extLst>
          </a:blip>
          <a:srcRect b="17527"/>
          <a:stretch/>
        </p:blipFill>
        <p:spPr bwMode="auto">
          <a:xfrm>
            <a:off x="685800" y="457200"/>
            <a:ext cx="7239000" cy="597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5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01051" cy="3694601"/>
          </a:xfrm>
          <a:prstGeom prst="rect">
            <a:avLst/>
          </a:prstGeom>
          <a:noFill/>
        </p:spPr>
        <p:txBody>
          <a:bodyPr wrap="square" lIns="91440" tIns="45720" rIns="91440" bIns="45720">
            <a:spAutoFit/>
          </a:bodyPr>
          <a:lstStyle/>
          <a:p>
            <a:pPr>
              <a:lnSpc>
                <a:spcPct val="150000"/>
              </a:lnSpc>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Using incorrect verb tenses is a problem I have observed among some middle school students, so let’s explore this first.</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descr="Amazon.com: Explore Mountain Sticker: Handmad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9104" b="79717" l="13800" r="85000"/>
                    </a14:imgEffect>
                  </a14:imgLayer>
                </a14:imgProps>
              </a:ext>
              <a:ext uri="{28A0092B-C50C-407E-A947-70E740481C1C}">
                <a14:useLocalDpi xmlns:a14="http://schemas.microsoft.com/office/drawing/2010/main" val="0"/>
              </a:ext>
            </a:extLst>
          </a:blip>
          <a:srcRect l="12727" t="19041" r="11928" b="17152"/>
          <a:stretch/>
        </p:blipFill>
        <p:spPr bwMode="auto">
          <a:xfrm>
            <a:off x="5334000" y="4479943"/>
            <a:ext cx="3588328" cy="2576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5768416"/>
            <a:ext cx="6629400" cy="923330"/>
          </a:xfrm>
          <a:prstGeom prst="rect">
            <a:avLst/>
          </a:prstGeom>
        </p:spPr>
        <p:txBody>
          <a:bodyPr wrap="square">
            <a:spAutoFit/>
          </a:bodyPr>
          <a:lstStyle/>
          <a:p>
            <a:r>
              <a:rPr lang="en-US" b="1" dirty="0">
                <a:solidFill>
                  <a:srgbClr val="7030A0"/>
                </a:solidFill>
                <a:hlinkClick r:id="rId4"/>
              </a:rPr>
              <a:t>https://</a:t>
            </a:r>
            <a:r>
              <a:rPr lang="en-US" b="1" dirty="0" smtClean="0">
                <a:solidFill>
                  <a:srgbClr val="7030A0"/>
                </a:solidFill>
                <a:hlinkClick r:id="rId4"/>
              </a:rPr>
              <a:t>www.youtube.com/watch?v=ljKhIxcrhwk</a:t>
            </a:r>
            <a:endParaRPr lang="en-US" b="1" dirty="0" smtClean="0">
              <a:solidFill>
                <a:srgbClr val="7030A0"/>
              </a:solidFill>
            </a:endParaRPr>
          </a:p>
          <a:p>
            <a:endParaRPr lang="en-US" b="1" dirty="0"/>
          </a:p>
          <a:p>
            <a:endParaRPr lang="en-US" dirty="0"/>
          </a:p>
        </p:txBody>
      </p:sp>
      <p:sp>
        <p:nvSpPr>
          <p:cNvPr id="4" name="Rectangle 3"/>
          <p:cNvSpPr/>
          <p:nvPr/>
        </p:nvSpPr>
        <p:spPr>
          <a:xfrm>
            <a:off x="284018" y="5218607"/>
            <a:ext cx="5274201" cy="369332"/>
          </a:xfrm>
          <a:prstGeom prst="rect">
            <a:avLst/>
          </a:prstGeom>
        </p:spPr>
        <p:txBody>
          <a:bodyPr wrap="none">
            <a:spAutoFit/>
          </a:bodyPr>
          <a:lstStyle/>
          <a:p>
            <a:r>
              <a:rPr lang="en-US" dirty="0" smtClean="0"/>
              <a:t>(Please watch the  first five minutes of this video )</a:t>
            </a:r>
            <a:endParaRPr lang="en-US" dirty="0"/>
          </a:p>
        </p:txBody>
      </p:sp>
    </p:spTree>
    <p:extLst>
      <p:ext uri="{BB962C8B-B14F-4D97-AF65-F5344CB8AC3E}">
        <p14:creationId xmlns:p14="http://schemas.microsoft.com/office/powerpoint/2010/main" val="237301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3906" y="457200"/>
            <a:ext cx="6636753" cy="4662815"/>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Forms of Verbs</a:t>
            </a:r>
          </a:p>
          <a:p>
            <a:pPr marL="685800" indent="-685800">
              <a:lnSpc>
                <a:spcPct val="150000"/>
              </a:lnSpc>
              <a:buFont typeface="Arial" panose="020B0604020202020204" pitchFamily="34" charset="0"/>
              <a:buChar char="•"/>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Base/Present form</a:t>
            </a:r>
          </a:p>
          <a:p>
            <a:pPr marL="685800" indent="-685800">
              <a:lnSpc>
                <a:spcPct val="150000"/>
              </a:lnSpc>
              <a:buFont typeface="Arial" panose="020B0604020202020204" pitchFamily="34" charset="0"/>
              <a:buChar char="•"/>
            </a:pP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Past</a:t>
            </a:r>
          </a:p>
          <a:p>
            <a:pPr marL="685800" indent="-685800">
              <a:lnSpc>
                <a:spcPct val="150000"/>
              </a:lnSpc>
              <a:buFont typeface="Arial" panose="020B0604020202020204" pitchFamily="34" charset="0"/>
              <a:buChar char="•"/>
            </a:pP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Past perfect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00583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005970" cy="5555367"/>
          </a:xfrm>
          <a:prstGeom prst="rect">
            <a:avLst/>
          </a:prstGeom>
          <a:noFill/>
        </p:spPr>
        <p:txBody>
          <a:bodyPr wrap="square" lIns="91440" tIns="45720" rIns="91440" bIns="45720">
            <a:spAutoFit/>
          </a:bodyPr>
          <a:lstStyle/>
          <a:p>
            <a:pPr>
              <a:lnSpc>
                <a:spcPct val="150000"/>
              </a:lnSpc>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basic form of a verb is usually represented in the form of an infinitive. </a:t>
            </a:r>
            <a:endParaRPr lang="en-US" sz="9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endParaRPr lang="en-US" sz="1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685800" indent="-6858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go</a:t>
            </a:r>
          </a:p>
          <a:p>
            <a:pPr marL="685800" indent="-6858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walk</a:t>
            </a:r>
          </a:p>
          <a:p>
            <a:pPr marL="685800" indent="-6858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run</a:t>
            </a:r>
          </a:p>
          <a:p>
            <a:pPr marL="685800" indent="-6858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study</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29" b="97429" l="10000" r="93429"/>
                    </a14:imgEffect>
                  </a14:imgLayer>
                </a14:imgProps>
              </a:ext>
              <a:ext uri="{28A0092B-C50C-407E-A947-70E740481C1C}">
                <a14:useLocalDpi xmlns:a14="http://schemas.microsoft.com/office/drawing/2010/main" val="0"/>
              </a:ext>
            </a:extLst>
          </a:blip>
          <a:srcRect/>
          <a:stretch>
            <a:fillRect/>
          </a:stretch>
        </p:blipFill>
        <p:spPr bwMode="auto">
          <a:xfrm rot="21252862">
            <a:off x="5329741" y="2971800"/>
            <a:ext cx="2605001" cy="26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5542879"/>
            <a:ext cx="4211409" cy="523220"/>
          </a:xfrm>
          <a:prstGeom prst="rect">
            <a:avLst/>
          </a:prstGeom>
          <a:noFill/>
        </p:spPr>
        <p:txBody>
          <a:bodyPr wrap="none" rtlCol="0">
            <a:spAutoFit/>
          </a:bodyPr>
          <a:lstStyle/>
          <a:p>
            <a:r>
              <a:rPr lang="en-US" sz="2800" i="1" dirty="0" smtClean="0"/>
              <a:t>To “infinitive” and beyond!</a:t>
            </a:r>
            <a:endParaRPr lang="en-US" sz="2800" i="1" dirty="0"/>
          </a:p>
        </p:txBody>
      </p:sp>
    </p:spTree>
    <p:extLst>
      <p:ext uri="{BB962C8B-B14F-4D97-AF65-F5344CB8AC3E}">
        <p14:creationId xmlns:p14="http://schemas.microsoft.com/office/powerpoint/2010/main" val="4180208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47157" cy="769441"/>
          </a:xfrm>
          <a:prstGeom prst="rect">
            <a:avLst/>
          </a:prstGeom>
          <a:noFill/>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present tense uses this form.</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401678" y="1295400"/>
            <a:ext cx="8153400" cy="3139321"/>
          </a:xfrm>
          <a:prstGeom prst="rect">
            <a:avLst/>
          </a:prstGeom>
          <a:noFill/>
        </p:spPr>
        <p:txBody>
          <a:bodyPr wrap="square" lIns="91440" tIns="45720" rIns="91440" bIns="45720">
            <a:spAutoFit/>
          </a:bodyPr>
          <a:lstStyle/>
          <a:p>
            <a:r>
              <a:rPr lang="en-US" sz="36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Singular</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anose="020B0503020202020204" pitchFamily="34" charset="0"/>
              </a:rPr>
              <a:t>Plural</a:t>
            </a:r>
          </a:p>
          <a:p>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walk	          	 We walk</a:t>
            </a:r>
          </a:p>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walk		 You walk</a:t>
            </a:r>
          </a:p>
          <a:p>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walk</a:t>
            </a:r>
            <a:r>
              <a:rPr lang="en-US" sz="54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s</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They walk</a:t>
            </a:r>
          </a:p>
        </p:txBody>
      </p:sp>
      <p:pic>
        <p:nvPicPr>
          <p:cNvPr id="2052" name="Picture 4" descr="Why you should trust teenagers and how to 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434721"/>
            <a:ext cx="2708275" cy="20312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Time to Hit the Easy But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9" b="97778" l="0" r="96889"/>
                    </a14:imgEffect>
                  </a14:imgLayer>
                </a14:imgProps>
              </a:ext>
              <a:ext uri="{28A0092B-C50C-407E-A947-70E740481C1C}">
                <a14:useLocalDpi xmlns:a14="http://schemas.microsoft.com/office/drawing/2010/main" val="0"/>
              </a:ext>
            </a:extLst>
          </a:blip>
          <a:srcRect/>
          <a:stretch>
            <a:fillRect/>
          </a:stretch>
        </p:blipFill>
        <p:spPr bwMode="auto">
          <a:xfrm>
            <a:off x="6248400" y="4501395"/>
            <a:ext cx="1964532" cy="19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306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g question Cartoon Smiley - CONFUSED FACE png download - 960*67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76600"/>
            <a:ext cx="3981061"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304800"/>
            <a:ext cx="7924800" cy="2585323"/>
          </a:xfrm>
          <a:prstGeom prst="rect">
            <a:avLst/>
          </a:prstGeom>
          <a:noFill/>
        </p:spPr>
        <p:txBody>
          <a:bodyPr wrap="square" lIns="91440" tIns="45720" rIns="91440" bIns="45720">
            <a:spAutoFit/>
          </a:bodyPr>
          <a:lstStyle/>
          <a:p>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confusing part comes with past and past perfect tenses.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19677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6255559"/>
          </a:xfrm>
          <a:prstGeom prst="rect">
            <a:avLst/>
          </a:prstGeom>
          <a:noFill/>
        </p:spPr>
        <p:txBody>
          <a:bodyPr wrap="square" lIns="91440" tIns="45720" rIns="91440" bIns="45720">
            <a:spAutoFit/>
          </a:bodyPr>
          <a:lstStyle/>
          <a:p>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past tense:  </a:t>
            </a:r>
          </a:p>
          <a:p>
            <a:r>
              <a:rPr lang="en-US" sz="2800" dirty="0" smtClean="0"/>
              <a:t>The</a:t>
            </a:r>
            <a:r>
              <a:rPr lang="en-US" sz="2800" dirty="0"/>
              <a:t> </a:t>
            </a:r>
            <a:r>
              <a:rPr lang="en-US" sz="2800" b="1" dirty="0"/>
              <a:t>past tense</a:t>
            </a:r>
            <a:r>
              <a:rPr lang="en-US" sz="2800" dirty="0"/>
              <a:t> refers to </a:t>
            </a:r>
            <a:r>
              <a:rPr lang="en-US" sz="2800" dirty="0" smtClean="0"/>
              <a:t>an event </a:t>
            </a:r>
            <a:r>
              <a:rPr lang="en-US" sz="2800" dirty="0"/>
              <a:t>that </a:t>
            </a:r>
            <a:r>
              <a:rPr lang="en-US" sz="2800" dirty="0" smtClean="0"/>
              <a:t>has </a:t>
            </a:r>
            <a:r>
              <a:rPr lang="en-US" sz="2800" dirty="0"/>
              <a:t>happened in the </a:t>
            </a:r>
            <a:r>
              <a:rPr lang="en-US" sz="2800" b="1" dirty="0"/>
              <a:t>past</a:t>
            </a:r>
            <a:r>
              <a:rPr lang="en-US" sz="2800" dirty="0"/>
              <a:t>. </a:t>
            </a:r>
            <a:r>
              <a:rPr lang="en-US" sz="2800" dirty="0" smtClean="0"/>
              <a:t>(Duh?) The </a:t>
            </a:r>
            <a:r>
              <a:rPr lang="en-US" sz="2800" dirty="0"/>
              <a:t>basic way to form the </a:t>
            </a:r>
            <a:r>
              <a:rPr lang="en-US" sz="2800" b="1" dirty="0"/>
              <a:t>past tense</a:t>
            </a:r>
            <a:r>
              <a:rPr lang="en-US" sz="2800" dirty="0"/>
              <a:t> in English is to take the present </a:t>
            </a:r>
            <a:r>
              <a:rPr lang="en-US" sz="2800" b="1" dirty="0"/>
              <a:t>tense</a:t>
            </a:r>
            <a:r>
              <a:rPr lang="en-US" sz="2800" dirty="0"/>
              <a:t> of the word and add the suffix -ed. For example, to turn the verb "walk" into the </a:t>
            </a:r>
            <a:r>
              <a:rPr lang="en-US" sz="2800" b="1" dirty="0"/>
              <a:t>past tense</a:t>
            </a:r>
            <a:r>
              <a:rPr lang="en-US" sz="2800" dirty="0"/>
              <a:t>, add -</a:t>
            </a:r>
            <a:r>
              <a:rPr lang="en-US" sz="2800" dirty="0" err="1"/>
              <a:t>ed</a:t>
            </a:r>
            <a:r>
              <a:rPr lang="en-US" sz="2800" dirty="0"/>
              <a:t> to form "walked." </a:t>
            </a:r>
            <a:endParaRPr lang="en-US" sz="2800" dirty="0" smtClean="0"/>
          </a:p>
          <a:p>
            <a:endParaRPr lang="en-US" sz="2800" dirty="0"/>
          </a:p>
          <a:p>
            <a:r>
              <a:rPr lang="en-US" sz="2800" dirty="0" smtClean="0"/>
              <a:t>		Present			Past</a:t>
            </a:r>
          </a:p>
          <a:p>
            <a:r>
              <a:rPr lang="en-US" sz="2800" dirty="0"/>
              <a:t>	</a:t>
            </a:r>
            <a:r>
              <a:rPr lang="en-US" sz="2800" dirty="0" smtClean="0"/>
              <a:t>	walk				walked</a:t>
            </a:r>
          </a:p>
          <a:p>
            <a:r>
              <a:rPr lang="en-US" sz="2800" dirty="0"/>
              <a:t>	</a:t>
            </a:r>
            <a:r>
              <a:rPr lang="en-US" sz="2800" dirty="0" smtClean="0"/>
              <a:t>	bake				baked</a:t>
            </a:r>
          </a:p>
          <a:p>
            <a:r>
              <a:rPr lang="en-US" sz="2800" dirty="0"/>
              <a:t>	</a:t>
            </a:r>
            <a:r>
              <a:rPr lang="en-US" sz="2800" dirty="0" smtClean="0"/>
              <a:t>	sip				sipped</a:t>
            </a:r>
          </a:p>
          <a:p>
            <a:r>
              <a:rPr lang="en-US" sz="2800" dirty="0" smtClean="0"/>
              <a:t>		jump				jumped</a:t>
            </a:r>
          </a:p>
          <a:p>
            <a:endParaRPr lang="en-US" sz="105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7916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923330"/>
          </a:xfrm>
          <a:prstGeom prst="rect">
            <a:avLst/>
          </a:prstGeom>
          <a:noFill/>
        </p:spPr>
        <p:txBody>
          <a:bodyPr wrap="square" lIns="91440" tIns="45720" rIns="91440" bIns="45720">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would be so easy except-</a:t>
            </a:r>
          </a:p>
        </p:txBody>
      </p:sp>
      <p:pic>
        <p:nvPicPr>
          <p:cNvPr id="4098" name="Picture 2" descr="announcement - UNHCR Central Europ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994" b="93732" l="7667" r="77000"/>
                    </a14:imgEffect>
                  </a14:imgLayer>
                </a14:imgProps>
              </a:ext>
              <a:ext uri="{28A0092B-C50C-407E-A947-70E740481C1C}">
                <a14:useLocalDpi xmlns:a14="http://schemas.microsoft.com/office/drawing/2010/main" val="0"/>
              </a:ext>
            </a:extLst>
          </a:blip>
          <a:srcRect r="20242"/>
          <a:stretch/>
        </p:blipFill>
        <p:spPr bwMode="auto">
          <a:xfrm>
            <a:off x="242455" y="3048000"/>
            <a:ext cx="2279073"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609374">
            <a:off x="3069830" y="2824271"/>
            <a:ext cx="5157734" cy="1938992"/>
          </a:xfrm>
          <a:prstGeom prst="rect">
            <a:avLst/>
          </a:prstGeom>
        </p:spPr>
        <p:txBody>
          <a:bodyPr wrap="square">
            <a:spAutoFit/>
          </a:bodyPr>
          <a:lstStyle/>
          <a:p>
            <a:r>
              <a:rPr lang="en-US" sz="40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Bradley Hand ITC" panose="03070402050302030203" pitchFamily="66" charset="0"/>
              </a:rPr>
              <a:t>it’s </a:t>
            </a:r>
            <a:r>
              <a:rPr lang="en-US" sz="4000" b="1"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Bradley Hand ITC" panose="03070402050302030203" pitchFamily="66" charset="0"/>
              </a:rPr>
              <a:t>English and there are always exceptions to every rule.</a:t>
            </a:r>
            <a:endParaRPr lang="en-US" sz="4000" b="1"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Bradley Hand ITC" panose="03070402050302030203" pitchFamily="66" charset="0"/>
            </a:endParaRPr>
          </a:p>
        </p:txBody>
      </p:sp>
    </p:spTree>
    <p:extLst>
      <p:ext uri="{BB962C8B-B14F-4D97-AF65-F5344CB8AC3E}">
        <p14:creationId xmlns:p14="http://schemas.microsoft.com/office/powerpoint/2010/main" val="258873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26" y="152400"/>
            <a:ext cx="8797601" cy="6524863"/>
          </a:xfrm>
          <a:prstGeom prst="rect">
            <a:avLst/>
          </a:prstGeom>
          <a:noFill/>
        </p:spPr>
        <p:txBody>
          <a:bodyPr wrap="none" lIns="91440" tIns="45720" rIns="91440" bIns="45720">
            <a:spAutoFit/>
          </a:bodyPr>
          <a:lstStyle/>
          <a:p>
            <a:pPr algn="ct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Irregular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er</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P</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ast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ense</a:t>
            </a:r>
          </a:p>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verbs do not form the past tense by adding –ed.</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Examples:  </a:t>
            </a:r>
          </a:p>
          <a:p>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		Wrong		Right</a:t>
            </a:r>
          </a:p>
          <a:p>
            <a:r>
              <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see			seed (seen)		saw</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(done)	did</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runned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ran</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haved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had</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goed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went</a:t>
            </a: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eated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ate		</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3386771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8991601" cy="498598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Irregular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V</a:t>
            </a: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er</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P</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ast </a:t>
            </a: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ense</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the all important: </a:t>
            </a: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BE</a:t>
            </a:r>
            <a:endParaRPr lang="en-US" sz="1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Present		Wrong		Right</a:t>
            </a:r>
          </a:p>
          <a:p>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 am			</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was</a:t>
            </a:r>
          </a:p>
          <a:p>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are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was</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were</a:t>
            </a:r>
            <a:endPar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She is					was</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5761"/>
                    </a14:imgEffect>
                  </a14:imgLayer>
                </a14:imgProps>
              </a:ext>
              <a:ext uri="{28A0092B-C50C-407E-A947-70E740481C1C}">
                <a14:useLocalDpi xmlns:a14="http://schemas.microsoft.com/office/drawing/2010/main" val="0"/>
              </a:ext>
            </a:extLst>
          </a:blip>
          <a:srcRect/>
          <a:stretch>
            <a:fillRect/>
          </a:stretch>
        </p:blipFill>
        <p:spPr bwMode="auto">
          <a:xfrm>
            <a:off x="4724400" y="4614627"/>
            <a:ext cx="1536001" cy="170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5138381"/>
            <a:ext cx="2444900" cy="954107"/>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ller" panose="04020404031007020602" pitchFamily="82" charset="0"/>
              </a:rPr>
              <a:t>To be or not to be,</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hiller" panose="04020404031007020602" pitchFamily="82" charset="0"/>
              </a:rPr>
              <a:t> that is the question.</a:t>
            </a:r>
            <a:endParaRPr lang="en-US" sz="28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iller" panose="04020404031007020602" pitchFamily="82" charset="0"/>
            </a:endParaRPr>
          </a:p>
        </p:txBody>
      </p:sp>
    </p:spTree>
    <p:extLst>
      <p:ext uri="{BB962C8B-B14F-4D97-AF65-F5344CB8AC3E}">
        <p14:creationId xmlns:p14="http://schemas.microsoft.com/office/powerpoint/2010/main" val="1621622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663089"/>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Past Perfect Tense</a:t>
            </a:r>
          </a:p>
          <a:p>
            <a:r>
              <a:rPr lang="en-US" sz="2800" dirty="0"/>
              <a:t>W</a:t>
            </a:r>
            <a:r>
              <a:rPr lang="en-US" sz="2800" dirty="0" smtClean="0"/>
              <a:t>e </a:t>
            </a:r>
            <a:r>
              <a:rPr lang="en-US" sz="2800" dirty="0"/>
              <a:t>use </a:t>
            </a:r>
            <a:r>
              <a:rPr lang="en-US" sz="2800" dirty="0" smtClean="0"/>
              <a:t>the </a:t>
            </a:r>
            <a:r>
              <a:rPr lang="en-US" sz="2800" b="1" dirty="0" smtClean="0"/>
              <a:t>past </a:t>
            </a:r>
            <a:r>
              <a:rPr lang="en-US" sz="2800" b="1" dirty="0"/>
              <a:t>perfect</a:t>
            </a:r>
            <a:r>
              <a:rPr lang="en-US" sz="2800" dirty="0"/>
              <a:t> </a:t>
            </a:r>
            <a:r>
              <a:rPr lang="en-US" sz="2800" dirty="0" smtClean="0"/>
              <a:t>tense to </a:t>
            </a:r>
            <a:r>
              <a:rPr lang="en-US" sz="2800" dirty="0"/>
              <a:t>talk about something that happened before another action </a:t>
            </a:r>
            <a:r>
              <a:rPr lang="en-US" sz="2800" b="1" dirty="0"/>
              <a:t>in the </a:t>
            </a:r>
            <a:r>
              <a:rPr lang="en-US" sz="2800" b="1" dirty="0" smtClean="0"/>
              <a:t>past</a:t>
            </a:r>
            <a:r>
              <a:rPr lang="en-US" sz="2800" dirty="0" smtClean="0"/>
              <a:t>. It is formed by using the verb to have and the past participle of the verb.</a:t>
            </a:r>
          </a:p>
          <a:p>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Regular Verbs</a:t>
            </a:r>
          </a:p>
          <a:p>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Noun      +      Have      +     Past Participle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                      have               walked</a:t>
            </a:r>
          </a:p>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                    has                  baked</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We                   have                jumped</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267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3170099"/>
          </a:xfrm>
          <a:prstGeom prst="rect">
            <a:avLst/>
          </a:prstGeom>
          <a:noFill/>
        </p:spPr>
        <p:txBody>
          <a:bodyPr wrap="square" lIns="91440" tIns="45720" rIns="91440" bIns="45720">
            <a:spAutoFit/>
          </a:bodyPr>
          <a:lstStyle/>
          <a:p>
            <a:r>
              <a:rPr lang="en-US" sz="4000" b="1" cap="none" spc="0" dirty="0" smtClean="0">
                <a:ln w="1905"/>
                <a:effectLst>
                  <a:innerShdw blurRad="69850" dist="43180" dir="5400000">
                    <a:srgbClr val="000000">
                      <a:alpha val="65000"/>
                    </a:srgbClr>
                  </a:innerShdw>
                </a:effectLst>
              </a:rPr>
              <a:t>How you speak is the first thing people notice about you.</a:t>
            </a:r>
          </a:p>
          <a:p>
            <a:r>
              <a:rPr lang="en-US" sz="4000" b="1" cap="none" spc="0" dirty="0" smtClean="0">
                <a:ln w="1905"/>
                <a:effectLst>
                  <a:innerShdw blurRad="69850" dist="43180" dir="5400000">
                    <a:srgbClr val="000000">
                      <a:alpha val="65000"/>
                    </a:srgbClr>
                  </a:innerShdw>
                </a:effectLst>
              </a:rPr>
              <a:t>  </a:t>
            </a:r>
          </a:p>
          <a:p>
            <a:r>
              <a:rPr lang="en-US" sz="4000" b="1" cap="none" spc="0" dirty="0" smtClean="0">
                <a:ln w="1905"/>
                <a:effectLst>
                  <a:innerShdw blurRad="69850" dist="43180" dir="5400000">
                    <a:srgbClr val="000000">
                      <a:alpha val="65000"/>
                    </a:srgbClr>
                  </a:innerShdw>
                </a:effectLst>
              </a:rPr>
              <a:t>(Other than how you look, so put on a clean shirt and brush your hair.)  </a:t>
            </a:r>
            <a:endParaRPr lang="en-US" sz="4000" b="1" cap="none" spc="0" dirty="0">
              <a:ln w="1905"/>
              <a:effectLst>
                <a:innerShdw blurRad="69850" dist="43180" dir="5400000">
                  <a:srgbClr val="000000">
                    <a:alpha val="65000"/>
                  </a:srgbClr>
                </a:innerShdw>
              </a:effectLst>
            </a:endParaRPr>
          </a:p>
        </p:txBody>
      </p:sp>
      <p:pic>
        <p:nvPicPr>
          <p:cNvPr id="3" name="Picture 2" descr="Just Saying Clo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105400"/>
            <a:ext cx="2247939" cy="147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93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7140416"/>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Past Perfect Tense for Irregular Verbs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Pronoun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ave	+	Past Participle</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 have seen …</a:t>
            </a:r>
          </a:p>
          <a:p>
            <a:pPr>
              <a:lnSpc>
                <a:spcPct val="15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 has done …</a:t>
            </a:r>
          </a:p>
          <a:p>
            <a:pPr>
              <a:lnSpc>
                <a:spcPct val="15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We have run …</a:t>
            </a:r>
          </a:p>
          <a:p>
            <a:pPr>
              <a:lnSpc>
                <a:spcPct val="15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 have eaten …</a:t>
            </a:r>
          </a:p>
          <a:p>
            <a:pPr>
              <a:lnSpc>
                <a:spcPct val="15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 has been …</a:t>
            </a:r>
          </a:p>
          <a:p>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01930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lem Solving and Root Cause Analysis - Eminence Consulting, Inc"/>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3175" r="97506"/>
                    </a14:imgEffect>
                  </a14:imgLayer>
                </a14:imgProps>
              </a:ext>
              <a:ext uri="{28A0092B-C50C-407E-A947-70E740481C1C}">
                <a14:useLocalDpi xmlns:a14="http://schemas.microsoft.com/office/drawing/2010/main" val="0"/>
              </a:ext>
            </a:extLst>
          </a:blip>
          <a:srcRect/>
          <a:stretch>
            <a:fillRect/>
          </a:stretch>
        </p:blipFill>
        <p:spPr bwMode="auto">
          <a:xfrm>
            <a:off x="6172200" y="1828800"/>
            <a:ext cx="2213897" cy="2570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384652"/>
            <a:ext cx="8153400" cy="1200329"/>
          </a:xfrm>
          <a:prstGeom prst="rect">
            <a:avLst/>
          </a:prstGeom>
          <a:noFill/>
        </p:spPr>
        <p:txBody>
          <a:bodyPr wrap="square" lIns="91440" tIns="45720" rIns="91440" bIns="45720">
            <a:spAutoFit/>
          </a:bodyPr>
          <a:lstStyle/>
          <a:p>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Problems occur in language when the past and past perfect tenses are mixed.</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81000" y="2092036"/>
            <a:ext cx="6001964" cy="5139869"/>
          </a:xfrm>
          <a:prstGeom prst="rect">
            <a:avLst/>
          </a:prstGeom>
          <a:noFill/>
        </p:spPr>
        <p:txBody>
          <a:bodyPr wrap="none" lIns="91440" tIns="45720" rIns="91440" bIns="45720">
            <a:spAutoFit/>
          </a:bodyPr>
          <a:lstStyle/>
          <a:p>
            <a:pPr marL="571500" indent="-571500">
              <a:buFont typeface="Arial" panose="020B0604020202020204" pitchFamily="34" charset="0"/>
              <a:buChar char="•"/>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seen you do it.</a:t>
            </a: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done it. </a:t>
            </a:r>
          </a:p>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a:t>
            </a: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have went there.</a:t>
            </a: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has ran to the store.</a:t>
            </a:r>
          </a:p>
          <a:p>
            <a:pPr marL="571500" indent="-571500">
              <a:buFont typeface="Arial" panose="020B0604020202020204" pitchFamily="34" charset="0"/>
              <a:buChar cha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They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ate lunch.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71500" indent="-571500">
              <a:buFont typeface="Arial" panose="020B0604020202020204" pitchFamily="34" charset="0"/>
              <a:buChar char="•"/>
            </a:pPr>
            <a:endPar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7397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609600"/>
            <a:ext cx="4267200" cy="4848763"/>
          </a:xfrm>
          <a:prstGeom prst="rect">
            <a:avLst/>
          </a:prstGeom>
          <a:noFill/>
        </p:spPr>
        <p:txBody>
          <a:bodyPr wrap="square" lIns="91440" tIns="45720" rIns="91440" bIns="45720">
            <a:spAutoFit/>
          </a:bodyPr>
          <a:lstStyle/>
          <a:p>
            <a:pPr>
              <a:lnSpc>
                <a:spcPct val="200000"/>
              </a:lnSpc>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sounds like fingernails </a:t>
            </a:r>
          </a:p>
          <a:p>
            <a:pPr>
              <a:lnSpc>
                <a:spcPct val="200000"/>
              </a:lnSpc>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down a chalkboard.</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The good, the bad and the nails on the chalkboard | polysyllab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05000"/>
            <a:ext cx="4064000" cy="293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45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lem Solving and Root Cause Analysis - Eminence Consulting, Inc"/>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3175" r="97506"/>
                    </a14:imgEffect>
                  </a14:imgLayer>
                </a14:imgProps>
              </a:ext>
              <a:ext uri="{28A0092B-C50C-407E-A947-70E740481C1C}">
                <a14:useLocalDpi xmlns:a14="http://schemas.microsoft.com/office/drawing/2010/main" val="0"/>
              </a:ext>
            </a:extLst>
          </a:blip>
          <a:srcRect/>
          <a:stretch>
            <a:fillRect/>
          </a:stretch>
        </p:blipFill>
        <p:spPr bwMode="auto">
          <a:xfrm>
            <a:off x="6808305" y="3276600"/>
            <a:ext cx="1649895" cy="1915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152400"/>
            <a:ext cx="7467600" cy="3139321"/>
          </a:xfrm>
          <a:prstGeom prst="rect">
            <a:avLst/>
          </a:prstGeom>
          <a:noFill/>
        </p:spPr>
        <p:txBody>
          <a:bodyPr wrap="square" lIns="91440" tIns="45720" rIns="91440" bIns="45720">
            <a:spAutoFit/>
          </a:bodyPr>
          <a:lstStyle/>
          <a:p>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Sometimes problems occur when there is a contraction, and it is not as obvious that the perfect past tense is required</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1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b="1" dirty="0" smtClean="0">
                <a:ln w="18415" cmpd="sng">
                  <a:solidFill>
                    <a:srgbClr val="FFFFFF"/>
                  </a:solidFill>
                  <a:prstDash val="solid"/>
                </a:ln>
                <a:solidFill>
                  <a:srgbClr val="FF0000"/>
                </a:solidFill>
                <a:latin typeface="+mj-lt"/>
              </a:rPr>
              <a:t>  WRONG</a:t>
            </a:r>
            <a:endParaRPr lang="en-US" sz="3600" b="1" cap="none" spc="0" dirty="0">
              <a:ln w="18415" cmpd="sng">
                <a:solidFill>
                  <a:srgbClr val="FFFFFF"/>
                </a:solidFill>
                <a:prstDash val="solid"/>
              </a:ln>
              <a:solidFill>
                <a:srgbClr val="FF0000"/>
              </a:solidFill>
              <a:latin typeface="+mj-lt"/>
            </a:endParaRPr>
          </a:p>
        </p:txBody>
      </p:sp>
      <p:sp>
        <p:nvSpPr>
          <p:cNvPr id="3" name="Rectangle 2"/>
          <p:cNvSpPr/>
          <p:nvPr/>
        </p:nvSpPr>
        <p:spPr>
          <a:xfrm>
            <a:off x="457199" y="3048000"/>
            <a:ext cx="6622473" cy="3662541"/>
          </a:xfrm>
          <a:prstGeom prst="rect">
            <a:avLst/>
          </a:prstGeom>
          <a:noFill/>
        </p:spPr>
        <p:txBody>
          <a:bodyPr wrap="square" lIns="91440" tIns="45720" rIns="91440" bIns="45720">
            <a:spAutoFit/>
          </a:bodyPr>
          <a:lstStyle/>
          <a:p>
            <a:pPr algn="ctr"/>
            <a:endParaRPr lang="en-US" sz="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71500" indent="-571500">
              <a:lnSpc>
                <a:spcPct val="150000"/>
              </a:lnSpc>
              <a:buFont typeface="Arial" panose="020B0604020202020204" pitchFamily="34" charset="0"/>
              <a:buChar char="•"/>
            </a:pP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I’ve saw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a:t>
            </a:r>
          </a:p>
          <a:p>
            <a:pPr marL="571500" indent="-571500">
              <a:lnSpc>
                <a:spcPct val="150000"/>
              </a:lnSpc>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He’d went to the store</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marL="571500" indent="-571500">
              <a:lnSpc>
                <a:spcPct val="150000"/>
              </a:lnSpc>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They’ve did it before.</a:t>
            </a:r>
            <a:endPar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16576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3585597"/>
          </a:xfrm>
          <a:prstGeom prst="rect">
            <a:avLst/>
          </a:prstGeom>
          <a:noFill/>
        </p:spPr>
        <p:txBody>
          <a:bodyPr wrap="square" lIns="91440" tIns="45720" rIns="91440" bIns="45720">
            <a:spAutoFit/>
          </a:bodyPr>
          <a:lstStyle/>
          <a:p>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 some of you, this is easy, and you have mastered this. For others, it will require intentionality and practice</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en-US" sz="1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b="1" dirty="0" smtClean="0">
                <a:ln w="18415" cmpd="sng">
                  <a:solidFill>
                    <a:srgbClr val="FFFFFF"/>
                  </a:solidFill>
                  <a:prstDash val="solid"/>
                </a:ln>
                <a:solidFill>
                  <a:srgbClr val="00B050"/>
                </a:solidFill>
              </a:rPr>
              <a:t>RIGHT</a:t>
            </a:r>
            <a:endParaRPr lang="en-US" sz="3600" b="1" dirty="0">
              <a:ln w="18415" cmpd="sng">
                <a:solidFill>
                  <a:srgbClr val="FFFFFF"/>
                </a:solidFill>
                <a:prstDash val="solid"/>
              </a:ln>
              <a:solidFill>
                <a:srgbClr val="00B050"/>
              </a:solidFill>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I got this | Daily-Ink by David Tr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441" y="3947249"/>
            <a:ext cx="1612759" cy="16127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819400"/>
            <a:ext cx="7713267" cy="3170099"/>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I saw that movie.</a:t>
            </a:r>
          </a:p>
          <a:p>
            <a:pPr marL="571500" indent="-571500">
              <a:buFont typeface="Arial" panose="020B0604020202020204" pitchFamily="34" charset="0"/>
              <a:buChar char="•"/>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I’ve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seen that movie.</a:t>
            </a:r>
          </a:p>
          <a:p>
            <a:pPr marL="571500" indent="-571500">
              <a:buFont typeface="Arial" panose="020B0604020202020204" pitchFamily="34" charset="0"/>
              <a:buChar char="•"/>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went to the store.</a:t>
            </a: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gone to the store.</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51672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971800"/>
            <a:ext cx="7010400" cy="3170099"/>
          </a:xfrm>
          <a:prstGeom prst="rect">
            <a:avLst/>
          </a:prstGeom>
          <a:noFill/>
        </p:spPr>
        <p:txBody>
          <a:bodyPr wrap="square" lIns="91440" tIns="45720" rIns="91440" bIns="45720">
            <a:spAutoFit/>
          </a:bodyPr>
          <a:lstStyle/>
          <a:p>
            <a:pPr marL="571500" indent="-571500">
              <a:buFont typeface="Arial" panose="020B0604020202020204" pitchFamily="34" charset="0"/>
              <a:buChar char="•"/>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ran to the playground.</a:t>
            </a:r>
          </a:p>
          <a:p>
            <a:pPr marL="571500" indent="-571500">
              <a:buFont typeface="Arial" panose="020B0604020202020204" pitchFamily="34" charset="0"/>
              <a:buChar char="•"/>
            </a:pP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have run there before.</a:t>
            </a:r>
          </a:p>
          <a:p>
            <a:pPr marL="571500" indent="-571500">
              <a:buFont typeface="Arial" panose="020B0604020202020204" pitchFamily="34" charset="0"/>
              <a:buChar char="•"/>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ate </a:t>
            </a: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lunch.</a:t>
            </a:r>
          </a:p>
          <a:p>
            <a:pPr marL="571500" indent="-571500">
              <a:buFont typeface="Arial" panose="020B0604020202020204" pitchFamily="34" charset="0"/>
              <a:buChar cha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 had</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eaten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lunch.</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Vince Lombardi - Practice does not make perfect. Only..."/>
          <p:cNvPicPr>
            <a:picLocks noChangeAspect="1" noChangeArrowheads="1"/>
          </p:cNvPicPr>
          <p:nvPr/>
        </p:nvPicPr>
        <p:blipFill rotWithShape="1">
          <a:blip r:embed="rId2">
            <a:extLst>
              <a:ext uri="{28A0092B-C50C-407E-A947-70E740481C1C}">
                <a14:useLocalDpi xmlns:a14="http://schemas.microsoft.com/office/drawing/2010/main" val="0"/>
              </a:ext>
            </a:extLst>
          </a:blip>
          <a:srcRect l="11151" t="18579" r="9575" b="25888"/>
          <a:stretch/>
        </p:blipFill>
        <p:spPr bwMode="auto">
          <a:xfrm>
            <a:off x="990600" y="457200"/>
            <a:ext cx="6477000" cy="207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19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Break Bad Habits in Your Writing | Grammar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800413">
            <a:off x="5440292" y="3044996"/>
            <a:ext cx="2825226" cy="14869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5674" y="309749"/>
            <a:ext cx="6896440"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lot of this is just bad habits.</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225316" y="1010269"/>
            <a:ext cx="8994883" cy="5078313"/>
          </a:xfrm>
          <a:prstGeom prst="rect">
            <a:avLst/>
          </a:prstGeom>
          <a:noFill/>
        </p:spPr>
        <p:txBody>
          <a:bodyPr wrap="square" lIns="91440" tIns="45720" rIns="91440" bIns="45720">
            <a:spAutoFit/>
          </a:bodyPr>
          <a:lstStyle/>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But it is time to break </a:t>
            </a:r>
          </a:p>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bad habits, speak </a:t>
            </a:r>
          </a:p>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correctly, and </a:t>
            </a:r>
          </a:p>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prove to the </a:t>
            </a:r>
          </a:p>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world that you </a:t>
            </a:r>
          </a:p>
          <a:p>
            <a:pPr>
              <a:lnSpc>
                <a:spcPct val="150000"/>
              </a:lnSpc>
            </a:pP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intelligent!</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18780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Break Bad Habits, According to Science |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636"/>
            <a:ext cx="7391400" cy="4927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386" y="5458689"/>
            <a:ext cx="8919428" cy="800219"/>
          </a:xfrm>
          <a:prstGeom prst="rect">
            <a:avLst/>
          </a:prstGeom>
          <a:noFill/>
        </p:spPr>
        <p:txBody>
          <a:bodyPr wrap="none" lIns="91440" tIns="45720" rIns="91440" bIns="45720">
            <a:spAutoFit/>
          </a:bodyPr>
          <a:lstStyle/>
          <a:p>
            <a:pPr algn="ctr"/>
            <a:r>
              <a:rPr lang="en-US" sz="4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Make an effort to speak correctly!</a:t>
            </a:r>
            <a:endParaRPr lang="en-US" sz="4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2077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152400"/>
            <a:ext cx="8077200" cy="3615220"/>
          </a:xfrm>
          <a:prstGeom prst="rect">
            <a:avLst/>
          </a:prstGeom>
          <a:noFill/>
        </p:spPr>
        <p:txBody>
          <a:bodyPr wrap="square" lIns="91440" tIns="45720" rIns="91440" bIns="45720">
            <a:spAutoFit/>
          </a:bodyPr>
          <a:lstStyle/>
          <a:p>
            <a:pPr algn="ctr">
              <a:lnSpc>
                <a:spcPct val="200000"/>
              </a:lnSpc>
            </a:pPr>
            <a:r>
              <a:rPr lang="en-US" sz="4000" b="1" dirty="0" smtClean="0">
                <a:ln w="12700">
                  <a:solidFill>
                    <a:schemeClr val="tx2">
                      <a:satMod val="155000"/>
                    </a:schemeClr>
                  </a:solidFill>
                  <a:prstDash val="solid"/>
                </a:ln>
                <a:solidFill>
                  <a:schemeClr val="tx1">
                    <a:lumMod val="95000"/>
                  </a:schemeClr>
                </a:solidFill>
                <a:effectLst>
                  <a:outerShdw blurRad="41275" dist="20320" dir="1800000" algn="tl" rotWithShape="0">
                    <a:srgbClr val="000000">
                      <a:alpha val="40000"/>
                    </a:srgbClr>
                  </a:outerShdw>
                </a:effectLst>
              </a:rPr>
              <a:t>Say y</a:t>
            </a:r>
            <a:r>
              <a:rPr lang="en-US" sz="4000" b="1" cap="none" spc="0" dirty="0" smtClean="0">
                <a:ln w="12700">
                  <a:solidFill>
                    <a:schemeClr val="tx2">
                      <a:satMod val="155000"/>
                    </a:schemeClr>
                  </a:solidFill>
                  <a:prstDash val="solid"/>
                </a:ln>
                <a:solidFill>
                  <a:schemeClr val="tx1">
                    <a:lumMod val="95000"/>
                  </a:schemeClr>
                </a:solidFill>
                <a:effectLst>
                  <a:outerShdw blurRad="41275" dist="20320" dir="1800000" algn="tl" rotWithShape="0">
                    <a:srgbClr val="000000">
                      <a:alpha val="40000"/>
                    </a:srgbClr>
                  </a:outerShdw>
                </a:effectLst>
              </a:rPr>
              <a:t>ou are going for a job interview; how do you want to be perceived or identified?</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91000" y="4225636"/>
            <a:ext cx="4762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79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458200" cy="484632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200000"/>
              </a:lnSpc>
            </a:pPr>
            <a:r>
              <a:rPr lang="en-US" sz="4000" b="1" dirty="0" smtClean="0">
                <a:ln w="50800"/>
                <a:solidFill>
                  <a:schemeClr val="tx1">
                    <a:lumMod val="95000"/>
                  </a:schemeClr>
                </a:solidFill>
              </a:rPr>
              <a:t>Will the interviewer think, </a:t>
            </a:r>
          </a:p>
          <a:p>
            <a:pPr algn="ctr">
              <a:lnSpc>
                <a:spcPct val="200000"/>
              </a:lnSpc>
            </a:pPr>
            <a:r>
              <a:rPr lang="en-US" sz="4000" b="1" dirty="0" smtClean="0">
                <a:ln w="50800"/>
                <a:solidFill>
                  <a:schemeClr val="tx1">
                    <a:lumMod val="95000"/>
                  </a:schemeClr>
                </a:solidFill>
              </a:rPr>
              <a:t>“ Is t</a:t>
            </a:r>
            <a:r>
              <a:rPr lang="en-US" sz="4000" b="1" cap="none" spc="0" dirty="0" smtClean="0">
                <a:ln w="50800"/>
                <a:solidFill>
                  <a:schemeClr val="tx1">
                    <a:lumMod val="95000"/>
                  </a:schemeClr>
                </a:solidFill>
                <a:effectLst/>
              </a:rPr>
              <a:t>his person only able to do low-level jobs, or does this person have manager potential?”</a:t>
            </a:r>
            <a:endParaRPr lang="en-US" sz="4000" b="1" cap="none" spc="0" dirty="0">
              <a:ln w="50800"/>
              <a:solidFill>
                <a:schemeClr val="tx1">
                  <a:lumMod val="95000"/>
                </a:schemeClr>
              </a:solidFill>
              <a:effectLst/>
            </a:endParaRPr>
          </a:p>
        </p:txBody>
      </p:sp>
    </p:spTree>
    <p:extLst>
      <p:ext uri="{BB962C8B-B14F-4D97-AF65-F5344CB8AC3E}">
        <p14:creationId xmlns:p14="http://schemas.microsoft.com/office/powerpoint/2010/main" val="329710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2012"/>
            <a:ext cx="8534400" cy="553882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nSpc>
                <a:spcPct val="150000"/>
              </a:lnSpc>
            </a:pPr>
            <a:r>
              <a:rPr lang="en-US" sz="4000" b="1" cap="none" spc="0" dirty="0" smtClean="0">
                <a:ln w="50800"/>
                <a:solidFill>
                  <a:schemeClr val="tx1">
                    <a:lumMod val="95000"/>
                  </a:schemeClr>
                </a:solidFill>
                <a:effectLst/>
              </a:rPr>
              <a:t>Do you realize how you speak could influence a job interview, and even if you get the job, you might have to work twice as hard to convince the boss that you are intelligent.</a:t>
            </a:r>
            <a:endParaRPr lang="en-US" sz="4000" b="1" cap="none" spc="0" dirty="0">
              <a:ln w="50800"/>
              <a:solidFill>
                <a:schemeClr val="tx1">
                  <a:lumMod val="95000"/>
                </a:schemeClr>
              </a:solidFill>
              <a:effectLst/>
            </a:endParaRPr>
          </a:p>
        </p:txBody>
      </p:sp>
      <p:pic>
        <p:nvPicPr>
          <p:cNvPr id="3" name="Picture 4" descr="Hillbilly clipart straw mouth, Hillbilly straw mouth Transparen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122822"/>
            <a:ext cx="789569" cy="94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7696200" cy="484632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nSpc>
                <a:spcPct val="200000"/>
              </a:lnSpc>
            </a:pPr>
            <a:r>
              <a:rPr lang="en-US" sz="4000" b="1" cap="none" spc="0" dirty="0" smtClean="0">
                <a:ln w="50800"/>
                <a:solidFill>
                  <a:schemeClr val="tx1">
                    <a:lumMod val="95000"/>
                  </a:schemeClr>
                </a:solidFill>
                <a:effectLst/>
              </a:rPr>
              <a:t>You see, it might not be fair, but many times how intelligent you are is judged by how you speak and your use of language.</a:t>
            </a:r>
            <a:endParaRPr lang="en-US" sz="4000" b="1" cap="none" spc="0" dirty="0">
              <a:ln w="50800"/>
              <a:solidFill>
                <a:schemeClr val="tx1">
                  <a:lumMod val="95000"/>
                </a:schemeClr>
              </a:solidFill>
              <a:effectLst/>
            </a:endParaRPr>
          </a:p>
        </p:txBody>
      </p:sp>
    </p:spTree>
    <p:extLst>
      <p:ext uri="{BB962C8B-B14F-4D97-AF65-F5344CB8AC3E}">
        <p14:creationId xmlns:p14="http://schemas.microsoft.com/office/powerpoint/2010/main" val="132879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53" y="609600"/>
            <a:ext cx="3441969"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Clarence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homas</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802817" y="685800"/>
            <a:ext cx="5355038" cy="5909310"/>
          </a:xfrm>
          <a:prstGeom prst="rect">
            <a:avLst/>
          </a:prstGeom>
          <a:noFill/>
        </p:spPr>
        <p:txBody>
          <a:bodyPr wrap="square" rtlCol="0">
            <a:spAutoFit/>
          </a:bodyPr>
          <a:lstStyle/>
          <a:p>
            <a:pPr>
              <a:lnSpc>
                <a:spcPct val="150000"/>
              </a:lnSpc>
            </a:pPr>
            <a:r>
              <a:rPr lang="en-US" dirty="0" smtClean="0"/>
              <a:t>     Clarence Thomas was born in  Pin Point,  Georgia, a community </a:t>
            </a:r>
            <a:r>
              <a:rPr lang="en-US" dirty="0"/>
              <a:t>settled by former slaves </a:t>
            </a:r>
            <a:r>
              <a:rPr lang="en-US" dirty="0" smtClean="0"/>
              <a:t>on the coast of Georgia.  The language of this community was </a:t>
            </a:r>
            <a:r>
              <a:rPr lang="en-US" i="1" dirty="0"/>
              <a:t>G</a:t>
            </a:r>
            <a:r>
              <a:rPr lang="en-US" i="1" dirty="0" smtClean="0"/>
              <a:t>ullah</a:t>
            </a:r>
            <a:r>
              <a:rPr lang="en-US" dirty="0" smtClean="0"/>
              <a:t>, a combination of English and West African language. </a:t>
            </a:r>
          </a:p>
          <a:p>
            <a:pPr>
              <a:lnSpc>
                <a:spcPct val="150000"/>
              </a:lnSpc>
            </a:pPr>
            <a:r>
              <a:rPr lang="en-US" dirty="0" smtClean="0"/>
              <a:t>     When Clarence was two, Clarence’s father left the family, and his mother was not able to  provide for her family, so at the age of seven Clarence and his brother moved to Savannah to live with grandparents. </a:t>
            </a:r>
          </a:p>
          <a:p>
            <a:pPr>
              <a:lnSpc>
                <a:spcPct val="150000"/>
              </a:lnSpc>
            </a:pPr>
            <a:r>
              <a:rPr lang="en-US" dirty="0"/>
              <a:t> </a:t>
            </a:r>
            <a:r>
              <a:rPr lang="en-US" dirty="0" smtClean="0"/>
              <a:t>    Thomas</a:t>
            </a:r>
            <a:r>
              <a:rPr lang="en-US" dirty="0"/>
              <a:t>’ grandfather taught Thomas to work hard, but he also provided him with a good education.  </a:t>
            </a:r>
          </a:p>
          <a:p>
            <a:pPr>
              <a:lnSpc>
                <a:spcPct val="150000"/>
              </a:lnSpc>
            </a:pPr>
            <a:endParaRPr lang="en-US"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32" b="100000" l="2817" r="97653"/>
                    </a14:imgEffect>
                  </a14:imgLayer>
                </a14:imgProps>
              </a:ext>
              <a:ext uri="{28A0092B-C50C-407E-A947-70E740481C1C}">
                <a14:useLocalDpi xmlns:a14="http://schemas.microsoft.com/office/drawing/2010/main" val="0"/>
              </a:ext>
            </a:extLst>
          </a:blip>
          <a:srcRect/>
          <a:stretch>
            <a:fillRect/>
          </a:stretch>
        </p:blipFill>
        <p:spPr bwMode="auto">
          <a:xfrm>
            <a:off x="457200" y="1295400"/>
            <a:ext cx="301327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96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838" y="805004"/>
            <a:ext cx="3232488" cy="46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2406" y="220229"/>
            <a:ext cx="4634602" cy="584775"/>
          </a:xfrm>
          <a:prstGeom prst="rect">
            <a:avLst/>
          </a:prstGeom>
          <a:noFill/>
        </p:spPr>
        <p:txBody>
          <a:bodyPr wrap="none" lIns="91440" tIns="45720" rIns="91440" bIns="45720">
            <a:spAutoFit/>
          </a:bodyPr>
          <a:lstStyle/>
          <a:p>
            <a:pPr algn="ct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Justice Clarence Thomas</a:t>
            </a:r>
            <a:endParaRPr 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72924" y="805005"/>
            <a:ext cx="6456476" cy="466859"/>
          </a:xfrm>
          <a:prstGeom prst="rect">
            <a:avLst/>
          </a:prstGeom>
          <a:noFill/>
        </p:spPr>
        <p:txBody>
          <a:bodyPr wrap="square" rtlCol="0">
            <a:spAutoFit/>
          </a:bodyPr>
          <a:lstStyle/>
          <a:p>
            <a:pPr>
              <a:lnSpc>
                <a:spcPct val="150000"/>
              </a:lnSpc>
            </a:pPr>
            <a:r>
              <a:rPr lang="en-US" dirty="0" smtClean="0"/>
              <a:t>     </a:t>
            </a:r>
            <a:endParaRPr lang="en-US" dirty="0"/>
          </a:p>
        </p:txBody>
      </p:sp>
      <p:sp>
        <p:nvSpPr>
          <p:cNvPr id="6" name="TextBox 5"/>
          <p:cNvSpPr txBox="1"/>
          <p:nvPr/>
        </p:nvSpPr>
        <p:spPr>
          <a:xfrm>
            <a:off x="304800" y="1063389"/>
            <a:ext cx="4769815" cy="5078313"/>
          </a:xfrm>
          <a:prstGeom prst="rect">
            <a:avLst/>
          </a:prstGeom>
          <a:noFill/>
        </p:spPr>
        <p:txBody>
          <a:bodyPr wrap="square" rtlCol="0">
            <a:spAutoFit/>
          </a:bodyPr>
          <a:lstStyle/>
          <a:p>
            <a:pPr>
              <a:lnSpc>
                <a:spcPct val="150000"/>
              </a:lnSpc>
            </a:pPr>
            <a:r>
              <a:rPr lang="en-US" dirty="0" smtClean="0"/>
              <a:t>    When Thomas </a:t>
            </a:r>
            <a:r>
              <a:rPr lang="en-US" dirty="0"/>
              <a:t>was in </a:t>
            </a:r>
            <a:r>
              <a:rPr lang="en-US" dirty="0" smtClean="0"/>
              <a:t>seminary</a:t>
            </a:r>
            <a:r>
              <a:rPr lang="en-US" dirty="0"/>
              <a:t>, a religious  </a:t>
            </a:r>
            <a:r>
              <a:rPr lang="en-US" dirty="0" smtClean="0"/>
              <a:t>college</a:t>
            </a:r>
            <a:r>
              <a:rPr lang="en-US" dirty="0"/>
              <a:t>, his teacher suggested he take speech lessons </a:t>
            </a:r>
            <a:r>
              <a:rPr lang="en-US" dirty="0" smtClean="0"/>
              <a:t>to improve his language skills and make him  sound more intelligent. He took these lessons and learned to speak as he speaks today. These language skills have helped lead him to a very successful career. </a:t>
            </a:r>
          </a:p>
          <a:p>
            <a:pPr>
              <a:lnSpc>
                <a:spcPct val="150000"/>
              </a:lnSpc>
            </a:pPr>
            <a:r>
              <a:rPr lang="en-US" dirty="0"/>
              <a:t> </a:t>
            </a:r>
            <a:r>
              <a:rPr lang="en-US" dirty="0" smtClean="0"/>
              <a:t>   He graduated from Yale Law School, and he has been an assistant attorney general, a federal judge, and presently he is a Justice on the Supreme Court of the United States.</a:t>
            </a:r>
            <a:endParaRPr lang="en-US" dirty="0"/>
          </a:p>
        </p:txBody>
      </p:sp>
    </p:spTree>
    <p:extLst>
      <p:ext uri="{BB962C8B-B14F-4D97-AF65-F5344CB8AC3E}">
        <p14:creationId xmlns:p14="http://schemas.microsoft.com/office/powerpoint/2010/main" val="2083773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642</TotalTime>
  <Words>1054</Words>
  <Application>Microsoft Office PowerPoint</Application>
  <PresentationFormat>On-screen Show (4:3)</PresentationFormat>
  <Paragraphs>158</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Swaney</dc:creator>
  <cp:lastModifiedBy>Lynn Swaney</cp:lastModifiedBy>
  <cp:revision>52</cp:revision>
  <dcterms:created xsi:type="dcterms:W3CDTF">2020-06-13T23:19:29Z</dcterms:created>
  <dcterms:modified xsi:type="dcterms:W3CDTF">2020-07-21T16:00:37Z</dcterms:modified>
</cp:coreProperties>
</file>