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3" d="100"/>
          <a:sy n="143" d="100"/>
        </p:scale>
        <p:origin x="-104" y="-6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521053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#6  #7</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#2   #3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#8  #9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3"/>
                </a:solidFill>
                <a:latin typeface="Average"/>
                <a:ea typeface="Average"/>
                <a:cs typeface="Average"/>
                <a:sym typeface="Average"/>
              </a:defRPr>
            </a:lvl1pPr>
            <a:lvl2pPr lvl="1" algn="r">
              <a:spcBef>
                <a:spcPts val="0"/>
              </a:spcBef>
              <a:buNone/>
              <a:defRPr sz="1000">
                <a:solidFill>
                  <a:schemeClr val="accent3"/>
                </a:solidFill>
                <a:latin typeface="Average"/>
                <a:ea typeface="Average"/>
                <a:cs typeface="Average"/>
                <a:sym typeface="Average"/>
              </a:defRPr>
            </a:lvl2pPr>
            <a:lvl3pPr lvl="2" algn="r">
              <a:spcBef>
                <a:spcPts val="0"/>
              </a:spcBef>
              <a:buNone/>
              <a:defRPr sz="1000">
                <a:solidFill>
                  <a:schemeClr val="accent3"/>
                </a:solidFill>
                <a:latin typeface="Average"/>
                <a:ea typeface="Average"/>
                <a:cs typeface="Average"/>
                <a:sym typeface="Average"/>
              </a:defRPr>
            </a:lvl3pPr>
            <a:lvl4pPr lvl="3" algn="r">
              <a:spcBef>
                <a:spcPts val="0"/>
              </a:spcBef>
              <a:buNone/>
              <a:defRPr sz="1000">
                <a:solidFill>
                  <a:schemeClr val="accent3"/>
                </a:solidFill>
                <a:latin typeface="Average"/>
                <a:ea typeface="Average"/>
                <a:cs typeface="Average"/>
                <a:sym typeface="Average"/>
              </a:defRPr>
            </a:lvl4pPr>
            <a:lvl5pPr lvl="4" algn="r">
              <a:spcBef>
                <a:spcPts val="0"/>
              </a:spcBef>
              <a:buNone/>
              <a:defRPr sz="1000">
                <a:solidFill>
                  <a:schemeClr val="accent3"/>
                </a:solidFill>
                <a:latin typeface="Average"/>
                <a:ea typeface="Average"/>
                <a:cs typeface="Average"/>
                <a:sym typeface="Average"/>
              </a:defRPr>
            </a:lvl5pPr>
            <a:lvl6pPr lvl="5" algn="r">
              <a:spcBef>
                <a:spcPts val="0"/>
              </a:spcBef>
              <a:buNone/>
              <a:defRPr sz="1000">
                <a:solidFill>
                  <a:schemeClr val="accent3"/>
                </a:solidFill>
                <a:latin typeface="Average"/>
                <a:ea typeface="Average"/>
                <a:cs typeface="Average"/>
                <a:sym typeface="Average"/>
              </a:defRPr>
            </a:lvl6pPr>
            <a:lvl7pPr lvl="6" algn="r">
              <a:spcBef>
                <a:spcPts val="0"/>
              </a:spcBef>
              <a:buNone/>
              <a:defRPr sz="1000">
                <a:solidFill>
                  <a:schemeClr val="accent3"/>
                </a:solidFill>
                <a:latin typeface="Average"/>
                <a:ea typeface="Average"/>
                <a:cs typeface="Average"/>
                <a:sym typeface="Average"/>
              </a:defRPr>
            </a:lvl7pPr>
            <a:lvl8pPr lvl="7" algn="r">
              <a:spcBef>
                <a:spcPts val="0"/>
              </a:spcBef>
              <a:buNone/>
              <a:defRPr sz="1000">
                <a:solidFill>
                  <a:schemeClr val="accent3"/>
                </a:solidFill>
                <a:latin typeface="Average"/>
                <a:ea typeface="Average"/>
                <a:cs typeface="Average"/>
                <a:sym typeface="Average"/>
              </a:defRPr>
            </a:lvl8pPr>
            <a:lvl9pPr lvl="8" algn="r">
              <a:spcBef>
                <a:spcPts val="0"/>
              </a:spcBef>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7KCikXm6hic" TargetMode="External"/><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kipedia.org/" TargetMode="External"/><Relationship Id="rId4" Type="http://schemas.openxmlformats.org/officeDocument/2006/relationships/hyperlink" Target="https://www.ancient.eu/Goryeo/" TargetMode="External"/><Relationship Id="rId5" Type="http://schemas.openxmlformats.org/officeDocument/2006/relationships/hyperlink" Target="https://en.wikipedia.org/wiki/Three_Kingdoms_of_Korea" TargetMode="External"/><Relationship Id="rId6" Type="http://schemas.openxmlformats.org/officeDocument/2006/relationships/hyperlink" Target="https://www.libertyinnorthkorea.org/learn-nk-challenge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0" y="990800"/>
            <a:ext cx="7801500" cy="1794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Korean History</a:t>
            </a:r>
            <a:endParaRPr/>
          </a:p>
          <a:p>
            <a:pPr marL="0" lvl="0" indent="0" rtl="0">
              <a:spcBef>
                <a:spcPts val="0"/>
              </a:spcBef>
              <a:spcAft>
                <a:spcPts val="0"/>
              </a:spcAft>
              <a:buNone/>
            </a:pPr>
            <a:r>
              <a:rPr lang="en"/>
              <a:t>Early Ages - Modern Ages</a:t>
            </a:r>
            <a:endParaRPr/>
          </a:p>
        </p:txBody>
      </p:sp>
      <p:sp>
        <p:nvSpPr>
          <p:cNvPr id="60" name="Shape 60"/>
          <p:cNvSpPr txBox="1">
            <a:spLocks noGrp="1"/>
          </p:cNvSpPr>
          <p:nvPr>
            <p:ph type="subTitle" idx="1"/>
          </p:nvPr>
        </p:nvSpPr>
        <p:spPr>
          <a:xfrm>
            <a:off x="671250" y="3081200"/>
            <a:ext cx="7801500" cy="55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Makenna, Lexi, Hannah, and Audrey.</a:t>
            </a:r>
            <a:endParaRPr/>
          </a:p>
        </p:txBody>
      </p:sp>
      <p:pic>
        <p:nvPicPr>
          <p:cNvPr id="61" name="Shape 61"/>
          <p:cNvPicPr preferRelativeResize="0"/>
          <p:nvPr/>
        </p:nvPicPr>
        <p:blipFill>
          <a:blip r:embed="rId3">
            <a:alphaModFix/>
          </a:blip>
          <a:stretch>
            <a:fillRect/>
          </a:stretch>
        </p:blipFill>
        <p:spPr>
          <a:xfrm rot="16">
            <a:off x="6717391" y="263834"/>
            <a:ext cx="2169895" cy="1446232"/>
          </a:xfrm>
          <a:prstGeom prst="rect">
            <a:avLst/>
          </a:prstGeom>
          <a:noFill/>
          <a:ln>
            <a:noFill/>
          </a:ln>
        </p:spPr>
      </p:pic>
      <p:pic>
        <p:nvPicPr>
          <p:cNvPr id="62" name="Shape 62"/>
          <p:cNvPicPr preferRelativeResize="0"/>
          <p:nvPr/>
        </p:nvPicPr>
        <p:blipFill>
          <a:blip r:embed="rId4">
            <a:alphaModFix/>
          </a:blip>
          <a:stretch>
            <a:fillRect/>
          </a:stretch>
        </p:blipFill>
        <p:spPr>
          <a:xfrm>
            <a:off x="1256125" y="3332575"/>
            <a:ext cx="6631750" cy="1937501"/>
          </a:xfrm>
          <a:prstGeom prst="rect">
            <a:avLst/>
          </a:prstGeom>
          <a:noFill/>
          <a:ln>
            <a:noFill/>
          </a:ln>
        </p:spPr>
      </p:pic>
      <p:pic>
        <p:nvPicPr>
          <p:cNvPr id="63" name="Shape 63"/>
          <p:cNvPicPr preferRelativeResize="0"/>
          <p:nvPr/>
        </p:nvPicPr>
        <p:blipFill>
          <a:blip r:embed="rId5">
            <a:alphaModFix/>
          </a:blip>
          <a:stretch>
            <a:fillRect/>
          </a:stretch>
        </p:blipFill>
        <p:spPr>
          <a:xfrm rot="-8">
            <a:off x="232417" y="267476"/>
            <a:ext cx="2180770" cy="1438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32450"/>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u="sng"/>
              <a:t>The End!</a:t>
            </a:r>
            <a:endParaRPr sz="3600" b="1" u="sng"/>
          </a:p>
        </p:txBody>
      </p:sp>
      <p:sp>
        <p:nvSpPr>
          <p:cNvPr id="125" name="Shape 125"/>
          <p:cNvSpPr txBox="1">
            <a:spLocks noGrp="1"/>
          </p:cNvSpPr>
          <p:nvPr>
            <p:ph type="body" idx="1"/>
          </p:nvPr>
        </p:nvSpPr>
        <p:spPr>
          <a:xfrm>
            <a:off x="311700" y="1353675"/>
            <a:ext cx="8520600" cy="3416400"/>
          </a:xfrm>
          <a:prstGeom prst="rect">
            <a:avLst/>
          </a:prstGeom>
        </p:spPr>
        <p:txBody>
          <a:bodyPr spcFirstLastPara="1" wrap="square" lIns="91425" tIns="91425" rIns="91425" bIns="91425" anchor="t" anchorCtr="0">
            <a:noAutofit/>
          </a:bodyPr>
          <a:lstStyle/>
          <a:p>
            <a:pPr marL="457200" lvl="0" indent="-355600" algn="ctr" rtl="0">
              <a:spcBef>
                <a:spcPts val="0"/>
              </a:spcBef>
              <a:spcAft>
                <a:spcPts val="0"/>
              </a:spcAft>
              <a:buClr>
                <a:srgbClr val="FFFFFF"/>
              </a:buClr>
              <a:buSzPts val="2000"/>
              <a:buChar char="●"/>
            </a:pPr>
            <a:r>
              <a:rPr lang="en" sz="2000">
                <a:solidFill>
                  <a:srgbClr val="FFFFFF"/>
                </a:solidFill>
              </a:rPr>
              <a:t>That is our presentation on North Korea and Goryeo. North Korea is a country in Asia that is a communist country. Goryeo was a dynasty and had a monarchy. They both studied the religion of Buddhism. I hope you enjoyed our presentation, have a great day! </a:t>
            </a:r>
            <a:endParaRPr sz="2000">
              <a:solidFill>
                <a:srgbClr val="FFFFFF"/>
              </a:solidFill>
              <a:latin typeface="Roboto"/>
              <a:ea typeface="Roboto"/>
              <a:cs typeface="Roboto"/>
              <a:sym typeface="Roboto"/>
            </a:endParaRPr>
          </a:p>
          <a:p>
            <a:pPr marL="0" lvl="0" indent="0" algn="ctr" rtl="0">
              <a:spcBef>
                <a:spcPts val="1600"/>
              </a:spcBef>
              <a:spcAft>
                <a:spcPts val="0"/>
              </a:spcAft>
              <a:buNone/>
            </a:pPr>
            <a:r>
              <a:rPr lang="en" sz="3600">
                <a:solidFill>
                  <a:srgbClr val="212121"/>
                </a:solidFill>
                <a:latin typeface="Roboto"/>
                <a:ea typeface="Roboto"/>
                <a:cs typeface="Roboto"/>
                <a:sym typeface="Roboto"/>
              </a:rPr>
              <a:t>    좋은 하루 되세요.</a:t>
            </a:r>
            <a:endParaRPr sz="3600">
              <a:solidFill>
                <a:srgbClr val="212121"/>
              </a:solidFill>
              <a:latin typeface="Roboto"/>
              <a:ea typeface="Roboto"/>
              <a:cs typeface="Roboto"/>
              <a:sym typeface="Roboto"/>
            </a:endParaRPr>
          </a:p>
          <a:p>
            <a:pPr marL="0" lvl="0" indent="0" rtl="0">
              <a:spcBef>
                <a:spcPts val="1600"/>
              </a:spcBef>
              <a:spcAft>
                <a:spcPts val="0"/>
              </a:spcAft>
              <a:buNone/>
            </a:pPr>
            <a:endParaRPr sz="2400">
              <a:solidFill>
                <a:srgbClr val="212121"/>
              </a:solidFill>
              <a:latin typeface="Roboto"/>
              <a:ea typeface="Roboto"/>
              <a:cs typeface="Roboto"/>
              <a:sym typeface="Roboto"/>
            </a:endParaRPr>
          </a:p>
          <a:p>
            <a:pPr marL="0" lvl="0" indent="0" algn="ctr" rtl="0">
              <a:spcBef>
                <a:spcPts val="0"/>
              </a:spcBef>
              <a:spcAft>
                <a:spcPts val="0"/>
              </a:spcAft>
              <a:buNone/>
            </a:pPr>
            <a:endParaRPr sz="6000">
              <a:solidFill>
                <a:srgbClr val="000000"/>
              </a:solidFill>
              <a:latin typeface="Roboto"/>
              <a:ea typeface="Roboto"/>
              <a:cs typeface="Roboto"/>
              <a:sym typeface="Roboto"/>
            </a:endParaRPr>
          </a:p>
          <a:p>
            <a:pPr marL="0" lvl="0" indent="0" rtl="0">
              <a:spcBef>
                <a:spcPts val="0"/>
              </a:spcBef>
              <a:spcAft>
                <a:spcPts val="0"/>
              </a:spcAft>
              <a:buNone/>
            </a:pPr>
            <a:endParaRPr sz="100">
              <a:solidFill>
                <a:srgbClr val="212121"/>
              </a:solidFill>
              <a:latin typeface="Roboto"/>
              <a:ea typeface="Roboto"/>
              <a:cs typeface="Roboto"/>
              <a:sym typeface="Roboto"/>
            </a:endParaRPr>
          </a:p>
          <a:p>
            <a:pPr marL="0" lvl="0" indent="0">
              <a:spcBef>
                <a:spcPts val="0"/>
              </a:spcBef>
              <a:spcAft>
                <a:spcPts val="0"/>
              </a:spcAft>
              <a:buNone/>
            </a:pPr>
            <a:endParaRPr sz="4800">
              <a:solidFill>
                <a:srgbClr val="212121"/>
              </a:solidFill>
              <a:latin typeface="Roboto"/>
              <a:ea typeface="Roboto"/>
              <a:cs typeface="Roboto"/>
              <a:sym typeface="Roboto"/>
            </a:endParaRPr>
          </a:p>
          <a:p>
            <a:pPr marL="0" lvl="0" indent="0" rtl="0">
              <a:spcBef>
                <a:spcPts val="1600"/>
              </a:spcBef>
              <a:spcAft>
                <a:spcPts val="0"/>
              </a:spcAft>
              <a:buNone/>
            </a:pPr>
            <a:endParaRPr sz="100">
              <a:solidFill>
                <a:srgbClr val="212121"/>
              </a:solidFill>
              <a:latin typeface="Roboto"/>
              <a:ea typeface="Roboto"/>
              <a:cs typeface="Roboto"/>
              <a:sym typeface="Roboto"/>
            </a:endParaRPr>
          </a:p>
          <a:p>
            <a:pPr marL="0" lvl="0" indent="0">
              <a:spcBef>
                <a:spcPts val="0"/>
              </a:spcBef>
              <a:spcAft>
                <a:spcPts val="1600"/>
              </a:spcAft>
              <a:buNone/>
            </a:pPr>
            <a:endParaRPr/>
          </a:p>
        </p:txBody>
      </p:sp>
      <p:sp>
        <p:nvSpPr>
          <p:cNvPr id="126" name="Shape 126" descr="This is a CPP resource to be used in introducing Korean culture to the aged care service providers in Australia. It contains 12 Korean traditional instrumental musics with 51 minutes of duration.  Caroline at AKWA" title="Korean Traditional Instrumental Music (국악명상음악 12곡)">
            <a:hlinkClick r:id="rId3"/>
          </p:cNvPr>
          <p:cNvSpPr/>
          <p:nvPr/>
        </p:nvSpPr>
        <p:spPr>
          <a:xfrm>
            <a:off x="311700" y="3056337"/>
            <a:ext cx="2404775" cy="1803575"/>
          </a:xfrm>
          <a:prstGeom prst="rect">
            <a:avLst/>
          </a:prstGeom>
          <a:blipFill>
            <a:blip r:embed="rId4">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Where we got our information from.</a:t>
            </a:r>
            <a:endParaRPr/>
          </a:p>
        </p:txBody>
      </p:sp>
      <p:sp>
        <p:nvSpPr>
          <p:cNvPr id="132" name="Shape 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a:solidFill>
                  <a:srgbClr val="FFFFFF"/>
                </a:solidFill>
              </a:rPr>
              <a:t>“</a:t>
            </a:r>
            <a:r>
              <a:rPr lang="en" i="1" u="sng">
                <a:solidFill>
                  <a:srgbClr val="FFFFFF"/>
                </a:solidFill>
              </a:rPr>
              <a:t>Korean history in Maps</a:t>
            </a:r>
            <a:r>
              <a:rPr lang="en">
                <a:solidFill>
                  <a:srgbClr val="FFFFFF"/>
                </a:solidFill>
              </a:rPr>
              <a:t>” book</a:t>
            </a:r>
            <a:endParaRPr>
              <a:solidFill>
                <a:srgbClr val="FFFFFF"/>
              </a:solidFill>
              <a:latin typeface="Roboto"/>
              <a:ea typeface="Roboto"/>
              <a:cs typeface="Roboto"/>
              <a:sym typeface="Roboto"/>
            </a:endParaRPr>
          </a:p>
          <a:p>
            <a:pPr marL="457200" lvl="0" indent="-342900" rtl="0">
              <a:lnSpc>
                <a:spcPct val="109090"/>
              </a:lnSpc>
              <a:spcBef>
                <a:spcPts val="0"/>
              </a:spcBef>
              <a:spcAft>
                <a:spcPts val="0"/>
              </a:spcAft>
              <a:buClr>
                <a:srgbClr val="FFFFFF"/>
              </a:buClr>
              <a:buSzPts val="1800"/>
              <a:buFont typeface="Roboto"/>
              <a:buChar char="●"/>
            </a:pPr>
            <a:r>
              <a:rPr lang="en" u="sng">
                <a:solidFill>
                  <a:srgbClr val="FFFFFF"/>
                </a:solidFill>
                <a:latin typeface="Roboto"/>
                <a:ea typeface="Roboto"/>
                <a:cs typeface="Roboto"/>
                <a:sym typeface="Roboto"/>
              </a:rPr>
              <a:t>https://www.libertyinnorthkorea.org/learn-north-korea-history/</a:t>
            </a:r>
            <a:endParaRPr u="sng">
              <a:solidFill>
                <a:srgbClr val="FFFFFF"/>
              </a:solidFill>
              <a:latin typeface="Roboto"/>
              <a:ea typeface="Roboto"/>
              <a:cs typeface="Roboto"/>
              <a:sym typeface="Roboto"/>
            </a:endParaRPr>
          </a:p>
          <a:p>
            <a:pPr marL="457200" lvl="0" indent="-342900" rtl="0">
              <a:lnSpc>
                <a:spcPct val="109090"/>
              </a:lnSpc>
              <a:spcBef>
                <a:spcPts val="0"/>
              </a:spcBef>
              <a:spcAft>
                <a:spcPts val="0"/>
              </a:spcAft>
              <a:buClr>
                <a:srgbClr val="FFFFFF"/>
              </a:buClr>
              <a:buSzPts val="1800"/>
              <a:buFont typeface="Roboto"/>
              <a:buChar char="●"/>
            </a:pPr>
            <a:r>
              <a:rPr lang="en" u="sng">
                <a:solidFill>
                  <a:srgbClr val="FFFFFF"/>
                </a:solidFill>
                <a:latin typeface="Roboto"/>
                <a:ea typeface="Roboto"/>
                <a:cs typeface="Roboto"/>
                <a:sym typeface="Roboto"/>
                <a:hlinkClick r:id="rId3"/>
              </a:rPr>
              <a:t>https://www.wikipedia.org/</a:t>
            </a:r>
            <a:endParaRPr>
              <a:solidFill>
                <a:srgbClr val="FFFFFF"/>
              </a:solidFill>
              <a:latin typeface="Roboto"/>
              <a:ea typeface="Roboto"/>
              <a:cs typeface="Roboto"/>
              <a:sym typeface="Roboto"/>
            </a:endParaRPr>
          </a:p>
          <a:p>
            <a:pPr marL="457200" lvl="0" indent="-342900" rtl="0">
              <a:lnSpc>
                <a:spcPct val="109090"/>
              </a:lnSpc>
              <a:spcBef>
                <a:spcPts val="0"/>
              </a:spcBef>
              <a:spcAft>
                <a:spcPts val="0"/>
              </a:spcAft>
              <a:buClr>
                <a:srgbClr val="FFFFFF"/>
              </a:buClr>
              <a:buSzPts val="1800"/>
              <a:buFont typeface="Roboto"/>
              <a:buChar char="●"/>
            </a:pPr>
            <a:r>
              <a:rPr lang="en" u="sng">
                <a:solidFill>
                  <a:srgbClr val="FFFFFF"/>
                </a:solidFill>
                <a:latin typeface="Roboto"/>
                <a:ea typeface="Roboto"/>
                <a:cs typeface="Roboto"/>
                <a:sym typeface="Roboto"/>
                <a:hlinkClick r:id="rId4"/>
              </a:rPr>
              <a:t>https://www.ancient.eu/Goryeo/</a:t>
            </a:r>
            <a:endParaRPr u="sng">
              <a:solidFill>
                <a:srgbClr val="FFFFFF"/>
              </a:solidFill>
              <a:latin typeface="Roboto"/>
              <a:ea typeface="Roboto"/>
              <a:cs typeface="Roboto"/>
              <a:sym typeface="Roboto"/>
            </a:endParaRPr>
          </a:p>
          <a:p>
            <a:pPr marL="457200" lvl="0" indent="-342900" rtl="0">
              <a:lnSpc>
                <a:spcPct val="109090"/>
              </a:lnSpc>
              <a:spcBef>
                <a:spcPts val="0"/>
              </a:spcBef>
              <a:spcAft>
                <a:spcPts val="0"/>
              </a:spcAft>
              <a:buClr>
                <a:srgbClr val="FFFFFF"/>
              </a:buClr>
              <a:buSzPts val="1800"/>
              <a:buFont typeface="Roboto"/>
              <a:buChar char="●"/>
            </a:pPr>
            <a:r>
              <a:rPr lang="en" u="sng">
                <a:solidFill>
                  <a:srgbClr val="FFFFFF"/>
                </a:solidFill>
                <a:latin typeface="Roboto"/>
                <a:ea typeface="Roboto"/>
                <a:cs typeface="Roboto"/>
                <a:sym typeface="Roboto"/>
                <a:hlinkClick r:id="rId5"/>
              </a:rPr>
              <a:t>https://en.wikipedia.org/wiki/Three_Kingdoms_of_Korea</a:t>
            </a:r>
            <a:endParaRPr u="sng">
              <a:solidFill>
                <a:srgbClr val="FFFFFF"/>
              </a:solidFill>
              <a:latin typeface="Roboto"/>
              <a:ea typeface="Roboto"/>
              <a:cs typeface="Roboto"/>
              <a:sym typeface="Roboto"/>
            </a:endParaRPr>
          </a:p>
          <a:p>
            <a:pPr marL="457200" lvl="0" indent="-342900" rtl="0">
              <a:lnSpc>
                <a:spcPct val="109090"/>
              </a:lnSpc>
              <a:spcBef>
                <a:spcPts val="0"/>
              </a:spcBef>
              <a:spcAft>
                <a:spcPts val="0"/>
              </a:spcAft>
              <a:buClr>
                <a:srgbClr val="FFFFFF"/>
              </a:buClr>
              <a:buSzPts val="1800"/>
              <a:buFont typeface="Roboto"/>
              <a:buChar char="●"/>
            </a:pPr>
            <a:r>
              <a:rPr lang="en" u="sng">
                <a:solidFill>
                  <a:srgbClr val="FFFFFF"/>
                </a:solidFill>
                <a:latin typeface="Roboto"/>
                <a:ea typeface="Roboto"/>
                <a:cs typeface="Roboto"/>
                <a:sym typeface="Roboto"/>
                <a:hlinkClick r:id="rId6"/>
              </a:rPr>
              <a:t>https://www.libertyinnorthkorea.org/learn-nk-challenges/</a:t>
            </a:r>
            <a:endParaRPr u="sng">
              <a:solidFill>
                <a:srgbClr val="FFFFFF"/>
              </a:solidFill>
              <a:latin typeface="Roboto"/>
              <a:ea typeface="Roboto"/>
              <a:cs typeface="Roboto"/>
              <a:sym typeface="Roboto"/>
            </a:endParaRPr>
          </a:p>
          <a:p>
            <a:pPr marL="457200" lvl="0" indent="-342900" rtl="0">
              <a:lnSpc>
                <a:spcPct val="109090"/>
              </a:lnSpc>
              <a:spcBef>
                <a:spcPts val="0"/>
              </a:spcBef>
              <a:spcAft>
                <a:spcPts val="0"/>
              </a:spcAft>
              <a:buClr>
                <a:srgbClr val="FFFFFF"/>
              </a:buClr>
              <a:buSzPts val="1800"/>
              <a:buFont typeface="Roboto"/>
              <a:buChar char="●"/>
            </a:pPr>
            <a:r>
              <a:rPr lang="en" u="sng">
                <a:solidFill>
                  <a:srgbClr val="FFFFFF"/>
                </a:solidFill>
                <a:latin typeface="Roboto"/>
                <a:ea typeface="Roboto"/>
                <a:cs typeface="Roboto"/>
                <a:sym typeface="Roboto"/>
              </a:rPr>
              <a:t>https://en.wikipedia.org/wiki/Korean_art</a:t>
            </a:r>
            <a:endParaRPr u="sng">
              <a:solidFill>
                <a:srgbClr val="FFFFFF"/>
              </a:solidFill>
              <a:latin typeface="Roboto"/>
              <a:ea typeface="Roboto"/>
              <a:cs typeface="Roboto"/>
              <a:sym typeface="Roboto"/>
            </a:endParaRPr>
          </a:p>
          <a:p>
            <a:pPr marL="0" marR="203200" lvl="0" indent="0" rtl="0">
              <a:spcBef>
                <a:spcPts val="100"/>
              </a:spcBef>
              <a:spcAft>
                <a:spcPts val="0"/>
              </a:spcAft>
              <a:buNone/>
            </a:pPr>
            <a:endParaRPr sz="1050">
              <a:solidFill>
                <a:srgbClr val="006621"/>
              </a:solidFill>
              <a:latin typeface="Roboto"/>
              <a:ea typeface="Roboto"/>
              <a:cs typeface="Roboto"/>
              <a:sym typeface="Roboto"/>
            </a:endParaRPr>
          </a:p>
          <a:p>
            <a:pPr marL="0" marR="203200" lvl="0" indent="0" rtl="0">
              <a:spcBef>
                <a:spcPts val="100"/>
              </a:spcBef>
              <a:spcAft>
                <a:spcPts val="0"/>
              </a:spcAft>
              <a:buNone/>
            </a:pPr>
            <a:endParaRPr sz="1050">
              <a:solidFill>
                <a:srgbClr val="006621"/>
              </a:solidFill>
              <a:latin typeface="Roboto"/>
              <a:ea typeface="Roboto"/>
              <a:cs typeface="Roboto"/>
              <a:sym typeface="Roboto"/>
            </a:endParaRPr>
          </a:p>
          <a:p>
            <a:pPr marL="0" lvl="0" indent="0" rtl="0">
              <a:lnSpc>
                <a:spcPct val="109090"/>
              </a:lnSpc>
              <a:spcBef>
                <a:spcPts val="0"/>
              </a:spcBef>
              <a:spcAft>
                <a:spcPts val="0"/>
              </a:spcAft>
              <a:buNone/>
            </a:pPr>
            <a:endParaRPr u="sng">
              <a:solidFill>
                <a:srgbClr val="FFFFFF"/>
              </a:solidFill>
              <a:latin typeface="Roboto"/>
              <a:ea typeface="Roboto"/>
              <a:cs typeface="Roboto"/>
              <a:sym typeface="Roboto"/>
            </a:endParaRPr>
          </a:p>
          <a:p>
            <a:pPr marL="0" marR="203200" lvl="0" indent="0" rtl="0">
              <a:spcBef>
                <a:spcPts val="100"/>
              </a:spcBef>
              <a:spcAft>
                <a:spcPts val="0"/>
              </a:spcAft>
              <a:buNone/>
            </a:pPr>
            <a:endParaRPr u="sng">
              <a:solidFill>
                <a:srgbClr val="FFFFFF"/>
              </a:solidFill>
              <a:latin typeface="Roboto"/>
              <a:ea typeface="Roboto"/>
              <a:cs typeface="Roboto"/>
              <a:sym typeface="Roboto"/>
            </a:endParaRPr>
          </a:p>
          <a:p>
            <a:pPr marL="0" marR="203200" lvl="0" indent="0" rtl="0">
              <a:spcBef>
                <a:spcPts val="100"/>
              </a:spcBef>
              <a:spcAft>
                <a:spcPts val="0"/>
              </a:spcAft>
              <a:buNone/>
            </a:pPr>
            <a:endParaRPr sz="1050">
              <a:solidFill>
                <a:srgbClr val="006621"/>
              </a:solidFill>
              <a:latin typeface="Roboto"/>
              <a:ea typeface="Roboto"/>
              <a:cs typeface="Roboto"/>
              <a:sym typeface="Roboto"/>
            </a:endParaRPr>
          </a:p>
          <a:p>
            <a:pPr marL="0" lvl="0" indent="0" rtl="0">
              <a:lnSpc>
                <a:spcPct val="109090"/>
              </a:lnSpc>
              <a:spcBef>
                <a:spcPts val="0"/>
              </a:spcBef>
              <a:spcAft>
                <a:spcPts val="0"/>
              </a:spcAft>
              <a:buNone/>
            </a:pPr>
            <a:endParaRPr>
              <a:solidFill>
                <a:srgbClr val="FFFFFF"/>
              </a:solidFill>
              <a:latin typeface="Roboto"/>
              <a:ea typeface="Roboto"/>
              <a:cs typeface="Roboto"/>
              <a:sym typeface="Roboto"/>
            </a:endParaRPr>
          </a:p>
          <a:p>
            <a:pPr marL="0" marR="203200" lvl="0" indent="0" rtl="0">
              <a:spcBef>
                <a:spcPts val="100"/>
              </a:spcBef>
              <a:spcAft>
                <a:spcPts val="0"/>
              </a:spcAft>
              <a:buNone/>
            </a:pPr>
            <a:endParaRPr sz="1050">
              <a:solidFill>
                <a:srgbClr val="006621"/>
              </a:solidFill>
              <a:latin typeface="Roboto"/>
              <a:ea typeface="Roboto"/>
              <a:cs typeface="Roboto"/>
              <a:sym typeface="Roboto"/>
            </a:endParaRPr>
          </a:p>
          <a:p>
            <a:pPr marL="0" marR="203200" lvl="0" indent="0" rtl="0">
              <a:spcBef>
                <a:spcPts val="100"/>
              </a:spcBef>
              <a:spcAft>
                <a:spcPts val="0"/>
              </a:spcAft>
              <a:buNone/>
            </a:pPr>
            <a:endParaRPr sz="1050">
              <a:solidFill>
                <a:srgbClr val="006621"/>
              </a:solidFill>
              <a:latin typeface="Roboto"/>
              <a:ea typeface="Roboto"/>
              <a:cs typeface="Roboto"/>
              <a:sym typeface="Roboto"/>
            </a:endParaRPr>
          </a:p>
          <a:p>
            <a:pPr marL="0" lvl="0" indent="0" rtl="0">
              <a:spcBef>
                <a:spcPts val="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t>Korean language, art, music, and literature + what was life like for the wealthy and the poor?</a:t>
            </a:r>
            <a:endParaRPr b="1" u="sng"/>
          </a:p>
        </p:txBody>
      </p:sp>
      <p:sp>
        <p:nvSpPr>
          <p:cNvPr id="69" name="Shape 69"/>
          <p:cNvSpPr txBox="1">
            <a:spLocks noGrp="1"/>
          </p:cNvSpPr>
          <p:nvPr>
            <p:ph type="body" idx="1"/>
          </p:nvPr>
        </p:nvSpPr>
        <p:spPr>
          <a:xfrm>
            <a:off x="311700" y="1421075"/>
            <a:ext cx="8520600" cy="29970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FFFFFF"/>
              </a:buClr>
              <a:buSzPts val="2000"/>
              <a:buChar char="●"/>
            </a:pPr>
            <a:r>
              <a:rPr lang="en" sz="2000">
                <a:solidFill>
                  <a:srgbClr val="FFFFFF"/>
                </a:solidFill>
              </a:rPr>
              <a:t>The language that was developed during the Goryeo dynasty is a form of Korean spoken Goryeo language. </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During this dynasty, pottery, paintings, and sculptures was an art.</a:t>
            </a:r>
            <a:endParaRPr sz="2000">
              <a:solidFill>
                <a:srgbClr val="FFFFFF"/>
              </a:solidFill>
            </a:endParaRPr>
          </a:p>
          <a:p>
            <a:pPr marL="457200" lvl="0" indent="-355600" rtl="0">
              <a:lnSpc>
                <a:spcPct val="100000"/>
              </a:lnSpc>
              <a:spcBef>
                <a:spcPts val="0"/>
              </a:spcBef>
              <a:spcAft>
                <a:spcPts val="0"/>
              </a:spcAft>
              <a:buClr>
                <a:srgbClr val="FFFFFF"/>
              </a:buClr>
              <a:buSzPts val="2000"/>
              <a:buChar char="●"/>
            </a:pPr>
            <a:r>
              <a:rPr lang="en" sz="2000">
                <a:solidFill>
                  <a:srgbClr val="FFFFFF"/>
                </a:solidFill>
              </a:rPr>
              <a:t>The music was mostly folk, vocal, religious, and poetic.</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They did poetry and religious based literature.</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The life for the wealthy and poor was different. </a:t>
            </a:r>
            <a:endParaRPr sz="2000">
              <a:solidFill>
                <a:srgbClr val="FFFFFF"/>
              </a:solidFill>
            </a:endParaRPr>
          </a:p>
          <a:p>
            <a:pPr marL="0" lvl="0" indent="457200" rtl="0">
              <a:spcBef>
                <a:spcPts val="1600"/>
              </a:spcBef>
              <a:spcAft>
                <a:spcPts val="0"/>
              </a:spcAft>
              <a:buNone/>
            </a:pPr>
            <a:r>
              <a:rPr lang="en" sz="2000">
                <a:solidFill>
                  <a:srgbClr val="FFFFFF"/>
                </a:solidFill>
              </a:rPr>
              <a:t>The wealthy had luxury while the poor lived in one</a:t>
            </a:r>
            <a:endParaRPr sz="2000">
              <a:solidFill>
                <a:srgbClr val="FFFFFF"/>
              </a:solidFill>
            </a:endParaRPr>
          </a:p>
          <a:p>
            <a:pPr marL="0" lvl="0" indent="0" rtl="0">
              <a:spcBef>
                <a:spcPts val="1600"/>
              </a:spcBef>
              <a:spcAft>
                <a:spcPts val="0"/>
              </a:spcAft>
              <a:buNone/>
            </a:pPr>
            <a:r>
              <a:rPr lang="en" sz="2000">
                <a:solidFill>
                  <a:srgbClr val="FFFFFF"/>
                </a:solidFill>
              </a:rPr>
              <a:t> 	house / apartment with other families. </a:t>
            </a:r>
            <a:endParaRPr sz="2000">
              <a:solidFill>
                <a:srgbClr val="FFFFFF"/>
              </a:solidFill>
            </a:endParaRPr>
          </a:p>
          <a:p>
            <a:pPr marL="2286000" lvl="0" indent="457200" rtl="0">
              <a:spcBef>
                <a:spcPts val="1600"/>
              </a:spcBef>
              <a:spcAft>
                <a:spcPts val="0"/>
              </a:spcAft>
              <a:buNone/>
            </a:pPr>
            <a:endParaRPr sz="4800">
              <a:solidFill>
                <a:srgbClr val="212121"/>
              </a:solidFill>
              <a:latin typeface="Roboto"/>
              <a:ea typeface="Roboto"/>
              <a:cs typeface="Roboto"/>
              <a:sym typeface="Roboto"/>
            </a:endParaRPr>
          </a:p>
          <a:p>
            <a:pPr marL="2286000" lvl="0" indent="0" rtl="0">
              <a:spcBef>
                <a:spcPts val="1600"/>
              </a:spcBef>
              <a:spcAft>
                <a:spcPts val="0"/>
              </a:spcAft>
              <a:buNone/>
            </a:pPr>
            <a:r>
              <a:rPr lang="en" sz="3000">
                <a:solidFill>
                  <a:srgbClr val="212121"/>
                </a:solidFill>
                <a:latin typeface="Roboto"/>
                <a:ea typeface="Roboto"/>
                <a:cs typeface="Roboto"/>
                <a:sym typeface="Roboto"/>
              </a:rPr>
              <a:t>  </a:t>
            </a:r>
            <a:endParaRPr sz="3000">
              <a:solidFill>
                <a:srgbClr val="212121"/>
              </a:solidFill>
              <a:latin typeface="Roboto"/>
              <a:ea typeface="Roboto"/>
              <a:cs typeface="Roboto"/>
              <a:sym typeface="Roboto"/>
            </a:endParaRPr>
          </a:p>
          <a:p>
            <a:pPr marL="0" lvl="0" indent="0" rtl="0">
              <a:spcBef>
                <a:spcPts val="1600"/>
              </a:spcBef>
              <a:spcAft>
                <a:spcPts val="0"/>
              </a:spcAft>
              <a:buNone/>
            </a:pPr>
            <a:endParaRPr sz="100">
              <a:solidFill>
                <a:srgbClr val="212121"/>
              </a:solidFill>
              <a:latin typeface="Roboto"/>
              <a:ea typeface="Roboto"/>
              <a:cs typeface="Roboto"/>
              <a:sym typeface="Roboto"/>
            </a:endParaRPr>
          </a:p>
          <a:p>
            <a:pPr marL="0" lvl="0" indent="0" rtl="0">
              <a:spcBef>
                <a:spcPts val="0"/>
              </a:spcBef>
              <a:spcAft>
                <a:spcPts val="0"/>
              </a:spcAft>
              <a:buNone/>
            </a:pPr>
            <a:endParaRPr sz="2000" b="1">
              <a:solidFill>
                <a:srgbClr val="FFFFFF"/>
              </a:solidFill>
            </a:endParaRPr>
          </a:p>
          <a:p>
            <a:pPr marL="0" lvl="0" indent="0" rtl="0">
              <a:spcBef>
                <a:spcPts val="1600"/>
              </a:spcBef>
              <a:spcAft>
                <a:spcPts val="1600"/>
              </a:spcAft>
              <a:buNone/>
            </a:pPr>
            <a:endParaRPr sz="2000" b="1">
              <a:solidFill>
                <a:srgbClr val="FFFFFF"/>
              </a:solidFill>
            </a:endParaRPr>
          </a:p>
        </p:txBody>
      </p:sp>
      <p:pic>
        <p:nvPicPr>
          <p:cNvPr id="70" name="Shape 70"/>
          <p:cNvPicPr preferRelativeResize="0"/>
          <p:nvPr/>
        </p:nvPicPr>
        <p:blipFill>
          <a:blip r:embed="rId3">
            <a:alphaModFix/>
          </a:blip>
          <a:stretch>
            <a:fillRect/>
          </a:stretch>
        </p:blipFill>
        <p:spPr>
          <a:xfrm>
            <a:off x="6899375" y="2653500"/>
            <a:ext cx="2167749" cy="2489999"/>
          </a:xfrm>
          <a:prstGeom prst="rect">
            <a:avLst/>
          </a:prstGeom>
          <a:noFill/>
          <a:ln>
            <a:noFill/>
          </a:ln>
        </p:spPr>
      </p:pic>
      <p:cxnSp>
        <p:nvCxnSpPr>
          <p:cNvPr id="71" name="Shape 71"/>
          <p:cNvCxnSpPr/>
          <p:nvPr/>
        </p:nvCxnSpPr>
        <p:spPr>
          <a:xfrm>
            <a:off x="578475" y="4263200"/>
            <a:ext cx="5545800" cy="25200"/>
          </a:xfrm>
          <a:prstGeom prst="straightConnector1">
            <a:avLst/>
          </a:prstGeom>
          <a:noFill/>
          <a:ln w="9525" cap="flat" cmpd="sng">
            <a:solidFill>
              <a:schemeClr val="dk2"/>
            </a:solidFill>
            <a:prstDash val="solid"/>
            <a:round/>
            <a:headEnd type="none" w="lg" len="lg"/>
            <a:tailEnd type="triangle" w="lg" len="lg"/>
          </a:ln>
        </p:spPr>
      </p:cxnSp>
      <p:cxnSp>
        <p:nvCxnSpPr>
          <p:cNvPr id="72" name="Shape 72"/>
          <p:cNvCxnSpPr/>
          <p:nvPr/>
        </p:nvCxnSpPr>
        <p:spPr>
          <a:xfrm>
            <a:off x="653950" y="4929700"/>
            <a:ext cx="5370000" cy="252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How did Leaders and foreign countries influence Korea during the Goryeo Dynasty. </a:t>
            </a:r>
            <a:endParaRPr u="sng">
              <a:solidFill>
                <a:srgbClr val="FFFFFF"/>
              </a:solidFill>
            </a:endParaRPr>
          </a:p>
        </p:txBody>
      </p:sp>
      <p:sp>
        <p:nvSpPr>
          <p:cNvPr id="78" name="Shape 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rtl="0">
              <a:spcBef>
                <a:spcPts val="0"/>
              </a:spcBef>
              <a:spcAft>
                <a:spcPts val="0"/>
              </a:spcAft>
              <a:buNone/>
            </a:pPr>
            <a:endParaRPr sz="1400">
              <a:solidFill>
                <a:srgbClr val="FFFFFF"/>
              </a:solidFill>
            </a:endParaRPr>
          </a:p>
          <a:p>
            <a:pPr marL="457200" lvl="0" indent="-336550" rtl="0">
              <a:spcBef>
                <a:spcPts val="1600"/>
              </a:spcBef>
              <a:spcAft>
                <a:spcPts val="0"/>
              </a:spcAft>
              <a:buClr>
                <a:srgbClr val="FFFFFF"/>
              </a:buClr>
              <a:buSzPts val="1700"/>
              <a:buChar char="●"/>
            </a:pPr>
            <a:r>
              <a:rPr lang="en" sz="1700">
                <a:solidFill>
                  <a:srgbClr val="FFFFFF"/>
                </a:solidFill>
              </a:rPr>
              <a:t>Influential leaders in Korea during Goryeo were “Kyon Hwon attacked Gyeongju, the Silla capital. Gung Ye”s unpopular and fanatical tyranny led to his death[...] he was succeeded by his first minister, the able Wang Geon in 918CE who attacked later Baekje, now be set by leadership in fighting..” </a:t>
            </a:r>
            <a:endParaRPr sz="1700">
              <a:solidFill>
                <a:srgbClr val="FFFFFF"/>
              </a:solidFill>
            </a:endParaRPr>
          </a:p>
          <a:p>
            <a:pPr marL="457200" lvl="0" indent="-336550" rtl="0">
              <a:spcBef>
                <a:spcPts val="0"/>
              </a:spcBef>
              <a:spcAft>
                <a:spcPts val="0"/>
              </a:spcAft>
              <a:buClr>
                <a:srgbClr val="FFFFFF"/>
              </a:buClr>
              <a:buSzPts val="1700"/>
              <a:buChar char="●"/>
            </a:pPr>
            <a:r>
              <a:rPr lang="en" sz="1700">
                <a:solidFill>
                  <a:srgbClr val="FFFFFF"/>
                </a:solidFill>
              </a:rPr>
              <a:t>They shaped the time by conquering and making allies.</a:t>
            </a:r>
            <a:endParaRPr sz="1700">
              <a:solidFill>
                <a:srgbClr val="FFFFFF"/>
              </a:solidFill>
            </a:endParaRPr>
          </a:p>
          <a:p>
            <a:pPr marL="457200" lvl="0" indent="-336550" rtl="0">
              <a:spcBef>
                <a:spcPts val="0"/>
              </a:spcBef>
              <a:spcAft>
                <a:spcPts val="0"/>
              </a:spcAft>
              <a:buClr>
                <a:srgbClr val="FFFFFF"/>
              </a:buClr>
              <a:buSzPts val="1700"/>
              <a:buChar char="●"/>
            </a:pPr>
            <a:r>
              <a:rPr lang="en" sz="1700">
                <a:solidFill>
                  <a:srgbClr val="FFFFFF"/>
                </a:solidFill>
              </a:rPr>
              <a:t>China influenced the development of Korea. One of Korea’s main three kingdoms , named the Goguryeo, was very influenced by China. </a:t>
            </a:r>
            <a:endParaRPr sz="1700">
              <a:solidFill>
                <a:srgbClr val="FFFFFF"/>
              </a:solidFill>
            </a:endParaRPr>
          </a:p>
          <a:p>
            <a:pPr marL="457200" lvl="0" indent="-336550" rtl="0">
              <a:spcBef>
                <a:spcPts val="0"/>
              </a:spcBef>
              <a:spcAft>
                <a:spcPts val="0"/>
              </a:spcAft>
              <a:buClr>
                <a:srgbClr val="FFFFFF"/>
              </a:buClr>
              <a:buSzPts val="1700"/>
              <a:buChar char="●"/>
            </a:pPr>
            <a:r>
              <a:rPr lang="en" sz="1700">
                <a:solidFill>
                  <a:srgbClr val="FFFFFF"/>
                </a:solidFill>
              </a:rPr>
              <a:t>Another named the Silla openly teamed up, or allied with Tang against their opponents. </a:t>
            </a:r>
            <a:endParaRPr sz="1700">
              <a:solidFill>
                <a:srgbClr val="FFFFFF"/>
              </a:solidFill>
            </a:endParaRPr>
          </a:p>
          <a:p>
            <a:pPr marL="457200" lvl="0" indent="-336550" rtl="0">
              <a:spcBef>
                <a:spcPts val="0"/>
              </a:spcBef>
              <a:spcAft>
                <a:spcPts val="0"/>
              </a:spcAft>
              <a:buClr>
                <a:srgbClr val="FFFFFF"/>
              </a:buClr>
              <a:buSzPts val="1700"/>
              <a:buChar char="●"/>
            </a:pPr>
            <a:r>
              <a:rPr lang="en" sz="1700">
                <a:solidFill>
                  <a:srgbClr val="FFFFFF"/>
                </a:solidFill>
              </a:rPr>
              <a:t>Korea also embraced new studies from China. Buddhism was first, then Confucianism. &lt;&lt;&lt; those are religions.  Korea was a monarchy.</a:t>
            </a:r>
            <a:endParaRPr sz="17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Korean religion and social structure</a:t>
            </a:r>
            <a:endParaRPr b="1" u="sng"/>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FFFFFF"/>
              </a:buClr>
              <a:buSzPts val="2000"/>
              <a:buChar char="●"/>
            </a:pPr>
            <a:r>
              <a:rPr lang="en" sz="2000">
                <a:solidFill>
                  <a:srgbClr val="FFFFFF"/>
                </a:solidFill>
              </a:rPr>
              <a:t>The Religion during the Goryeo Dynasty was Buddhism. From the people, to the rulers, to their lowest subjects, were believing in Buddhism. They adopted this religion from China.</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During the Goryeo Dynasty the social classes were a free class. They were obliged to pay taxes, serve in the Korean army, and take on unpaid labor. Artisans, peasants, merchants, and fisherman made this class up, but merchants were regarded lowly by Yangban. </a:t>
            </a:r>
            <a:endParaRPr sz="2000">
              <a:solidFill>
                <a:srgbClr val="FFFFFF"/>
              </a:solidFill>
            </a:endParaRPr>
          </a:p>
          <a:p>
            <a:pPr marL="0" lvl="0" indent="0" algn="ctr" rtl="0">
              <a:spcBef>
                <a:spcPts val="1600"/>
              </a:spcBef>
              <a:spcAft>
                <a:spcPts val="0"/>
              </a:spcAft>
              <a:buNone/>
            </a:pPr>
            <a:r>
              <a:rPr lang="en" sz="3600">
                <a:solidFill>
                  <a:srgbClr val="212121"/>
                </a:solidFill>
                <a:latin typeface="Roboto"/>
                <a:ea typeface="Roboto"/>
                <a:cs typeface="Roboto"/>
                <a:sym typeface="Roboto"/>
              </a:rPr>
              <a:t>매혹적인</a:t>
            </a:r>
            <a:endParaRPr sz="3600">
              <a:solidFill>
                <a:srgbClr val="212121"/>
              </a:solidFill>
              <a:latin typeface="Roboto"/>
              <a:ea typeface="Roboto"/>
              <a:cs typeface="Roboto"/>
              <a:sym typeface="Roboto"/>
            </a:endParaRPr>
          </a:p>
          <a:p>
            <a:pPr marL="0" lvl="0" indent="0" rtl="0">
              <a:spcBef>
                <a:spcPts val="1600"/>
              </a:spcBef>
              <a:spcAft>
                <a:spcPts val="0"/>
              </a:spcAft>
              <a:buNone/>
            </a:pPr>
            <a:endParaRPr sz="3600">
              <a:solidFill>
                <a:srgbClr val="212121"/>
              </a:solidFill>
              <a:latin typeface="Roboto"/>
              <a:ea typeface="Roboto"/>
              <a:cs typeface="Roboto"/>
              <a:sym typeface="Roboto"/>
            </a:endParaRPr>
          </a:p>
          <a:p>
            <a:pPr marL="0" lvl="0" indent="0" rtl="0">
              <a:spcBef>
                <a:spcPts val="0"/>
              </a:spcBef>
              <a:spcAft>
                <a:spcPts val="1600"/>
              </a:spcAft>
              <a:buNone/>
            </a:pPr>
            <a:endParaRPr sz="2000" b="1">
              <a:solidFill>
                <a:srgbClr val="FFFFFF"/>
              </a:solidFill>
            </a:endParaRPr>
          </a:p>
        </p:txBody>
      </p:sp>
      <p:pic>
        <p:nvPicPr>
          <p:cNvPr id="85" name="Shape 85"/>
          <p:cNvPicPr preferRelativeResize="0"/>
          <p:nvPr/>
        </p:nvPicPr>
        <p:blipFill>
          <a:blip r:embed="rId3">
            <a:alphaModFix/>
          </a:blip>
          <a:stretch>
            <a:fillRect/>
          </a:stretch>
        </p:blipFill>
        <p:spPr>
          <a:xfrm>
            <a:off x="5747125" y="3332575"/>
            <a:ext cx="3245977" cy="1697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How did the Goryeo Dynasty lead to the overall development of Korea. </a:t>
            </a:r>
            <a:endParaRPr b="1" u="sng"/>
          </a:p>
        </p:txBody>
      </p:sp>
      <p:sp>
        <p:nvSpPr>
          <p:cNvPr id="91" name="Shape 91"/>
          <p:cNvSpPr txBox="1">
            <a:spLocks noGrp="1"/>
          </p:cNvSpPr>
          <p:nvPr>
            <p:ph type="body" idx="1"/>
          </p:nvPr>
        </p:nvSpPr>
        <p:spPr>
          <a:xfrm>
            <a:off x="311700" y="1483950"/>
            <a:ext cx="8520600" cy="3084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FFFFFF"/>
              </a:buClr>
              <a:buSzPts val="2400"/>
              <a:buChar char="●"/>
            </a:pPr>
            <a:r>
              <a:rPr lang="en" sz="2400">
                <a:solidFill>
                  <a:srgbClr val="FFFFFF"/>
                </a:solidFill>
              </a:rPr>
              <a:t>Letting other countries influence and help with ideas of culture. China was a big factor in things such as religion. </a:t>
            </a:r>
            <a:endParaRPr sz="2400">
              <a:solidFill>
                <a:srgbClr val="FFFFFF"/>
              </a:solidFill>
            </a:endParaRPr>
          </a:p>
          <a:p>
            <a:pPr marL="457200" lvl="0" indent="-381000" rtl="0">
              <a:spcBef>
                <a:spcPts val="0"/>
              </a:spcBef>
              <a:spcAft>
                <a:spcPts val="0"/>
              </a:spcAft>
              <a:buClr>
                <a:srgbClr val="FFFFFF"/>
              </a:buClr>
              <a:buSzPts val="2400"/>
              <a:buChar char="●"/>
            </a:pPr>
            <a:r>
              <a:rPr lang="en" sz="2400">
                <a:solidFill>
                  <a:srgbClr val="FFFFFF"/>
                </a:solidFill>
              </a:rPr>
              <a:t>Allies - join forces with</a:t>
            </a:r>
            <a:endParaRPr sz="2400">
              <a:solidFill>
                <a:srgbClr val="FFFFFF"/>
              </a:solidFill>
            </a:endParaRPr>
          </a:p>
          <a:p>
            <a:pPr marL="457200" lvl="0" indent="-381000" rtl="0">
              <a:spcBef>
                <a:spcPts val="0"/>
              </a:spcBef>
              <a:spcAft>
                <a:spcPts val="0"/>
              </a:spcAft>
              <a:buClr>
                <a:srgbClr val="FFFFFF"/>
              </a:buClr>
              <a:buSzPts val="2400"/>
              <a:buChar char="●"/>
            </a:pPr>
            <a:r>
              <a:rPr lang="en" sz="2400">
                <a:solidFill>
                  <a:srgbClr val="FFFFFF"/>
                </a:solidFill>
              </a:rPr>
              <a:t>Growth</a:t>
            </a:r>
            <a:endParaRPr sz="2400">
              <a:solidFill>
                <a:srgbClr val="FFFFFF"/>
              </a:solidFill>
            </a:endParaRPr>
          </a:p>
          <a:p>
            <a:pPr marL="457200" lvl="0" indent="-381000" rtl="0">
              <a:spcBef>
                <a:spcPts val="0"/>
              </a:spcBef>
              <a:spcAft>
                <a:spcPts val="0"/>
              </a:spcAft>
              <a:buClr>
                <a:srgbClr val="FFFFFF"/>
              </a:buClr>
              <a:buSzPts val="2400"/>
              <a:buChar char="●"/>
            </a:pPr>
            <a:r>
              <a:rPr lang="en" sz="2400">
                <a:solidFill>
                  <a:srgbClr val="FFFFFF"/>
                </a:solidFill>
              </a:rPr>
              <a:t>Getting stronger and learning from mistakes of protection</a:t>
            </a:r>
            <a:endParaRPr sz="2400">
              <a:solidFill>
                <a:srgbClr val="FFFFFF"/>
              </a:solidFill>
            </a:endParaRPr>
          </a:p>
          <a:p>
            <a:pPr marL="457200" lvl="0" indent="-381000" rtl="0">
              <a:spcBef>
                <a:spcPts val="0"/>
              </a:spcBef>
              <a:spcAft>
                <a:spcPts val="0"/>
              </a:spcAft>
              <a:buClr>
                <a:srgbClr val="FFFFFF"/>
              </a:buClr>
              <a:buSzPts val="2400"/>
              <a:buChar char="●"/>
            </a:pPr>
            <a:r>
              <a:rPr lang="en" sz="2400">
                <a:solidFill>
                  <a:srgbClr val="FFFFFF"/>
                </a:solidFill>
              </a:rPr>
              <a:t>Conquering and spreading land</a:t>
            </a:r>
            <a:endParaRPr sz="2400">
              <a:solidFill>
                <a:srgbClr val="FFFFFF"/>
              </a:solidFill>
            </a:endParaRPr>
          </a:p>
          <a:p>
            <a:pPr marL="0" lvl="0" indent="0">
              <a:spcBef>
                <a:spcPts val="1600"/>
              </a:spcBef>
              <a:spcAft>
                <a:spcPts val="1600"/>
              </a:spcAft>
              <a:buNone/>
            </a:pPr>
            <a:r>
              <a:rPr lang="en" sz="3000">
                <a:solidFill>
                  <a:srgbClr val="000000"/>
                </a:solidFill>
                <a:latin typeface="Roboto"/>
                <a:ea typeface="Roboto"/>
                <a:cs typeface="Roboto"/>
                <a:sym typeface="Roboto"/>
              </a:rPr>
              <a:t>                     .</a:t>
            </a:r>
            <a:endParaRPr sz="3000"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What problems did North Korea have to overcome?</a:t>
            </a:r>
            <a:endParaRPr b="1"/>
          </a:p>
        </p:txBody>
      </p:sp>
      <p:sp>
        <p:nvSpPr>
          <p:cNvPr id="97" name="Shape 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FFFFFF"/>
              </a:buClr>
              <a:buSzPts val="2000"/>
              <a:buChar char="●"/>
            </a:pPr>
            <a:r>
              <a:rPr lang="en" sz="2000">
                <a:solidFill>
                  <a:srgbClr val="FFFFFF"/>
                </a:solidFill>
              </a:rPr>
              <a:t>No freedom of speech. This means they do not have the right to say what they would like to, or what they believe in.</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No religious freedom. This means they do not have the right to worship  and follow the religion that they choose.</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No freedom of movement. This means that they do not have the right to travel to different places and then return to North Korea.</a:t>
            </a:r>
            <a:endParaRPr sz="2000">
              <a:solidFill>
                <a:srgbClr val="FFFFFF"/>
              </a:solidFill>
            </a:endParaRPr>
          </a:p>
          <a:p>
            <a:pPr marL="457200" lvl="0" indent="-355600" rtl="0">
              <a:spcBef>
                <a:spcPts val="0"/>
              </a:spcBef>
              <a:spcAft>
                <a:spcPts val="0"/>
              </a:spcAft>
              <a:buClr>
                <a:srgbClr val="FFFFFF"/>
              </a:buClr>
              <a:buSzPts val="2000"/>
              <a:buChar char="●"/>
            </a:pPr>
            <a:r>
              <a:rPr lang="en" sz="2000">
                <a:solidFill>
                  <a:srgbClr val="FFFFFF"/>
                </a:solidFill>
              </a:rPr>
              <a:t>Food shortages. This means lack of food, which can lead to starvation or severe hunger.</a:t>
            </a:r>
            <a:endParaRPr sz="2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t>What was North Korea like during these periods?</a:t>
            </a:r>
            <a:endParaRPr b="1" u="sng"/>
          </a:p>
        </p:txBody>
      </p:sp>
      <p:sp>
        <p:nvSpPr>
          <p:cNvPr id="103" name="Shape 103"/>
          <p:cNvSpPr txBox="1">
            <a:spLocks noGrp="1"/>
          </p:cNvSpPr>
          <p:nvPr>
            <p:ph type="body" idx="1"/>
          </p:nvPr>
        </p:nvSpPr>
        <p:spPr>
          <a:xfrm>
            <a:off x="311700" y="1152475"/>
            <a:ext cx="8520600" cy="3890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solidFill>
                  <a:srgbClr val="FFFFFF"/>
                </a:solidFill>
              </a:rPr>
              <a:t>a- Freedoms or lacks or freedoms? </a:t>
            </a:r>
            <a:endParaRPr b="1" u="sng">
              <a:solidFill>
                <a:srgbClr val="FFFFFF"/>
              </a:solidFill>
            </a:endParaRPr>
          </a:p>
          <a:p>
            <a:pPr marL="0" lvl="0" indent="0" rtl="0">
              <a:spcBef>
                <a:spcPts val="1600"/>
              </a:spcBef>
              <a:spcAft>
                <a:spcPts val="0"/>
              </a:spcAft>
              <a:buNone/>
            </a:pPr>
            <a:r>
              <a:rPr lang="en">
                <a:solidFill>
                  <a:srgbClr val="FFFFFF"/>
                </a:solidFill>
              </a:rPr>
              <a:t>North Korea had, if any, very little freedoms. Many things like freedom of speech and freedom of religion are not allowed. </a:t>
            </a:r>
            <a:endParaRPr>
              <a:solidFill>
                <a:srgbClr val="FFFFFF"/>
              </a:solidFill>
            </a:endParaRPr>
          </a:p>
          <a:p>
            <a:pPr marL="0" lvl="0" indent="0">
              <a:spcBef>
                <a:spcPts val="1600"/>
              </a:spcBef>
              <a:spcAft>
                <a:spcPts val="0"/>
              </a:spcAft>
              <a:buNone/>
            </a:pPr>
            <a:r>
              <a:rPr lang="en" b="1" u="sng">
                <a:solidFill>
                  <a:srgbClr val="FFFFFF"/>
                </a:solidFill>
              </a:rPr>
              <a:t>b- Industrial or agrarian?</a:t>
            </a:r>
            <a:endParaRPr b="1" u="sng">
              <a:solidFill>
                <a:srgbClr val="FFFFFF"/>
              </a:solidFill>
            </a:endParaRPr>
          </a:p>
          <a:p>
            <a:pPr marL="0" lvl="0" indent="0">
              <a:spcBef>
                <a:spcPts val="1600"/>
              </a:spcBef>
              <a:spcAft>
                <a:spcPts val="0"/>
              </a:spcAft>
              <a:buNone/>
            </a:pPr>
            <a:r>
              <a:rPr lang="en">
                <a:solidFill>
                  <a:srgbClr val="FFFFFF"/>
                </a:solidFill>
              </a:rPr>
              <a:t>North Korea’s economy is agrarian, very isolated, and strictly controlled.</a:t>
            </a:r>
            <a:endParaRPr>
              <a:solidFill>
                <a:srgbClr val="FFFFFF"/>
              </a:solidFill>
            </a:endParaRPr>
          </a:p>
          <a:p>
            <a:pPr marL="0" lvl="0" indent="0" rtl="0">
              <a:spcBef>
                <a:spcPts val="1600"/>
              </a:spcBef>
              <a:spcAft>
                <a:spcPts val="0"/>
              </a:spcAft>
              <a:buNone/>
            </a:pPr>
            <a:r>
              <a:rPr lang="en" b="1" u="sng">
                <a:solidFill>
                  <a:srgbClr val="FFFFFF"/>
                </a:solidFill>
              </a:rPr>
              <a:t>c- The arts: 2D and 3D art, literature, and music?</a:t>
            </a:r>
            <a:endParaRPr b="1" u="sng">
              <a:solidFill>
                <a:srgbClr val="FFFFFF"/>
              </a:solidFill>
            </a:endParaRPr>
          </a:p>
          <a:p>
            <a:pPr marL="0" lvl="0" indent="0" rtl="0">
              <a:spcBef>
                <a:spcPts val="0"/>
              </a:spcBef>
              <a:spcAft>
                <a:spcPts val="0"/>
              </a:spcAft>
              <a:buNone/>
            </a:pPr>
            <a:r>
              <a:rPr lang="en">
                <a:solidFill>
                  <a:srgbClr val="FFFFFF"/>
                </a:solidFill>
              </a:rPr>
              <a:t>-Different arts done in North Korea are calligraphy, music, painting and pottery, often marked by the use of natural forms, surface decoration, and bold colors or sound.</a:t>
            </a:r>
            <a:r>
              <a:rPr lang="en">
                <a:solidFill>
                  <a:srgbClr val="000000"/>
                </a:solidFill>
              </a:rPr>
              <a:t> </a:t>
            </a:r>
            <a:endParaRPr>
              <a:solidFill>
                <a:srgbClr val="000000"/>
              </a:solidFill>
            </a:endParaRPr>
          </a:p>
          <a:p>
            <a:pPr marL="0" lvl="0" indent="0" rtl="0">
              <a:spcBef>
                <a:spcPts val="0"/>
              </a:spcBef>
              <a:spcAft>
                <a:spcPts val="0"/>
              </a:spcAft>
              <a:buNone/>
            </a:pPr>
            <a:endParaRPr sz="1300">
              <a:solidFill>
                <a:srgbClr val="000000"/>
              </a:solidFill>
              <a:latin typeface="Cambria"/>
              <a:ea typeface="Cambria"/>
              <a:cs typeface="Cambria"/>
              <a:sym typeface="Cambria"/>
            </a:endParaRPr>
          </a:p>
          <a:p>
            <a:pPr marL="0" lvl="0" indent="0">
              <a:spcBef>
                <a:spcPts val="0"/>
              </a:spcBef>
              <a:spcAft>
                <a:spcPts val="0"/>
              </a:spcAft>
              <a:buNone/>
            </a:pPr>
            <a:endParaRPr sz="2000">
              <a:solidFill>
                <a:srgbClr val="FFFFFF"/>
              </a:solidFill>
            </a:endParaRPr>
          </a:p>
          <a:p>
            <a:pPr marL="0" lvl="0" indent="0" rtl="0">
              <a:spcBef>
                <a:spcPts val="1600"/>
              </a:spcBef>
              <a:spcAft>
                <a:spcPts val="0"/>
              </a:spcAft>
              <a:buNone/>
            </a:pPr>
            <a:endParaRPr sz="2000"/>
          </a:p>
          <a:p>
            <a:pPr marL="0" lvl="0" indent="0" algn="ctr" rtl="0">
              <a:spcBef>
                <a:spcPts val="1600"/>
              </a:spcBef>
              <a:spcAft>
                <a:spcPts val="1600"/>
              </a:spcAft>
              <a:buNone/>
            </a:pPr>
            <a:endParaRPr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t>How did other countries affect North Korea?</a:t>
            </a:r>
            <a:endParaRPr b="1" u="sng"/>
          </a:p>
        </p:txBody>
      </p:sp>
      <p:sp>
        <p:nvSpPr>
          <p:cNvPr id="109" name="Shape 109"/>
          <p:cNvSpPr txBox="1"/>
          <p:nvPr/>
        </p:nvSpPr>
        <p:spPr>
          <a:xfrm>
            <a:off x="491100" y="1164325"/>
            <a:ext cx="8161800" cy="2100300"/>
          </a:xfrm>
          <a:prstGeom prst="rect">
            <a:avLst/>
          </a:prstGeom>
          <a:noFill/>
          <a:ln>
            <a:noFill/>
          </a:ln>
        </p:spPr>
        <p:txBody>
          <a:bodyPr spcFirstLastPara="1" wrap="square" lIns="91425" tIns="91425" rIns="91425" bIns="91425" anchor="t" anchorCtr="0">
            <a:noAutofit/>
          </a:bodyPr>
          <a:lstStyle/>
          <a:p>
            <a:pPr marL="457200" lvl="0" indent="-355600" rtl="0">
              <a:lnSpc>
                <a:spcPct val="115000"/>
              </a:lnSpc>
              <a:spcBef>
                <a:spcPts val="0"/>
              </a:spcBef>
              <a:spcAft>
                <a:spcPts val="0"/>
              </a:spcAft>
              <a:buClr>
                <a:srgbClr val="FFFFFF"/>
              </a:buClr>
              <a:buSzPts val="2000"/>
              <a:buFont typeface="Average"/>
              <a:buChar char="●"/>
            </a:pPr>
            <a:r>
              <a:rPr lang="en" sz="2000">
                <a:solidFill>
                  <a:srgbClr val="FFFFFF"/>
                </a:solidFill>
                <a:latin typeface="Average"/>
                <a:ea typeface="Average"/>
                <a:cs typeface="Average"/>
                <a:sym typeface="Average"/>
              </a:rPr>
              <a:t>The impact China and Japan had on North Korea was that these countries influenced North Korea by them trying to change their government into a monarchy (Japan) and a communist country (China).  This has made a huge impact in Korea’s politics and there was also a big effect of safety and strength on the country. </a:t>
            </a:r>
            <a:endParaRPr sz="2000">
              <a:solidFill>
                <a:srgbClr val="FFFFFF"/>
              </a:solidFill>
              <a:latin typeface="Average"/>
              <a:ea typeface="Average"/>
              <a:cs typeface="Average"/>
              <a:sym typeface="Average"/>
            </a:endParaRPr>
          </a:p>
          <a:p>
            <a:pPr marL="0" lvl="0" indent="0">
              <a:spcBef>
                <a:spcPts val="0"/>
              </a:spcBef>
              <a:spcAft>
                <a:spcPts val="0"/>
              </a:spcAft>
              <a:buNone/>
            </a:pPr>
            <a:endParaRPr/>
          </a:p>
        </p:txBody>
      </p:sp>
      <p:pic>
        <p:nvPicPr>
          <p:cNvPr id="110" name="Shape 110" descr="Image result for japan map"/>
          <p:cNvPicPr preferRelativeResize="0"/>
          <p:nvPr/>
        </p:nvPicPr>
        <p:blipFill>
          <a:blip r:embed="rId3">
            <a:alphaModFix/>
          </a:blip>
          <a:stretch>
            <a:fillRect/>
          </a:stretch>
        </p:blipFill>
        <p:spPr>
          <a:xfrm>
            <a:off x="1526025" y="3051425"/>
            <a:ext cx="2173250" cy="1509500"/>
          </a:xfrm>
          <a:prstGeom prst="rect">
            <a:avLst/>
          </a:prstGeom>
          <a:noFill/>
          <a:ln>
            <a:noFill/>
          </a:ln>
        </p:spPr>
      </p:pic>
      <p:sp>
        <p:nvSpPr>
          <p:cNvPr id="111" name="Shape 111"/>
          <p:cNvSpPr txBox="1"/>
          <p:nvPr/>
        </p:nvSpPr>
        <p:spPr>
          <a:xfrm>
            <a:off x="2226250" y="4560925"/>
            <a:ext cx="772800" cy="41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Japan</a:t>
            </a:r>
            <a:endParaRPr>
              <a:solidFill>
                <a:srgbClr val="FFFFFF"/>
              </a:solidFill>
            </a:endParaRPr>
          </a:p>
        </p:txBody>
      </p:sp>
      <p:pic>
        <p:nvPicPr>
          <p:cNvPr id="112" name="Shape 112" descr="Image result for china map"/>
          <p:cNvPicPr preferRelativeResize="0"/>
          <p:nvPr/>
        </p:nvPicPr>
        <p:blipFill>
          <a:blip r:embed="rId4">
            <a:alphaModFix/>
          </a:blip>
          <a:stretch>
            <a:fillRect/>
          </a:stretch>
        </p:blipFill>
        <p:spPr>
          <a:xfrm>
            <a:off x="5476625" y="3051425"/>
            <a:ext cx="2092050" cy="1509500"/>
          </a:xfrm>
          <a:prstGeom prst="rect">
            <a:avLst/>
          </a:prstGeom>
          <a:noFill/>
          <a:ln>
            <a:noFill/>
          </a:ln>
        </p:spPr>
      </p:pic>
      <p:sp>
        <p:nvSpPr>
          <p:cNvPr id="113" name="Shape 113"/>
          <p:cNvSpPr txBox="1"/>
          <p:nvPr/>
        </p:nvSpPr>
        <p:spPr>
          <a:xfrm>
            <a:off x="6136250" y="4494300"/>
            <a:ext cx="772800" cy="41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China</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1064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u="sng">
                <a:solidFill>
                  <a:srgbClr val="FFFFFF"/>
                </a:solidFill>
              </a:rPr>
              <a:t>How did Korea manage to keep its autonomy in  the face of other nations’ influences? </a:t>
            </a:r>
            <a:endParaRPr b="1" u="sng">
              <a:solidFill>
                <a:srgbClr val="FFFFFF"/>
              </a:solidFill>
            </a:endParaRPr>
          </a:p>
          <a:p>
            <a:pPr marL="0" lvl="0" indent="0">
              <a:spcBef>
                <a:spcPts val="0"/>
              </a:spcBef>
              <a:spcAft>
                <a:spcPts val="0"/>
              </a:spcAft>
              <a:buNone/>
            </a:pPr>
            <a:endParaRPr/>
          </a:p>
        </p:txBody>
      </p:sp>
      <p:sp>
        <p:nvSpPr>
          <p:cNvPr id="119" name="Shape 119"/>
          <p:cNvSpPr txBox="1">
            <a:spLocks noGrp="1"/>
          </p:cNvSpPr>
          <p:nvPr>
            <p:ph type="body" idx="1"/>
          </p:nvPr>
        </p:nvSpPr>
        <p:spPr>
          <a:xfrm>
            <a:off x="311700" y="1584550"/>
            <a:ext cx="8520600" cy="2984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000">
              <a:solidFill>
                <a:srgbClr val="F3F3F3"/>
              </a:solidFill>
            </a:endParaRPr>
          </a:p>
          <a:p>
            <a:pPr marL="457200" lvl="0" indent="-355600" rtl="0">
              <a:spcBef>
                <a:spcPts val="0"/>
              </a:spcBef>
              <a:spcAft>
                <a:spcPts val="0"/>
              </a:spcAft>
              <a:buClr>
                <a:srgbClr val="FFFFFF"/>
              </a:buClr>
              <a:buSzPts val="2000"/>
              <a:buChar char="●"/>
            </a:pPr>
            <a:r>
              <a:rPr lang="en" sz="2000">
                <a:solidFill>
                  <a:srgbClr val="FFFFFF"/>
                </a:solidFill>
              </a:rPr>
              <a:t>North Korea kept its autonomy by staying very isolated.  Foreign media is not allowed, interaction with tourists is controlled strictly, and you can not get on the internet. By them doing this their autonomy stays how they want it.  </a:t>
            </a:r>
            <a:endParaRPr sz="2000">
              <a:solidFill>
                <a:srgbClr val="FFFFFF"/>
              </a:solidFill>
            </a:endParaRPr>
          </a:p>
          <a:p>
            <a:pPr marL="0" lvl="0" indent="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Macintosh PowerPoint</Application>
  <PresentationFormat>On-screen Show (16:9)</PresentationFormat>
  <Paragraphs>79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Roboto</vt:lpstr>
      <vt:lpstr>Average</vt:lpstr>
      <vt:lpstr>Oswald</vt:lpstr>
      <vt:lpstr>Slate</vt:lpstr>
      <vt:lpstr>Korean History Early Ages - Modern Ages</vt:lpstr>
      <vt:lpstr>Korean language, art, music, and literature + what was life like for the wealthy and the poor?</vt:lpstr>
      <vt:lpstr>How did Leaders and foreign countries influence Korea during the Goryeo Dynasty. </vt:lpstr>
      <vt:lpstr>Korean religion and social structure</vt:lpstr>
      <vt:lpstr>How did the Goryeo Dynasty lead to the overall development of Korea. </vt:lpstr>
      <vt:lpstr>What problems did North Korea have to overcome?</vt:lpstr>
      <vt:lpstr>What was North Korea like during these periods?</vt:lpstr>
      <vt:lpstr>How did other countries affect North Korea?</vt:lpstr>
      <vt:lpstr>How did Korea manage to keep its autonomy in  the face of other nations’ influences?  </vt:lpstr>
      <vt:lpstr>The End!</vt:lpstr>
      <vt:lpstr>Where we got our information from.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History Early Ages - Modern Ages</dc:title>
  <cp:lastModifiedBy>PLS</cp:lastModifiedBy>
  <cp:revision>1</cp:revision>
  <dcterms:modified xsi:type="dcterms:W3CDTF">2018-01-30T14:08:58Z</dcterms:modified>
</cp:coreProperties>
</file>