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3" d="100"/>
          <a:sy n="143" d="100"/>
        </p:scale>
        <p:origin x="-104" y="-6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6481998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caitlin  - names</a:t>
            </a:r>
            <a:endParaRPr/>
          </a:p>
          <a:p>
            <a:pPr marL="0" lvl="0" indent="0" rtl="0">
              <a:spcBef>
                <a:spcPts val="0"/>
              </a:spcBef>
              <a:spcAft>
                <a:spcPts val="0"/>
              </a:spcAft>
              <a:buNone/>
            </a:pPr>
            <a:r>
              <a:rPr lang="en"/>
              <a:t>Melanie - title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Taryn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Taryn -  Words</a:t>
            </a:r>
            <a:endParaRPr/>
          </a:p>
          <a:p>
            <a:pPr marL="0" lvl="0" indent="0">
              <a:spcBef>
                <a:spcPts val="0"/>
              </a:spcBef>
              <a:spcAft>
                <a:spcPts val="0"/>
              </a:spcAft>
              <a:buNone/>
            </a:pPr>
            <a:r>
              <a:rPr lang="en"/>
              <a:t>Caitlin - Bibliography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Gracelyn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Melanie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Gracelyn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Melanie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Gracelyn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Caitlin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Taryn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Caitlin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2" name="Shape 12"/>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3" name="Shape 13"/>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4" name="Shape 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5" name="Shape 1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title"/>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endParaRPr/>
          </a:p>
        </p:txBody>
      </p:sp>
      <p:sp>
        <p:nvSpPr>
          <p:cNvPr id="56" name="Shape 56"/>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cxnSp>
        <p:nvCxnSpPr>
          <p:cNvPr id="18" name="Shape 18"/>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9" name="Shape 19"/>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3" name="Shape 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Shape 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cxnSp>
        <p:nvCxnSpPr>
          <p:cNvPr id="27" name="Shape 27"/>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8" name="Shape 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Shape 2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5"/>
        <p:cNvGrpSpPr/>
        <p:nvPr/>
      </p:nvGrpSpPr>
      <p:grpSpPr>
        <a:xfrm>
          <a:off x="0" y="0"/>
          <a:ext cx="0" cy="0"/>
          <a:chOff x="0" y="0"/>
          <a:chExt cx="0" cy="0"/>
        </a:xfrm>
      </p:grpSpPr>
      <p:cxnSp>
        <p:nvCxnSpPr>
          <p:cNvPr id="36" name="Shape 36"/>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7" name="Shape 3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Shape 38"/>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Shape 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5" name="Shape 45"/>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6" name="Shape 46"/>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7" name="Shape 4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8" name="Shape 4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1"/>
                </a:solidFill>
                <a:latin typeface="Roboto"/>
                <a:ea typeface="Roboto"/>
                <a:cs typeface="Roboto"/>
                <a:sym typeface="Roboto"/>
              </a:defRPr>
            </a:lvl1pPr>
            <a:lvl2pPr lvl="1" algn="r">
              <a:spcBef>
                <a:spcPts val="0"/>
              </a:spcBef>
              <a:buNone/>
              <a:defRPr sz="1000">
                <a:solidFill>
                  <a:schemeClr val="dk1"/>
                </a:solidFill>
                <a:latin typeface="Roboto"/>
                <a:ea typeface="Roboto"/>
                <a:cs typeface="Roboto"/>
                <a:sym typeface="Roboto"/>
              </a:defRPr>
            </a:lvl2pPr>
            <a:lvl3pPr lvl="2" algn="r">
              <a:spcBef>
                <a:spcPts val="0"/>
              </a:spcBef>
              <a:buNone/>
              <a:defRPr sz="1000">
                <a:solidFill>
                  <a:schemeClr val="dk1"/>
                </a:solidFill>
                <a:latin typeface="Roboto"/>
                <a:ea typeface="Roboto"/>
                <a:cs typeface="Roboto"/>
                <a:sym typeface="Roboto"/>
              </a:defRPr>
            </a:lvl3pPr>
            <a:lvl4pPr lvl="3" algn="r">
              <a:spcBef>
                <a:spcPts val="0"/>
              </a:spcBef>
              <a:buNone/>
              <a:defRPr sz="1000">
                <a:solidFill>
                  <a:schemeClr val="dk1"/>
                </a:solidFill>
                <a:latin typeface="Roboto"/>
                <a:ea typeface="Roboto"/>
                <a:cs typeface="Roboto"/>
                <a:sym typeface="Roboto"/>
              </a:defRPr>
            </a:lvl4pPr>
            <a:lvl5pPr lvl="4" algn="r">
              <a:spcBef>
                <a:spcPts val="0"/>
              </a:spcBef>
              <a:buNone/>
              <a:defRPr sz="1000">
                <a:solidFill>
                  <a:schemeClr val="dk1"/>
                </a:solidFill>
                <a:latin typeface="Roboto"/>
                <a:ea typeface="Roboto"/>
                <a:cs typeface="Roboto"/>
                <a:sym typeface="Roboto"/>
              </a:defRPr>
            </a:lvl5pPr>
            <a:lvl6pPr lvl="5" algn="r">
              <a:spcBef>
                <a:spcPts val="0"/>
              </a:spcBef>
              <a:buNone/>
              <a:defRPr sz="1000">
                <a:solidFill>
                  <a:schemeClr val="dk1"/>
                </a:solidFill>
                <a:latin typeface="Roboto"/>
                <a:ea typeface="Roboto"/>
                <a:cs typeface="Roboto"/>
                <a:sym typeface="Roboto"/>
              </a:defRPr>
            </a:lvl6pPr>
            <a:lvl7pPr lvl="6" algn="r">
              <a:spcBef>
                <a:spcPts val="0"/>
              </a:spcBef>
              <a:buNone/>
              <a:defRPr sz="1000">
                <a:solidFill>
                  <a:schemeClr val="dk1"/>
                </a:solidFill>
                <a:latin typeface="Roboto"/>
                <a:ea typeface="Roboto"/>
                <a:cs typeface="Roboto"/>
                <a:sym typeface="Roboto"/>
              </a:defRPr>
            </a:lvl7pPr>
            <a:lvl8pPr lvl="7" algn="r">
              <a:spcBef>
                <a:spcPts val="0"/>
              </a:spcBef>
              <a:buNone/>
              <a:defRPr sz="1000">
                <a:solidFill>
                  <a:schemeClr val="dk1"/>
                </a:solidFill>
                <a:latin typeface="Roboto"/>
                <a:ea typeface="Roboto"/>
                <a:cs typeface="Roboto"/>
                <a:sym typeface="Roboto"/>
              </a:defRPr>
            </a:lvl8pPr>
            <a:lvl9pPr lvl="8" algn="r">
              <a:spcBef>
                <a:spcPts val="0"/>
              </a:spcBef>
              <a:buNone/>
              <a:defRPr sz="1000">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
        <p:nvSpPr>
          <p:cNvPr id="9" name="Shape 9"/>
          <p:cNvSpPr txBox="1"/>
          <p:nvPr/>
        </p:nvSpPr>
        <p:spPr>
          <a:xfrm>
            <a:off x="914400" y="2568271"/>
            <a:ext cx="7315200" cy="853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solidFill>
                <a:srgbClr val="00FFFF"/>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The History of Korea</a:t>
            </a:r>
            <a:endParaRPr/>
          </a:p>
        </p:txBody>
      </p:sp>
      <p:sp>
        <p:nvSpPr>
          <p:cNvPr id="65" name="Shape 65"/>
          <p:cNvSpPr txBox="1">
            <a:spLocks noGrp="1"/>
          </p:cNvSpPr>
          <p:nvPr>
            <p:ph type="subTitle" idx="1"/>
          </p:nvPr>
        </p:nvSpPr>
        <p:spPr>
          <a:xfrm rot="504">
            <a:off x="480288" y="2880513"/>
            <a:ext cx="8183400" cy="847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By: Taryn, Melanie, Caitlin, Gracelyn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000000"/>
                </a:solidFill>
              </a:rPr>
              <a:t>What problems did the Koreans have to overcome?</a:t>
            </a:r>
            <a:endParaRPr>
              <a:solidFill>
                <a:srgbClr val="000000"/>
              </a:solidFill>
            </a:endParaRPr>
          </a:p>
        </p:txBody>
      </p:sp>
      <p:sp>
        <p:nvSpPr>
          <p:cNvPr id="128" name="Shape 128"/>
          <p:cNvSpPr txBox="1">
            <a:spLocks noGrp="1"/>
          </p:cNvSpPr>
          <p:nvPr>
            <p:ph type="body" idx="1"/>
          </p:nvPr>
        </p:nvSpPr>
        <p:spPr>
          <a:xfrm>
            <a:off x="387900" y="1489824"/>
            <a:ext cx="8368200" cy="1063200"/>
          </a:xfrm>
          <a:prstGeom prst="rect">
            <a:avLst/>
          </a:prstGeom>
          <a:ln>
            <a:noFill/>
          </a:ln>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rPr>
              <a:t>Korea was occupied by Japan at the time. One problem was that the Koreans did not have freedom to practice their own culture and religions. The Japanese were being very cruel to them. </a:t>
            </a:r>
            <a:endParaRPr>
              <a:solidFill>
                <a:srgbClr val="000000"/>
              </a:solidFill>
            </a:endParaRPr>
          </a:p>
        </p:txBody>
      </p:sp>
      <p:pic>
        <p:nvPicPr>
          <p:cNvPr id="129" name="Shape 129"/>
          <p:cNvPicPr preferRelativeResize="0"/>
          <p:nvPr/>
        </p:nvPicPr>
        <p:blipFill>
          <a:blip r:embed="rId3">
            <a:alphaModFix/>
          </a:blip>
          <a:stretch>
            <a:fillRect/>
          </a:stretch>
        </p:blipFill>
        <p:spPr>
          <a:xfrm>
            <a:off x="327000" y="2552875"/>
            <a:ext cx="3491876" cy="2269926"/>
          </a:xfrm>
          <a:prstGeom prst="rect">
            <a:avLst/>
          </a:prstGeom>
          <a:noFill/>
          <a:ln>
            <a:noFill/>
          </a:ln>
        </p:spPr>
      </p:pic>
      <p:pic>
        <p:nvPicPr>
          <p:cNvPr id="130" name="Shape 130"/>
          <p:cNvPicPr preferRelativeResize="0"/>
          <p:nvPr/>
        </p:nvPicPr>
        <p:blipFill>
          <a:blip r:embed="rId4">
            <a:alphaModFix/>
          </a:blip>
          <a:stretch>
            <a:fillRect/>
          </a:stretch>
        </p:blipFill>
        <p:spPr>
          <a:xfrm>
            <a:off x="5030300" y="2552875"/>
            <a:ext cx="2967876" cy="197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921825" y="227650"/>
            <a:ext cx="8222100" cy="4375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FFFF"/>
                </a:solidFill>
              </a:rPr>
              <a:t>	Korea is full of unknown history and facts, but we hope that you have learned something from this presentation. There are also many ways to say thanks in Korean, but this is one way:</a:t>
            </a:r>
            <a:endParaRPr sz="1800">
              <a:solidFill>
                <a:srgbClr val="00FFFF"/>
              </a:solidFill>
            </a:endParaRPr>
          </a:p>
          <a:p>
            <a:pPr marL="2743200" lvl="0" indent="457200">
              <a:spcBef>
                <a:spcPts val="0"/>
              </a:spcBef>
              <a:spcAft>
                <a:spcPts val="0"/>
              </a:spcAft>
              <a:buNone/>
            </a:pPr>
            <a:r>
              <a:rPr lang="en" sz="1800">
                <a:solidFill>
                  <a:srgbClr val="00FFFF"/>
                </a:solidFill>
              </a:rPr>
              <a:t>Gomawo</a:t>
            </a:r>
            <a:endParaRPr sz="1800">
              <a:solidFill>
                <a:srgbClr val="00FFFF"/>
              </a:solidFill>
            </a:endParaRPr>
          </a:p>
          <a:p>
            <a:pPr marL="0" lvl="0" indent="0">
              <a:spcBef>
                <a:spcPts val="0"/>
              </a:spcBef>
              <a:spcAft>
                <a:spcPts val="0"/>
              </a:spcAft>
              <a:buNone/>
            </a:pPr>
            <a:r>
              <a:rPr lang="en" sz="4800">
                <a:solidFill>
                  <a:srgbClr val="00FFFF"/>
                </a:solidFill>
              </a:rPr>
              <a:t> 			        고 마 워</a:t>
            </a:r>
            <a:endParaRPr sz="4800">
              <a:solidFill>
                <a:srgbClr val="00FFFF"/>
              </a:solidFill>
            </a:endParaRPr>
          </a:p>
          <a:p>
            <a:pPr marL="0" lvl="0" indent="0">
              <a:spcBef>
                <a:spcPts val="0"/>
              </a:spcBef>
              <a:spcAft>
                <a:spcPts val="0"/>
              </a:spcAft>
              <a:buNone/>
            </a:pPr>
            <a:r>
              <a:rPr lang="en" sz="3600">
                <a:solidFill>
                  <a:srgbClr val="00FFFF"/>
                </a:solidFill>
              </a:rPr>
              <a:t>						     </a:t>
            </a:r>
            <a:r>
              <a:rPr lang="en" sz="1800">
                <a:solidFill>
                  <a:srgbClr val="00FFFF"/>
                </a:solidFill>
              </a:rPr>
              <a:t>(Thanks)</a:t>
            </a:r>
            <a:endParaRPr sz="1800">
              <a:solidFill>
                <a:srgbClr val="00FFFF"/>
              </a:solidFill>
            </a:endParaRPr>
          </a:p>
          <a:p>
            <a:pPr marL="3657600" lvl="0" indent="457200" rtl="0">
              <a:spcBef>
                <a:spcPts val="0"/>
              </a:spcBef>
              <a:spcAft>
                <a:spcPts val="0"/>
              </a:spcAft>
              <a:buNone/>
            </a:pPr>
            <a:endParaRPr sz="1800">
              <a:solidFill>
                <a:srgbClr val="00FFFF"/>
              </a:solidFill>
            </a:endParaRPr>
          </a:p>
          <a:p>
            <a:pPr marL="3657600" lvl="0" indent="457200" rtl="0">
              <a:spcBef>
                <a:spcPts val="0"/>
              </a:spcBef>
              <a:spcAft>
                <a:spcPts val="0"/>
              </a:spcAft>
              <a:buNone/>
            </a:pPr>
            <a:r>
              <a:rPr lang="en" sz="1800">
                <a:solidFill>
                  <a:srgbClr val="00FFFF"/>
                </a:solidFill>
              </a:rPr>
              <a:t>Bibliography: “Wikipedia”</a:t>
            </a:r>
            <a:endParaRPr sz="1800">
              <a:solidFill>
                <a:srgbClr val="00FFFF"/>
              </a:solidFill>
            </a:endParaRPr>
          </a:p>
          <a:p>
            <a:pPr marL="5486400" lvl="0" indent="0" rtl="0">
              <a:spcBef>
                <a:spcPts val="0"/>
              </a:spcBef>
              <a:spcAft>
                <a:spcPts val="0"/>
              </a:spcAft>
              <a:buNone/>
            </a:pPr>
            <a:r>
              <a:rPr lang="en" sz="1800">
                <a:solidFill>
                  <a:srgbClr val="00FFFF"/>
                </a:solidFill>
              </a:rPr>
              <a:t>“Let’s ROK and Roll”</a:t>
            </a:r>
            <a:endParaRPr sz="1800">
              <a:solidFill>
                <a:srgbClr val="00FFFF"/>
              </a:solidFill>
            </a:endParaRPr>
          </a:p>
          <a:p>
            <a:pPr marL="5486400" lvl="0" indent="0" rtl="0">
              <a:spcBef>
                <a:spcPts val="0"/>
              </a:spcBef>
              <a:spcAft>
                <a:spcPts val="0"/>
              </a:spcAft>
              <a:buNone/>
            </a:pPr>
            <a:r>
              <a:rPr lang="en" sz="1800">
                <a:solidFill>
                  <a:srgbClr val="00FFFF"/>
                </a:solidFill>
              </a:rPr>
              <a:t>“Met Museum”        </a:t>
            </a:r>
            <a:endParaRPr sz="1800">
              <a:solidFill>
                <a:srgbClr val="00FFFF"/>
              </a:solidFill>
            </a:endParaRPr>
          </a:p>
          <a:p>
            <a:pPr marL="5486400" lvl="0" indent="0" rtl="0">
              <a:spcBef>
                <a:spcPts val="0"/>
              </a:spcBef>
              <a:spcAft>
                <a:spcPts val="0"/>
              </a:spcAft>
              <a:buNone/>
            </a:pPr>
            <a:r>
              <a:rPr lang="en" sz="1800">
                <a:solidFill>
                  <a:srgbClr val="00FFFF"/>
                </a:solidFill>
              </a:rPr>
              <a:t>“Rosemont Patch”</a:t>
            </a:r>
            <a:endParaRPr sz="1800">
              <a:solidFill>
                <a:srgbClr val="00FFFF"/>
              </a:solidFill>
            </a:endParaRPr>
          </a:p>
          <a:p>
            <a:pPr marL="5486400" lvl="0" indent="0">
              <a:spcBef>
                <a:spcPts val="0"/>
              </a:spcBef>
              <a:spcAft>
                <a:spcPts val="0"/>
              </a:spcAft>
              <a:buNone/>
            </a:pPr>
            <a:r>
              <a:rPr lang="en" sz="1800">
                <a:solidFill>
                  <a:srgbClr val="00FFFF"/>
                </a:solidFill>
              </a:rPr>
              <a:t>“Korean History in Maps”</a:t>
            </a:r>
            <a:endParaRPr sz="1800">
              <a:solidFill>
                <a:srgbClr val="00FFFF"/>
              </a:solidFill>
            </a:endParaRPr>
          </a:p>
        </p:txBody>
      </p:sp>
      <p:pic>
        <p:nvPicPr>
          <p:cNvPr id="136" name="Shape 136"/>
          <p:cNvPicPr preferRelativeResize="0"/>
          <p:nvPr/>
        </p:nvPicPr>
        <p:blipFill>
          <a:blip r:embed="rId3">
            <a:alphaModFix/>
          </a:blip>
          <a:stretch>
            <a:fillRect/>
          </a:stretch>
        </p:blipFill>
        <p:spPr>
          <a:xfrm>
            <a:off x="844100" y="2870325"/>
            <a:ext cx="3781649" cy="204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000000"/>
                </a:solidFill>
              </a:rPr>
              <a:t>Introduction to Korea</a:t>
            </a:r>
            <a:endParaRPr>
              <a:solidFill>
                <a:srgbClr val="000000"/>
              </a:solidFill>
            </a:endParaRPr>
          </a:p>
        </p:txBody>
      </p:sp>
      <p:sp>
        <p:nvSpPr>
          <p:cNvPr id="71" name="Shape 71"/>
          <p:cNvSpPr txBox="1">
            <a:spLocks noGrp="1"/>
          </p:cNvSpPr>
          <p:nvPr>
            <p:ph type="body" idx="1"/>
          </p:nvPr>
        </p:nvSpPr>
        <p:spPr>
          <a:xfrm>
            <a:off x="387900" y="1489825"/>
            <a:ext cx="8368200" cy="3364500"/>
          </a:xfrm>
          <a:prstGeom prst="rect">
            <a:avLst/>
          </a:prstGeom>
          <a:ln>
            <a:noFill/>
          </a:ln>
        </p:spPr>
        <p:txBody>
          <a:bodyPr spcFirstLastPara="1" wrap="square" lIns="91425" tIns="91425" rIns="91425" bIns="91425" anchor="t" anchorCtr="0">
            <a:noAutofit/>
          </a:bodyPr>
          <a:lstStyle/>
          <a:p>
            <a:pPr marL="0" lvl="0" indent="457200">
              <a:spcBef>
                <a:spcPts val="0"/>
              </a:spcBef>
              <a:spcAft>
                <a:spcPts val="0"/>
              </a:spcAft>
              <a:buNone/>
            </a:pPr>
            <a:r>
              <a:rPr lang="en">
                <a:solidFill>
                  <a:srgbClr val="000000"/>
                </a:solidFill>
              </a:rPr>
              <a:t>Today you are going to be learning about modern history of Korea, and early history of Korea. For the modern history you will be learning about the Japanese Occupation, and for the early history of Korea we will be talking about the Three Kingdoms.  </a:t>
            </a:r>
            <a:endParaRPr>
              <a:solidFill>
                <a:srgbClr val="000000"/>
              </a:solidFill>
            </a:endParaRPr>
          </a:p>
          <a:p>
            <a:pPr marL="0" lvl="0" indent="0">
              <a:spcBef>
                <a:spcPts val="1600"/>
              </a:spcBef>
              <a:spcAft>
                <a:spcPts val="1600"/>
              </a:spcAft>
              <a:buNone/>
            </a:pPr>
            <a:r>
              <a:rPr lang="en">
                <a:solidFill>
                  <a:srgbClr val="000000"/>
                </a:solidFill>
              </a:rPr>
              <a:t> </a:t>
            </a:r>
            <a:endParaRPr>
              <a:solidFill>
                <a:srgbClr val="000000"/>
              </a:solidFill>
            </a:endParaRPr>
          </a:p>
        </p:txBody>
      </p:sp>
      <p:pic>
        <p:nvPicPr>
          <p:cNvPr id="72" name="Shape 72"/>
          <p:cNvPicPr preferRelativeResize="0"/>
          <p:nvPr/>
        </p:nvPicPr>
        <p:blipFill>
          <a:blip r:embed="rId3">
            <a:alphaModFix/>
          </a:blip>
          <a:stretch>
            <a:fillRect/>
          </a:stretch>
        </p:blipFill>
        <p:spPr>
          <a:xfrm>
            <a:off x="5762500" y="2490475"/>
            <a:ext cx="2439201" cy="2439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 </a:t>
            </a:r>
            <a:r>
              <a:rPr lang="en">
                <a:solidFill>
                  <a:srgbClr val="00FFFF"/>
                </a:solidFill>
              </a:rPr>
              <a:t>The Development of Korea.</a:t>
            </a:r>
            <a:endParaRPr>
              <a:solidFill>
                <a:srgbClr val="00FFFF"/>
              </a:solidFill>
            </a:endParaRPr>
          </a:p>
        </p:txBody>
      </p:sp>
      <p:sp>
        <p:nvSpPr>
          <p:cNvPr id="78" name="Shape 78"/>
          <p:cNvSpPr txBox="1">
            <a:spLocks noGrp="1"/>
          </p:cNvSpPr>
          <p:nvPr>
            <p:ph type="body" idx="1"/>
          </p:nvPr>
        </p:nvSpPr>
        <p:spPr>
          <a:xfrm>
            <a:off x="387900" y="1489825"/>
            <a:ext cx="8368200" cy="1922100"/>
          </a:xfrm>
          <a:prstGeom prst="rect">
            <a:avLst/>
          </a:prstGeom>
          <a:ln>
            <a:noFill/>
          </a:ln>
        </p:spPr>
        <p:txBody>
          <a:bodyPr spcFirstLastPara="1" wrap="square" lIns="91425" tIns="91425" rIns="91425" bIns="91425" anchor="t" anchorCtr="0">
            <a:noAutofit/>
          </a:bodyPr>
          <a:lstStyle/>
          <a:p>
            <a:pPr marL="457200" lvl="0" indent="-342900" rtl="0">
              <a:spcBef>
                <a:spcPts val="0"/>
              </a:spcBef>
              <a:spcAft>
                <a:spcPts val="0"/>
              </a:spcAft>
              <a:buClr>
                <a:srgbClr val="00FFFF"/>
              </a:buClr>
              <a:buSzPts val="1800"/>
              <a:buChar char="❏"/>
            </a:pPr>
            <a:r>
              <a:rPr lang="en">
                <a:solidFill>
                  <a:srgbClr val="00FFFF"/>
                </a:solidFill>
              </a:rPr>
              <a:t>The Three Kingdoms adopted the chinese writing system, religion, and coinage during trade. </a:t>
            </a:r>
            <a:endParaRPr>
              <a:solidFill>
                <a:srgbClr val="00FFFF"/>
              </a:solidFill>
            </a:endParaRPr>
          </a:p>
          <a:p>
            <a:pPr marL="457200" lvl="0" indent="-342900" rtl="0">
              <a:spcBef>
                <a:spcPts val="0"/>
              </a:spcBef>
              <a:spcAft>
                <a:spcPts val="0"/>
              </a:spcAft>
              <a:buClr>
                <a:srgbClr val="00FFFF"/>
              </a:buClr>
              <a:buSzPts val="1800"/>
              <a:buChar char="❏"/>
            </a:pPr>
            <a:r>
              <a:rPr lang="en">
                <a:solidFill>
                  <a:srgbClr val="00FFFF"/>
                </a:solidFill>
              </a:rPr>
              <a:t>A scientist named Jang Yeong-sil, in Joseon,  invented the first water gauge in A.D 1441. This invention was called the supyo. </a:t>
            </a:r>
            <a:endParaRPr>
              <a:solidFill>
                <a:srgbClr val="00FFFF"/>
              </a:solidFill>
            </a:endParaRPr>
          </a:p>
          <a:p>
            <a:pPr marL="457200" lvl="0" indent="-342900" rtl="0">
              <a:spcBef>
                <a:spcPts val="0"/>
              </a:spcBef>
              <a:spcAft>
                <a:spcPts val="0"/>
              </a:spcAft>
              <a:buClr>
                <a:srgbClr val="00FFFF"/>
              </a:buClr>
              <a:buSzPts val="1800"/>
              <a:buChar char="❏"/>
            </a:pPr>
            <a:r>
              <a:rPr lang="en">
                <a:solidFill>
                  <a:srgbClr val="00FFFF"/>
                </a:solidFill>
              </a:rPr>
              <a:t>The Three Kingdoms Influenced art, literature, and architecture in what is now modern Korea. The rulers also expanded Korean land into China.</a:t>
            </a:r>
            <a:endParaRPr>
              <a:solidFill>
                <a:srgbClr val="00FFFF"/>
              </a:solidFill>
            </a:endParaRPr>
          </a:p>
        </p:txBody>
      </p:sp>
      <p:pic>
        <p:nvPicPr>
          <p:cNvPr id="79" name="Shape 79"/>
          <p:cNvPicPr preferRelativeResize="0"/>
          <p:nvPr/>
        </p:nvPicPr>
        <p:blipFill>
          <a:blip r:embed="rId3">
            <a:alphaModFix/>
          </a:blip>
          <a:stretch>
            <a:fillRect/>
          </a:stretch>
        </p:blipFill>
        <p:spPr>
          <a:xfrm>
            <a:off x="6400950" y="131413"/>
            <a:ext cx="1339325" cy="1339325"/>
          </a:xfrm>
          <a:prstGeom prst="rect">
            <a:avLst/>
          </a:prstGeom>
          <a:noFill/>
          <a:ln>
            <a:noFill/>
          </a:ln>
        </p:spPr>
      </p:pic>
      <p:pic>
        <p:nvPicPr>
          <p:cNvPr id="80" name="Shape 80"/>
          <p:cNvPicPr preferRelativeResize="0"/>
          <p:nvPr/>
        </p:nvPicPr>
        <p:blipFill>
          <a:blip r:embed="rId4">
            <a:alphaModFix/>
          </a:blip>
          <a:stretch>
            <a:fillRect/>
          </a:stretch>
        </p:blipFill>
        <p:spPr>
          <a:xfrm>
            <a:off x="0" y="3411900"/>
            <a:ext cx="1094101" cy="17315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0000FF"/>
                </a:solidFill>
              </a:rPr>
              <a:t>Government</a:t>
            </a:r>
            <a:endParaRPr>
              <a:solidFill>
                <a:srgbClr val="0000FF"/>
              </a:solidFill>
            </a:endParaRPr>
          </a:p>
        </p:txBody>
      </p:sp>
      <p:sp>
        <p:nvSpPr>
          <p:cNvPr id="86" name="Shape 86"/>
          <p:cNvSpPr txBox="1">
            <a:spLocks noGrp="1"/>
          </p:cNvSpPr>
          <p:nvPr>
            <p:ph type="body" idx="1"/>
          </p:nvPr>
        </p:nvSpPr>
        <p:spPr>
          <a:xfrm>
            <a:off x="387900" y="1489824"/>
            <a:ext cx="8368200" cy="3078900"/>
          </a:xfrm>
          <a:prstGeom prst="rect">
            <a:avLst/>
          </a:prstGeom>
          <a:ln>
            <a:noFill/>
          </a:ln>
        </p:spPr>
        <p:txBody>
          <a:bodyPr spcFirstLastPara="1" wrap="square" lIns="91425" tIns="91425" rIns="91425" bIns="91425" anchor="t" anchorCtr="0">
            <a:noAutofit/>
          </a:bodyPr>
          <a:lstStyle/>
          <a:p>
            <a:pPr marL="457200" lvl="0" indent="-342900" rtl="0">
              <a:spcBef>
                <a:spcPts val="0"/>
              </a:spcBef>
              <a:spcAft>
                <a:spcPts val="0"/>
              </a:spcAft>
              <a:buClr>
                <a:srgbClr val="0000FF"/>
              </a:buClr>
              <a:buSzPts val="1800"/>
              <a:buChar char="❏"/>
            </a:pPr>
            <a:r>
              <a:rPr lang="en">
                <a:solidFill>
                  <a:srgbClr val="0000FF"/>
                </a:solidFill>
              </a:rPr>
              <a:t>Bureaucratic government. (A bureaucratic government is a large group of people split up into smaller groups.)</a:t>
            </a:r>
            <a:endParaRPr>
              <a:solidFill>
                <a:srgbClr val="0000FF"/>
              </a:solidFill>
            </a:endParaRPr>
          </a:p>
          <a:p>
            <a:pPr marL="457200" lvl="0" indent="-342900" rtl="0">
              <a:spcBef>
                <a:spcPts val="0"/>
              </a:spcBef>
              <a:spcAft>
                <a:spcPts val="0"/>
              </a:spcAft>
              <a:buClr>
                <a:srgbClr val="0000FF"/>
              </a:buClr>
              <a:buSzPts val="1800"/>
              <a:buChar char="❏"/>
            </a:pPr>
            <a:r>
              <a:rPr lang="en">
                <a:solidFill>
                  <a:srgbClr val="0000FF"/>
                </a:solidFill>
              </a:rPr>
              <a:t>Gwanggaeto the Great was a very powerful leader of Goguryeo.</a:t>
            </a:r>
            <a:endParaRPr>
              <a:solidFill>
                <a:srgbClr val="0000FF"/>
              </a:solidFill>
            </a:endParaRPr>
          </a:p>
          <a:p>
            <a:pPr marL="457200" lvl="0" indent="-342900" rtl="0">
              <a:spcBef>
                <a:spcPts val="0"/>
              </a:spcBef>
              <a:spcAft>
                <a:spcPts val="0"/>
              </a:spcAft>
              <a:buClr>
                <a:srgbClr val="0000FF"/>
              </a:buClr>
              <a:buSzPts val="1800"/>
              <a:buChar char="❏"/>
            </a:pPr>
            <a:r>
              <a:rPr lang="en">
                <a:solidFill>
                  <a:srgbClr val="0000FF"/>
                </a:solidFill>
              </a:rPr>
              <a:t>He took over two thirds of the Korean peninsula.</a:t>
            </a:r>
            <a:endParaRPr>
              <a:solidFill>
                <a:srgbClr val="0000FF"/>
              </a:solidFill>
            </a:endParaRPr>
          </a:p>
          <a:p>
            <a:pPr marL="457200" lvl="0" indent="-342900" rtl="0">
              <a:spcBef>
                <a:spcPts val="0"/>
              </a:spcBef>
              <a:spcAft>
                <a:spcPts val="0"/>
              </a:spcAft>
              <a:buClr>
                <a:srgbClr val="0000FF"/>
              </a:buClr>
              <a:buSzPts val="1800"/>
              <a:buChar char="❏"/>
            </a:pPr>
            <a:r>
              <a:rPr lang="en">
                <a:solidFill>
                  <a:srgbClr val="0000FF"/>
                </a:solidFill>
              </a:rPr>
              <a:t>He also took over the most powerful kingdom at the time, which was Baekje.</a:t>
            </a:r>
            <a:endParaRPr>
              <a:solidFill>
                <a:srgbClr val="0000FF"/>
              </a:solidFill>
            </a:endParaRPr>
          </a:p>
          <a:p>
            <a:pPr marL="0" lvl="0" indent="0">
              <a:spcBef>
                <a:spcPts val="1600"/>
              </a:spcBef>
              <a:spcAft>
                <a:spcPts val="1600"/>
              </a:spcAft>
              <a:buNone/>
            </a:pPr>
            <a:endParaRPr>
              <a:solidFill>
                <a:srgbClr val="000000"/>
              </a:solidFill>
            </a:endParaRPr>
          </a:p>
        </p:txBody>
      </p:sp>
      <p:pic>
        <p:nvPicPr>
          <p:cNvPr id="87" name="Shape 87"/>
          <p:cNvPicPr preferRelativeResize="0"/>
          <p:nvPr/>
        </p:nvPicPr>
        <p:blipFill>
          <a:blip r:embed="rId3">
            <a:alphaModFix/>
          </a:blip>
          <a:stretch>
            <a:fillRect/>
          </a:stretch>
        </p:blipFill>
        <p:spPr>
          <a:xfrm>
            <a:off x="2761825" y="3147450"/>
            <a:ext cx="2994801" cy="199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00FFFF"/>
                </a:solidFill>
              </a:rPr>
              <a:t>Arts, Literature, Music, and Language</a:t>
            </a:r>
            <a:endParaRPr>
              <a:solidFill>
                <a:srgbClr val="00FFFF"/>
              </a:solidFill>
            </a:endParaRPr>
          </a:p>
        </p:txBody>
      </p:sp>
      <p:pic>
        <p:nvPicPr>
          <p:cNvPr id="93" name="Shape 93"/>
          <p:cNvPicPr preferRelativeResize="0"/>
          <p:nvPr/>
        </p:nvPicPr>
        <p:blipFill>
          <a:blip r:embed="rId3">
            <a:alphaModFix/>
          </a:blip>
          <a:stretch>
            <a:fillRect/>
          </a:stretch>
        </p:blipFill>
        <p:spPr>
          <a:xfrm>
            <a:off x="7033822" y="101300"/>
            <a:ext cx="1976650" cy="2532350"/>
          </a:xfrm>
          <a:prstGeom prst="rect">
            <a:avLst/>
          </a:prstGeom>
          <a:noFill/>
          <a:ln>
            <a:noFill/>
          </a:ln>
        </p:spPr>
      </p:pic>
      <p:sp>
        <p:nvSpPr>
          <p:cNvPr id="94" name="Shape 94"/>
          <p:cNvSpPr txBox="1">
            <a:spLocks noGrp="1"/>
          </p:cNvSpPr>
          <p:nvPr>
            <p:ph type="body" idx="1"/>
          </p:nvPr>
        </p:nvSpPr>
        <p:spPr>
          <a:xfrm>
            <a:off x="387900" y="1489825"/>
            <a:ext cx="8368200" cy="3138000"/>
          </a:xfrm>
          <a:prstGeom prst="rect">
            <a:avLst/>
          </a:prstGeom>
          <a:ln>
            <a:noFill/>
          </a:ln>
        </p:spPr>
        <p:txBody>
          <a:bodyPr spcFirstLastPara="1" wrap="square" lIns="91425" tIns="91425" rIns="91425" bIns="91425" anchor="t" anchorCtr="0">
            <a:noAutofit/>
          </a:bodyPr>
          <a:lstStyle/>
          <a:p>
            <a:pPr marL="457200" lvl="0" indent="-342900" rtl="0">
              <a:spcBef>
                <a:spcPts val="0"/>
              </a:spcBef>
              <a:spcAft>
                <a:spcPts val="0"/>
              </a:spcAft>
              <a:buClr>
                <a:srgbClr val="00FFFF"/>
              </a:buClr>
              <a:buSzPts val="1800"/>
              <a:buChar char="❏"/>
            </a:pPr>
            <a:r>
              <a:rPr lang="en">
                <a:solidFill>
                  <a:srgbClr val="00FFFF"/>
                </a:solidFill>
              </a:rPr>
              <a:t>The Three Kingdoms influenced Korean arts. Some are the grey-fixed stoneware, tomb painting, and gilt-bronze work.</a:t>
            </a:r>
            <a:endParaRPr>
              <a:solidFill>
                <a:srgbClr val="00FFFF"/>
              </a:solidFill>
            </a:endParaRPr>
          </a:p>
          <a:p>
            <a:pPr marL="457200" lvl="0" indent="-342900" rtl="0">
              <a:spcBef>
                <a:spcPts val="0"/>
              </a:spcBef>
              <a:spcAft>
                <a:spcPts val="0"/>
              </a:spcAft>
              <a:buClr>
                <a:srgbClr val="00FFFF"/>
              </a:buClr>
              <a:buSzPts val="1800"/>
              <a:buChar char="❏"/>
            </a:pPr>
            <a:r>
              <a:rPr lang="en">
                <a:solidFill>
                  <a:srgbClr val="00FFFF"/>
                </a:solidFill>
              </a:rPr>
              <a:t>Music was also influenced by the Three Kingdoms:</a:t>
            </a:r>
            <a:endParaRPr>
              <a:solidFill>
                <a:srgbClr val="00FFFF"/>
              </a:solidFill>
            </a:endParaRPr>
          </a:p>
          <a:p>
            <a:pPr marL="0" lvl="0" indent="0" rtl="0">
              <a:spcBef>
                <a:spcPts val="1600"/>
              </a:spcBef>
              <a:spcAft>
                <a:spcPts val="0"/>
              </a:spcAft>
              <a:buNone/>
            </a:pPr>
            <a:r>
              <a:rPr lang="en">
                <a:solidFill>
                  <a:srgbClr val="00FFFF"/>
                </a:solidFill>
              </a:rPr>
              <a:t>Goguryeo- an oboe that’s called piri, a lute called a bipa, and a zither called a geomungo.</a:t>
            </a:r>
            <a:endParaRPr>
              <a:solidFill>
                <a:srgbClr val="00FFFF"/>
              </a:solidFill>
            </a:endParaRPr>
          </a:p>
          <a:p>
            <a:pPr marL="0" lvl="0" indent="0" rtl="0">
              <a:spcBef>
                <a:spcPts val="1600"/>
              </a:spcBef>
              <a:spcAft>
                <a:spcPts val="0"/>
              </a:spcAft>
              <a:buNone/>
            </a:pPr>
            <a:r>
              <a:rPr lang="en">
                <a:solidFill>
                  <a:srgbClr val="00FFFF"/>
                </a:solidFill>
              </a:rPr>
              <a:t>Baekje- a song called a Jeongeup Si</a:t>
            </a:r>
            <a:endParaRPr>
              <a:solidFill>
                <a:srgbClr val="00FFFF"/>
              </a:solidFill>
            </a:endParaRPr>
          </a:p>
          <a:p>
            <a:pPr marL="0" lvl="0" indent="0" rtl="0">
              <a:spcBef>
                <a:spcPts val="1600"/>
              </a:spcBef>
              <a:spcAft>
                <a:spcPts val="1600"/>
              </a:spcAft>
              <a:buNone/>
            </a:pPr>
            <a:r>
              <a:rPr lang="en">
                <a:solidFill>
                  <a:srgbClr val="00FFFF"/>
                </a:solidFill>
              </a:rPr>
              <a:t>Silla- local music called hyangak, and an instrument called a gayageum</a:t>
            </a:r>
            <a:endParaRPr>
              <a:solidFill>
                <a:srgbClr val="00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0000FF"/>
                </a:solidFill>
              </a:rPr>
              <a:t>People of Korea</a:t>
            </a:r>
            <a:endParaRPr>
              <a:solidFill>
                <a:srgbClr val="0000FF"/>
              </a:solidFill>
            </a:endParaRPr>
          </a:p>
        </p:txBody>
      </p:sp>
      <p:sp>
        <p:nvSpPr>
          <p:cNvPr id="100" name="Shape 100"/>
          <p:cNvSpPr txBox="1">
            <a:spLocks noGrp="1"/>
          </p:cNvSpPr>
          <p:nvPr>
            <p:ph type="body" idx="1"/>
          </p:nvPr>
        </p:nvSpPr>
        <p:spPr>
          <a:xfrm>
            <a:off x="387900" y="1489825"/>
            <a:ext cx="8368200" cy="3502800"/>
          </a:xfrm>
          <a:prstGeom prst="rect">
            <a:avLst/>
          </a:prstGeom>
          <a:ln>
            <a:noFill/>
          </a:ln>
        </p:spPr>
        <p:txBody>
          <a:bodyPr spcFirstLastPara="1" wrap="square" lIns="91425" tIns="91425" rIns="91425" bIns="91425" anchor="t" anchorCtr="0">
            <a:noAutofit/>
          </a:bodyPr>
          <a:lstStyle/>
          <a:p>
            <a:pPr marL="457200" lvl="0" indent="-330200" rtl="0">
              <a:spcBef>
                <a:spcPts val="0"/>
              </a:spcBef>
              <a:spcAft>
                <a:spcPts val="0"/>
              </a:spcAft>
              <a:buClr>
                <a:srgbClr val="0000FF"/>
              </a:buClr>
              <a:buSzPts val="1600"/>
              <a:buChar char="❏"/>
            </a:pPr>
            <a:r>
              <a:rPr lang="en" sz="1600">
                <a:solidFill>
                  <a:srgbClr val="0000FF"/>
                </a:solidFill>
              </a:rPr>
              <a:t>Their major religion is Buddhism</a:t>
            </a:r>
            <a:endParaRPr sz="1600">
              <a:solidFill>
                <a:srgbClr val="0000FF"/>
              </a:solidFill>
            </a:endParaRPr>
          </a:p>
          <a:p>
            <a:pPr marL="457200" lvl="0" indent="-330200" rtl="0">
              <a:spcBef>
                <a:spcPts val="0"/>
              </a:spcBef>
              <a:spcAft>
                <a:spcPts val="0"/>
              </a:spcAft>
              <a:buClr>
                <a:srgbClr val="0000FF"/>
              </a:buClr>
              <a:buSzPts val="1600"/>
              <a:buChar char="❏"/>
            </a:pPr>
            <a:r>
              <a:rPr lang="en" sz="1600">
                <a:solidFill>
                  <a:srgbClr val="0000FF"/>
                </a:solidFill>
              </a:rPr>
              <a:t>They all are divided into 4 social classes, which consist of:</a:t>
            </a:r>
            <a:endParaRPr sz="1600">
              <a:solidFill>
                <a:srgbClr val="0000FF"/>
              </a:solidFill>
            </a:endParaRPr>
          </a:p>
          <a:p>
            <a:pPr marL="0" lvl="0" indent="0" rtl="0">
              <a:spcBef>
                <a:spcPts val="1600"/>
              </a:spcBef>
              <a:spcAft>
                <a:spcPts val="0"/>
              </a:spcAft>
              <a:buNone/>
            </a:pPr>
            <a:r>
              <a:rPr lang="en" sz="1400">
                <a:solidFill>
                  <a:srgbClr val="0000FF"/>
                </a:solidFill>
              </a:rPr>
              <a:t>*Goguryeo:  King, aristocrats, commoners, &amp; slaves</a:t>
            </a:r>
            <a:endParaRPr sz="1400">
              <a:solidFill>
                <a:srgbClr val="0000FF"/>
              </a:solidFill>
            </a:endParaRPr>
          </a:p>
          <a:p>
            <a:pPr marL="0" lvl="0" indent="0" rtl="0">
              <a:spcBef>
                <a:spcPts val="1600"/>
              </a:spcBef>
              <a:spcAft>
                <a:spcPts val="0"/>
              </a:spcAft>
              <a:buNone/>
            </a:pPr>
            <a:r>
              <a:rPr lang="en" sz="1400">
                <a:solidFill>
                  <a:srgbClr val="0000FF"/>
                </a:solidFill>
              </a:rPr>
              <a:t>*Baekje :  King, aristocrats, commoners, &amp; slaves</a:t>
            </a:r>
            <a:endParaRPr sz="1400">
              <a:solidFill>
                <a:srgbClr val="0000FF"/>
              </a:solidFill>
            </a:endParaRPr>
          </a:p>
          <a:p>
            <a:pPr marL="0" lvl="0" indent="0" rtl="0">
              <a:spcBef>
                <a:spcPts val="1600"/>
              </a:spcBef>
              <a:spcAft>
                <a:spcPts val="0"/>
              </a:spcAft>
              <a:buNone/>
            </a:pPr>
            <a:r>
              <a:rPr lang="en" sz="1400">
                <a:solidFill>
                  <a:srgbClr val="0000FF"/>
                </a:solidFill>
              </a:rPr>
              <a:t>*Silla : King, aristocrats, commoners, and slaves. </a:t>
            </a:r>
            <a:endParaRPr sz="1400">
              <a:solidFill>
                <a:srgbClr val="0000FF"/>
              </a:solidFill>
            </a:endParaRPr>
          </a:p>
          <a:p>
            <a:pPr marL="457200" lvl="0" indent="-330200" rtl="0">
              <a:spcBef>
                <a:spcPts val="1600"/>
              </a:spcBef>
              <a:spcAft>
                <a:spcPts val="0"/>
              </a:spcAft>
              <a:buClr>
                <a:srgbClr val="0000FF"/>
              </a:buClr>
              <a:buSzPts val="1600"/>
              <a:buChar char="❏"/>
            </a:pPr>
            <a:r>
              <a:rPr lang="en" sz="1600">
                <a:solidFill>
                  <a:srgbClr val="0000FF"/>
                </a:solidFill>
              </a:rPr>
              <a:t>Silla has a bone rank system which separates the aristocrats into different groups. </a:t>
            </a:r>
            <a:endParaRPr sz="1600">
              <a:solidFill>
                <a:srgbClr val="0000FF"/>
              </a:solidFill>
            </a:endParaRPr>
          </a:p>
          <a:p>
            <a:pPr marL="457200" lvl="0" indent="-317500" rtl="0">
              <a:spcBef>
                <a:spcPts val="0"/>
              </a:spcBef>
              <a:spcAft>
                <a:spcPts val="0"/>
              </a:spcAft>
              <a:buClr>
                <a:srgbClr val="0000FF"/>
              </a:buClr>
              <a:buSzPts val="1400"/>
              <a:buChar char="❏"/>
            </a:pPr>
            <a:r>
              <a:rPr lang="en" sz="1600">
                <a:solidFill>
                  <a:srgbClr val="0000FF"/>
                </a:solidFill>
              </a:rPr>
              <a:t>The wealthy spend their money on lavish pieces of clothing and unnecessary items, while the poor (if they had any) spent their money on items that they needed, like food and shelter. The wealthy also had very nice clothing, but the poor had grungy, dirty clothes.</a:t>
            </a:r>
            <a:r>
              <a:rPr lang="en" sz="1400">
                <a:solidFill>
                  <a:srgbClr val="0000FF"/>
                </a:solidFill>
              </a:rPr>
              <a:t>  </a:t>
            </a:r>
            <a:endParaRPr sz="1400">
              <a:solidFill>
                <a:srgbClr val="0000FF"/>
              </a:solidFill>
            </a:endParaRPr>
          </a:p>
        </p:txBody>
      </p:sp>
      <p:pic>
        <p:nvPicPr>
          <p:cNvPr id="101" name="Shape 101"/>
          <p:cNvPicPr preferRelativeResize="0"/>
          <p:nvPr/>
        </p:nvPicPr>
        <p:blipFill>
          <a:blip r:embed="rId3">
            <a:alphaModFix/>
          </a:blip>
          <a:stretch>
            <a:fillRect/>
          </a:stretch>
        </p:blipFill>
        <p:spPr>
          <a:xfrm>
            <a:off x="6806951" y="0"/>
            <a:ext cx="2337050" cy="155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solidFill>
                <a:srgbClr val="000000"/>
              </a:solidFill>
            </a:endParaRPr>
          </a:p>
          <a:p>
            <a:pPr marL="0" lvl="0" indent="0">
              <a:spcBef>
                <a:spcPts val="0"/>
              </a:spcBef>
              <a:spcAft>
                <a:spcPts val="0"/>
              </a:spcAft>
              <a:buNone/>
            </a:pPr>
            <a:r>
              <a:rPr lang="en"/>
              <a:t>What was Korea like during this period?</a:t>
            </a:r>
            <a:endParaRPr/>
          </a:p>
        </p:txBody>
      </p:sp>
      <p:sp>
        <p:nvSpPr>
          <p:cNvPr id="107" name="Shape 107"/>
          <p:cNvSpPr txBox="1">
            <a:spLocks noGrp="1"/>
          </p:cNvSpPr>
          <p:nvPr>
            <p:ph type="body" idx="1"/>
          </p:nvPr>
        </p:nvSpPr>
        <p:spPr>
          <a:xfrm>
            <a:off x="387900" y="1489825"/>
            <a:ext cx="8368200" cy="1729500"/>
          </a:xfrm>
          <a:prstGeom prst="rect">
            <a:avLst/>
          </a:prstGeom>
          <a:ln>
            <a:noFill/>
          </a:ln>
        </p:spPr>
        <p:txBody>
          <a:bodyPr spcFirstLastPara="1"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a:solidFill>
                  <a:srgbClr val="FFFFFF"/>
                </a:solidFill>
              </a:rPr>
              <a:t>During the Japanese occupation Korea had a lack of freedom.</a:t>
            </a:r>
            <a:endParaRPr>
              <a:solidFill>
                <a:srgbClr val="FFFFFF"/>
              </a:solidFill>
            </a:endParaRPr>
          </a:p>
          <a:p>
            <a:pPr marL="457200" lvl="0" indent="-342900" rtl="0">
              <a:spcBef>
                <a:spcPts val="0"/>
              </a:spcBef>
              <a:spcAft>
                <a:spcPts val="0"/>
              </a:spcAft>
              <a:buClr>
                <a:srgbClr val="FFFFFF"/>
              </a:buClr>
              <a:buSzPts val="1800"/>
              <a:buChar char="❏"/>
            </a:pPr>
            <a:r>
              <a:rPr lang="en">
                <a:solidFill>
                  <a:srgbClr val="FFFFFF"/>
                </a:solidFill>
              </a:rPr>
              <a:t>During this time period Korea was agrarian.</a:t>
            </a:r>
            <a:endParaRPr>
              <a:solidFill>
                <a:srgbClr val="FFFFFF"/>
              </a:solidFill>
            </a:endParaRPr>
          </a:p>
          <a:p>
            <a:pPr marL="457200" lvl="0" indent="-342900" rtl="0">
              <a:spcBef>
                <a:spcPts val="0"/>
              </a:spcBef>
              <a:spcAft>
                <a:spcPts val="0"/>
              </a:spcAft>
              <a:buClr>
                <a:srgbClr val="FFFFFF"/>
              </a:buClr>
              <a:buSzPts val="1800"/>
              <a:buChar char="❏"/>
            </a:pPr>
            <a:r>
              <a:rPr lang="en">
                <a:solidFill>
                  <a:srgbClr val="FFFFFF"/>
                </a:solidFill>
              </a:rPr>
              <a:t>During the occupation of Korea their art was heavily influenced by the Japanese because of their rule over Korea. Korea also used the art forms of calligraphy, pottery, painting, sculpture and lacquerware. </a:t>
            </a:r>
            <a:endParaRPr>
              <a:solidFill>
                <a:srgbClr val="FFFFFF"/>
              </a:solidFill>
            </a:endParaRPr>
          </a:p>
          <a:p>
            <a:pPr marL="0" lvl="0" indent="0">
              <a:spcBef>
                <a:spcPts val="1600"/>
              </a:spcBef>
              <a:spcAft>
                <a:spcPts val="1600"/>
              </a:spcAft>
              <a:buNone/>
            </a:pPr>
            <a:endParaRPr>
              <a:solidFill>
                <a:srgbClr val="FFFFFF"/>
              </a:solidFill>
            </a:endParaRPr>
          </a:p>
        </p:txBody>
      </p:sp>
      <p:pic>
        <p:nvPicPr>
          <p:cNvPr id="108" name="Shape 108"/>
          <p:cNvPicPr preferRelativeResize="0"/>
          <p:nvPr/>
        </p:nvPicPr>
        <p:blipFill>
          <a:blip r:embed="rId3">
            <a:alphaModFix/>
          </a:blip>
          <a:stretch>
            <a:fillRect/>
          </a:stretch>
        </p:blipFill>
        <p:spPr>
          <a:xfrm>
            <a:off x="6955325" y="2879875"/>
            <a:ext cx="1800775" cy="215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solidFill>
                  <a:srgbClr val="000000"/>
                </a:solidFill>
                <a:latin typeface="Times New Roman"/>
                <a:ea typeface="Times New Roman"/>
                <a:cs typeface="Times New Roman"/>
                <a:sym typeface="Times New Roman"/>
              </a:rPr>
              <a:t>How did other countries affect Korea?</a:t>
            </a:r>
            <a:endParaRPr sz="3600">
              <a:solidFill>
                <a:srgbClr val="000000"/>
              </a:solidFill>
              <a:latin typeface="Times New Roman"/>
              <a:ea typeface="Times New Roman"/>
              <a:cs typeface="Times New Roman"/>
              <a:sym typeface="Times New Roman"/>
            </a:endParaRPr>
          </a:p>
        </p:txBody>
      </p:sp>
      <p:sp>
        <p:nvSpPr>
          <p:cNvPr id="114" name="Shape 114"/>
          <p:cNvSpPr txBox="1">
            <a:spLocks noGrp="1"/>
          </p:cNvSpPr>
          <p:nvPr>
            <p:ph type="body" idx="1"/>
          </p:nvPr>
        </p:nvSpPr>
        <p:spPr>
          <a:xfrm>
            <a:off x="387900" y="1489824"/>
            <a:ext cx="8368200" cy="9498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Japan affected Korea by leaving behind their culture.</a:t>
            </a:r>
            <a:endParaRPr>
              <a:solidFill>
                <a:srgbClr val="000000"/>
              </a:solidFill>
            </a:endParaRPr>
          </a:p>
          <a:p>
            <a:pPr marL="0" lvl="0" indent="0" rtl="0">
              <a:spcBef>
                <a:spcPts val="1600"/>
              </a:spcBef>
              <a:spcAft>
                <a:spcPts val="0"/>
              </a:spcAft>
              <a:buNone/>
            </a:pPr>
            <a:r>
              <a:rPr lang="en">
                <a:solidFill>
                  <a:srgbClr val="000000"/>
                </a:solidFill>
              </a:rPr>
              <a:t>They also left their ideas like telephone booths, running water, radios and more.</a:t>
            </a:r>
            <a:endParaRPr>
              <a:solidFill>
                <a:srgbClr val="000000"/>
              </a:solidFill>
            </a:endParaRPr>
          </a:p>
          <a:p>
            <a:pPr marL="0" lvl="0" indent="0" rtl="0">
              <a:spcBef>
                <a:spcPts val="1600"/>
              </a:spcBef>
              <a:spcAft>
                <a:spcPts val="0"/>
              </a:spcAft>
              <a:buNone/>
            </a:pPr>
            <a:r>
              <a:rPr lang="en" sz="2400">
                <a:solidFill>
                  <a:srgbClr val="000000"/>
                </a:solidFill>
              </a:rPr>
              <a:t>	</a:t>
            </a:r>
            <a:endParaRPr>
              <a:solidFill>
                <a:srgbClr val="000000"/>
              </a:solidFill>
            </a:endParaRPr>
          </a:p>
          <a:p>
            <a:pPr marL="0" lvl="0" indent="0" rtl="0">
              <a:spcBef>
                <a:spcPts val="1600"/>
              </a:spcBef>
              <a:spcAft>
                <a:spcPts val="0"/>
              </a:spcAft>
              <a:buNone/>
            </a:pPr>
            <a:endParaRPr>
              <a:solidFill>
                <a:srgbClr val="000000"/>
              </a:solidFill>
            </a:endParaRPr>
          </a:p>
          <a:p>
            <a:pPr marL="0" lvl="0" indent="0">
              <a:spcBef>
                <a:spcPts val="1600"/>
              </a:spcBef>
              <a:spcAft>
                <a:spcPts val="1600"/>
              </a:spcAft>
              <a:buNone/>
            </a:pPr>
            <a:endParaRPr>
              <a:solidFill>
                <a:srgbClr val="000000"/>
              </a:solidFill>
            </a:endParaRPr>
          </a:p>
        </p:txBody>
      </p:sp>
      <p:pic>
        <p:nvPicPr>
          <p:cNvPr id="115" name="Shape 115"/>
          <p:cNvPicPr preferRelativeResize="0"/>
          <p:nvPr/>
        </p:nvPicPr>
        <p:blipFill>
          <a:blip r:embed="rId3">
            <a:alphaModFix/>
          </a:blip>
          <a:stretch>
            <a:fillRect/>
          </a:stretch>
        </p:blipFill>
        <p:spPr>
          <a:xfrm>
            <a:off x="3563400" y="2439700"/>
            <a:ext cx="2017226" cy="270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How did Korea manage to keep its autonomy in the face of other nations’ influences?</a:t>
            </a:r>
            <a:endParaRPr/>
          </a:p>
        </p:txBody>
      </p:sp>
      <p:sp>
        <p:nvSpPr>
          <p:cNvPr id="121" name="Shape 121"/>
          <p:cNvSpPr/>
          <p:nvPr/>
        </p:nvSpPr>
        <p:spPr>
          <a:xfrm>
            <a:off x="453275" y="3203600"/>
            <a:ext cx="8237432" cy="1223101"/>
          </a:xfrm>
          <a:prstGeom prst="rect">
            <a:avLst/>
          </a:prstGeom>
        </p:spPr>
        <p:txBody>
          <a:bodyPr>
            <a:prstTxWarp prst="textPlain">
              <a:avLst/>
            </a:prstTxWarp>
          </a:bodyPr>
          <a:lstStyle/>
          <a:p>
            <a:pPr lvl="0" algn="ctr"/>
            <a:r>
              <a:rPr b="0" i="0">
                <a:ln w="9525" cap="flat" cmpd="sng">
                  <a:solidFill>
                    <a:srgbClr val="FF00FF"/>
                  </a:solidFill>
                  <a:prstDash val="solid"/>
                  <a:round/>
                  <a:headEnd type="none" w="med" len="med"/>
                  <a:tailEnd type="none" w="med" len="med"/>
                </a:ln>
                <a:solidFill>
                  <a:srgbClr val="3C78D8"/>
                </a:solidFill>
                <a:latin typeface="Arial"/>
              </a:rPr>
              <a:t>Independence</a:t>
            </a:r>
          </a:p>
        </p:txBody>
      </p:sp>
      <p:sp>
        <p:nvSpPr>
          <p:cNvPr id="122" name="Shape 122"/>
          <p:cNvSpPr txBox="1">
            <a:spLocks noGrp="1"/>
          </p:cNvSpPr>
          <p:nvPr>
            <p:ph type="body" idx="1"/>
          </p:nvPr>
        </p:nvSpPr>
        <p:spPr>
          <a:xfrm>
            <a:off x="387900" y="1520127"/>
            <a:ext cx="8368200" cy="1460400"/>
          </a:xfrm>
          <a:prstGeom prst="rect">
            <a:avLst/>
          </a:prstGeom>
          <a:ln>
            <a:noFill/>
          </a:ln>
        </p:spPr>
        <p:txBody>
          <a:bodyPr spcFirstLastPara="1" wrap="square" lIns="91425" tIns="91425" rIns="91425" bIns="91425" anchor="t" anchorCtr="0">
            <a:noAutofit/>
          </a:bodyPr>
          <a:lstStyle/>
          <a:p>
            <a:pPr marL="0" lvl="0" indent="0">
              <a:spcBef>
                <a:spcPts val="0"/>
              </a:spcBef>
              <a:spcAft>
                <a:spcPts val="0"/>
              </a:spcAft>
              <a:buNone/>
            </a:pPr>
            <a:r>
              <a:rPr lang="en"/>
              <a:t>The Koreans kept their autonomy by forming a resistance called the Independence Movement against Japan. The independence movement was a armed campaign to help Korea gain their freedom from Japan. The movement was unsuccessful and it only caused the leaders of Korea to flee to China.</a:t>
            </a:r>
            <a:endParaRPr/>
          </a:p>
          <a:p>
            <a:pPr marL="0" lvl="0" indent="0">
              <a:spcBef>
                <a:spcPts val="1600"/>
              </a:spcBef>
              <a:spcAft>
                <a:spcPts val="0"/>
              </a:spcAft>
              <a:buNone/>
            </a:pPr>
            <a:endParaRPr/>
          </a:p>
          <a:p>
            <a:pPr marL="0" lvl="0" indent="0">
              <a:spcBef>
                <a:spcPts val="1600"/>
              </a:spcBef>
              <a:spcAft>
                <a:spcPts val="1600"/>
              </a:spcAft>
              <a:buNone/>
            </a:pPr>
            <a:endParaRPr sz="3600">
              <a:solidFill>
                <a:srgbClr val="00FFFF"/>
              </a:solidFil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Macintosh PowerPoint</Application>
  <PresentationFormat>On-screen Show (16:9)</PresentationFormat>
  <Paragraphs>65</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Roboto Slab</vt:lpstr>
      <vt:lpstr>Roboto</vt:lpstr>
      <vt:lpstr>Marina</vt:lpstr>
      <vt:lpstr>The History of Korea</vt:lpstr>
      <vt:lpstr>Introduction to Korea</vt:lpstr>
      <vt:lpstr> The Development of Korea.</vt:lpstr>
      <vt:lpstr>Government</vt:lpstr>
      <vt:lpstr>Arts, Literature, Music, and Language</vt:lpstr>
      <vt:lpstr>People of Korea</vt:lpstr>
      <vt:lpstr> What was Korea like during this period?</vt:lpstr>
      <vt:lpstr>How did other countries affect Korea?</vt:lpstr>
      <vt:lpstr>How did Korea manage to keep its autonomy in the face of other nations’ influences?</vt:lpstr>
      <vt:lpstr>What problems did the Koreans have to overcome?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Korea</dc:title>
  <cp:lastModifiedBy>PLS</cp:lastModifiedBy>
  <cp:revision>1</cp:revision>
  <dcterms:modified xsi:type="dcterms:W3CDTF">2018-01-30T14:14:40Z</dcterms:modified>
</cp:coreProperties>
</file>