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43" d="100"/>
          <a:sy n="143" d="100"/>
        </p:scale>
        <p:origin x="-104" y="-60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99892040"/>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Shape 1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Shape 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240275"/>
            <a:ext cx="8520600" cy="1981800"/>
          </a:xfrm>
          <a:prstGeom prst="rect">
            <a:avLst/>
          </a:prstGeom>
        </p:spPr>
        <p:txBody>
          <a:bodyPr spcFirstLastPara="1" wrap="square" lIns="91425" tIns="91425" rIns="91425" bIns="91425" anchor="b" anchorCtr="0"/>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endParaRPr/>
          </a:p>
        </p:txBody>
      </p:sp>
      <p:sp>
        <p:nvSpPr>
          <p:cNvPr id="48" name="Shape 48"/>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Shape 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Shape 19"/>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Shape 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Shape 23"/>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Shape 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Shape 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Shape 3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Shape 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Shape 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38" name="Shape 38"/>
          <p:cNvCxnSpPr/>
          <p:nvPr/>
        </p:nvCxnSpPr>
        <p:spPr>
          <a:xfrm>
            <a:off x="5029675" y="4495500"/>
            <a:ext cx="468300" cy="0"/>
          </a:xfrm>
          <a:prstGeom prst="straightConnector1">
            <a:avLst/>
          </a:prstGeom>
          <a:noFill/>
          <a:ln w="28575"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Shape 40"/>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Shape 4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Shape 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Shape 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spcBef>
                <a:spcPts val="0"/>
              </a:spcBef>
              <a:buNone/>
              <a:defRPr sz="1000">
                <a:solidFill>
                  <a:schemeClr val="accent1"/>
                </a:solidFill>
                <a:latin typeface="Source Code Pro"/>
                <a:ea typeface="Source Code Pro"/>
                <a:cs typeface="Source Code Pro"/>
                <a:sym typeface="Source Code Pro"/>
              </a:defRPr>
            </a:lvl1pPr>
            <a:lvl2pPr lvl="1" algn="r">
              <a:spcBef>
                <a:spcPts val="0"/>
              </a:spcBef>
              <a:buNone/>
              <a:defRPr sz="1000">
                <a:solidFill>
                  <a:schemeClr val="accent1"/>
                </a:solidFill>
                <a:latin typeface="Source Code Pro"/>
                <a:ea typeface="Source Code Pro"/>
                <a:cs typeface="Source Code Pro"/>
                <a:sym typeface="Source Code Pro"/>
              </a:defRPr>
            </a:lvl2pPr>
            <a:lvl3pPr lvl="2" algn="r">
              <a:spcBef>
                <a:spcPts val="0"/>
              </a:spcBef>
              <a:buNone/>
              <a:defRPr sz="1000">
                <a:solidFill>
                  <a:schemeClr val="accent1"/>
                </a:solidFill>
                <a:latin typeface="Source Code Pro"/>
                <a:ea typeface="Source Code Pro"/>
                <a:cs typeface="Source Code Pro"/>
                <a:sym typeface="Source Code Pro"/>
              </a:defRPr>
            </a:lvl3pPr>
            <a:lvl4pPr lvl="3" algn="r">
              <a:spcBef>
                <a:spcPts val="0"/>
              </a:spcBef>
              <a:buNone/>
              <a:defRPr sz="1000">
                <a:solidFill>
                  <a:schemeClr val="accent1"/>
                </a:solidFill>
                <a:latin typeface="Source Code Pro"/>
                <a:ea typeface="Source Code Pro"/>
                <a:cs typeface="Source Code Pro"/>
                <a:sym typeface="Source Code Pro"/>
              </a:defRPr>
            </a:lvl4pPr>
            <a:lvl5pPr lvl="4" algn="r">
              <a:spcBef>
                <a:spcPts val="0"/>
              </a:spcBef>
              <a:buNone/>
              <a:defRPr sz="1000">
                <a:solidFill>
                  <a:schemeClr val="accent1"/>
                </a:solidFill>
                <a:latin typeface="Source Code Pro"/>
                <a:ea typeface="Source Code Pro"/>
                <a:cs typeface="Source Code Pro"/>
                <a:sym typeface="Source Code Pro"/>
              </a:defRPr>
            </a:lvl5pPr>
            <a:lvl6pPr lvl="5" algn="r">
              <a:spcBef>
                <a:spcPts val="0"/>
              </a:spcBef>
              <a:buNone/>
              <a:defRPr sz="1000">
                <a:solidFill>
                  <a:schemeClr val="accent1"/>
                </a:solidFill>
                <a:latin typeface="Source Code Pro"/>
                <a:ea typeface="Source Code Pro"/>
                <a:cs typeface="Source Code Pro"/>
                <a:sym typeface="Source Code Pro"/>
              </a:defRPr>
            </a:lvl6pPr>
            <a:lvl7pPr lvl="6" algn="r">
              <a:spcBef>
                <a:spcPts val="0"/>
              </a:spcBef>
              <a:buNone/>
              <a:defRPr sz="1000">
                <a:solidFill>
                  <a:schemeClr val="accent1"/>
                </a:solidFill>
                <a:latin typeface="Source Code Pro"/>
                <a:ea typeface="Source Code Pro"/>
                <a:cs typeface="Source Code Pro"/>
                <a:sym typeface="Source Code Pro"/>
              </a:defRPr>
            </a:lvl7pPr>
            <a:lvl8pPr lvl="7" algn="r">
              <a:spcBef>
                <a:spcPts val="0"/>
              </a:spcBef>
              <a:buNone/>
              <a:defRPr sz="1000">
                <a:solidFill>
                  <a:schemeClr val="accent1"/>
                </a:solidFill>
                <a:latin typeface="Source Code Pro"/>
                <a:ea typeface="Source Code Pro"/>
                <a:cs typeface="Source Code Pro"/>
                <a:sym typeface="Source Code Pro"/>
              </a:defRPr>
            </a:lvl8pPr>
            <a:lvl9pPr lvl="8" algn="r">
              <a:spcBef>
                <a:spcPts val="0"/>
              </a:spcBef>
              <a:buNone/>
              <a:defRPr sz="1000">
                <a:solidFill>
                  <a:schemeClr val="accent1"/>
                </a:solidFill>
                <a:latin typeface="Source Code Pro"/>
                <a:ea typeface="Source Code Pro"/>
                <a:cs typeface="Source Code Pro"/>
                <a:sym typeface="Source Code Pr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xmlns:p14="http://schemas.microsoft.com/office/powerpoint/2010/mai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11700" y="943175"/>
            <a:ext cx="8520600" cy="1622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latin typeface="Caveat"/>
                <a:ea typeface="Caveat"/>
                <a:cs typeface="Caveat"/>
                <a:sym typeface="Caveat"/>
              </a:rPr>
              <a:t>Korea, The Joseon Era</a:t>
            </a:r>
            <a:endParaRPr>
              <a:latin typeface="Caveat"/>
              <a:ea typeface="Caveat"/>
              <a:cs typeface="Caveat"/>
              <a:sym typeface="Caveat"/>
            </a:endParaRPr>
          </a:p>
        </p:txBody>
      </p:sp>
      <p:sp>
        <p:nvSpPr>
          <p:cNvPr id="57" name="Shape 57"/>
          <p:cNvSpPr txBox="1">
            <a:spLocks noGrp="1"/>
          </p:cNvSpPr>
          <p:nvPr>
            <p:ph type="subTitle" idx="1"/>
          </p:nvPr>
        </p:nvSpPr>
        <p:spPr>
          <a:xfrm>
            <a:off x="344250" y="3550650"/>
            <a:ext cx="4910100" cy="130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latin typeface="Pacifico"/>
                <a:ea typeface="Pacifico"/>
                <a:cs typeface="Pacifico"/>
                <a:sym typeface="Pacifico"/>
              </a:rPr>
              <a:t>By, Morgan , Kasey , Jane, Taylor </a:t>
            </a:r>
            <a:endParaRPr>
              <a:latin typeface="Pacifico"/>
              <a:ea typeface="Pacifico"/>
              <a:cs typeface="Pacifico"/>
              <a:sym typeface="Pacifico"/>
            </a:endParaRPr>
          </a:p>
        </p:txBody>
      </p:sp>
      <p:sp>
        <p:nvSpPr>
          <p:cNvPr id="58" name="Shape 58"/>
          <p:cNvSpPr txBox="1"/>
          <p:nvPr/>
        </p:nvSpPr>
        <p:spPr>
          <a:xfrm>
            <a:off x="754550" y="62875"/>
            <a:ext cx="5193900" cy="1068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solidFill>
                  <a:srgbClr val="434343"/>
                </a:solidFill>
                <a:latin typeface="Cherry Swash"/>
                <a:ea typeface="Cherry Swash"/>
                <a:cs typeface="Cherry Swash"/>
                <a:sym typeface="Cherry Swash"/>
              </a:rPr>
              <a:t>Korea is a country with a long history. These slides will help you to understand all that Korea has to offer.</a:t>
            </a:r>
            <a:endParaRPr sz="1800">
              <a:solidFill>
                <a:srgbClr val="434343"/>
              </a:solidFill>
              <a:latin typeface="Cherry Swash"/>
              <a:ea typeface="Cherry Swash"/>
              <a:cs typeface="Cherry Swash"/>
              <a:sym typeface="Cherry Swash"/>
            </a:endParaRPr>
          </a:p>
        </p:txBody>
      </p:sp>
      <p:pic>
        <p:nvPicPr>
          <p:cNvPr id="59" name="Shape 59"/>
          <p:cNvPicPr preferRelativeResize="0"/>
          <p:nvPr/>
        </p:nvPicPr>
        <p:blipFill>
          <a:blip r:embed="rId3">
            <a:alphaModFix/>
          </a:blip>
          <a:stretch>
            <a:fillRect/>
          </a:stretch>
        </p:blipFill>
        <p:spPr>
          <a:xfrm>
            <a:off x="6323941" y="3672123"/>
            <a:ext cx="1955760" cy="1303501"/>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1000"/>
                                        <p:tgtEl>
                                          <p:spTgt spid="5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additive="base">
                                        <p:cTn id="12" dur="1000"/>
                                        <p:tgtEl>
                                          <p:spTgt spid="5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additive="base">
                                        <p:cTn id="17" dur="1000"/>
                                        <p:tgtEl>
                                          <p:spTgt spid="59"/>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1000"/>
                                        <p:tgtEl>
                                          <p:spTgt spid="5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Pacifico"/>
                <a:ea typeface="Pacifico"/>
                <a:cs typeface="Pacifico"/>
                <a:sym typeface="Pacifico"/>
              </a:rPr>
              <a:t>North and South Korea</a:t>
            </a:r>
            <a:endParaRPr>
              <a:latin typeface="Pacifico"/>
              <a:ea typeface="Pacifico"/>
              <a:cs typeface="Pacifico"/>
              <a:sym typeface="Pacifico"/>
            </a:endParaRPr>
          </a:p>
        </p:txBody>
      </p:sp>
      <p:sp>
        <p:nvSpPr>
          <p:cNvPr id="117" name="Shape 117"/>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solidFill>
                  <a:srgbClr val="000000"/>
                </a:solidFill>
                <a:latin typeface="Cherry Swash"/>
                <a:ea typeface="Cherry Swash"/>
                <a:cs typeface="Cherry Swash"/>
                <a:sym typeface="Cherry Swash"/>
              </a:rPr>
              <a:t>Korea used to just be one whole country. It split and made North and South Korea. In North Korea they take the best from the past and discard things they want to forget. In this way they make themselves sound amazing. South Korea gives people all the information they want. They don’t hide from what they did. In this way South Korea is more honest than North Korea. </a:t>
            </a:r>
            <a:endParaRPr>
              <a:solidFill>
                <a:srgbClr val="000000"/>
              </a:solidFill>
              <a:latin typeface="Cherry Swash"/>
              <a:ea typeface="Cherry Swash"/>
              <a:cs typeface="Cherry Swash"/>
              <a:sym typeface="Cherry Swash"/>
            </a:endParaRPr>
          </a:p>
        </p:txBody>
      </p:sp>
      <p:pic>
        <p:nvPicPr>
          <p:cNvPr id="118" name="Shape 118" descr="Image result for north and south korea"/>
          <p:cNvPicPr preferRelativeResize="0"/>
          <p:nvPr/>
        </p:nvPicPr>
        <p:blipFill>
          <a:blip r:embed="rId3">
            <a:alphaModFix/>
          </a:blip>
          <a:stretch>
            <a:fillRect/>
          </a:stretch>
        </p:blipFill>
        <p:spPr>
          <a:xfrm>
            <a:off x="6299175" y="2932000"/>
            <a:ext cx="2235050" cy="1994225"/>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p:tgtEl>
                                          <p:spTgt spid="11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117"/>
                                        </p:tgtEl>
                                        <p:attrNameLst>
                                          <p:attrName>style.visibility</p:attrName>
                                        </p:attrNameLst>
                                      </p:cBhvr>
                                      <p:to>
                                        <p:strVal val="visible"/>
                                      </p:to>
                                    </p:set>
                                    <p:anim calcmode="lin" valueType="num">
                                      <p:cBhvr additive="base">
                                        <p:cTn id="12" dur="1000"/>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Pacifico"/>
                <a:ea typeface="Pacifico"/>
                <a:cs typeface="Pacifico"/>
                <a:sym typeface="Pacifico"/>
              </a:rPr>
              <a:t>Fun Facts about Korea!</a:t>
            </a:r>
            <a:endParaRPr>
              <a:latin typeface="Pacifico"/>
              <a:ea typeface="Pacifico"/>
              <a:cs typeface="Pacifico"/>
              <a:sym typeface="Pacifico"/>
            </a:endParaRPr>
          </a:p>
        </p:txBody>
      </p:sp>
      <p:sp>
        <p:nvSpPr>
          <p:cNvPr id="124" name="Shape 12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00"/>
                </a:solidFill>
                <a:latin typeface="Pacifico"/>
                <a:ea typeface="Pacifico"/>
                <a:cs typeface="Pacifico"/>
                <a:sym typeface="Pacifico"/>
              </a:rPr>
              <a:t>Did you know…</a:t>
            </a:r>
            <a:endParaRPr>
              <a:solidFill>
                <a:srgbClr val="000000"/>
              </a:solidFill>
              <a:latin typeface="Pacifico"/>
              <a:ea typeface="Pacifico"/>
              <a:cs typeface="Pacifico"/>
              <a:sym typeface="Pacifico"/>
            </a:endParaRPr>
          </a:p>
          <a:p>
            <a:pPr marL="0" lvl="0" indent="0">
              <a:spcBef>
                <a:spcPts val="1600"/>
              </a:spcBef>
              <a:spcAft>
                <a:spcPts val="1600"/>
              </a:spcAft>
              <a:buNone/>
            </a:pPr>
            <a:r>
              <a:rPr lang="en">
                <a:solidFill>
                  <a:srgbClr val="000000"/>
                </a:solidFill>
              </a:rPr>
              <a:t>~ </a:t>
            </a:r>
            <a:r>
              <a:rPr lang="en">
                <a:solidFill>
                  <a:srgbClr val="000000"/>
                </a:solidFill>
                <a:latin typeface="Cherry Swash"/>
                <a:ea typeface="Cherry Swash"/>
                <a:cs typeface="Cherry Swash"/>
                <a:sym typeface="Cherry Swash"/>
              </a:rPr>
              <a:t>That Seoul,South Korea is the plastic surgery capital in the world. The most common surgeries done in South Korea is blepharoplasty, or also known as the double eyelid. It is supposed to make Asian look Asian. It cost between (1,000 to 3,000 dollars.) “Ladies want to have a beautiful defined look, Choi tells Tech Insider, 20% of his patients are males (want some beauty too.)</a:t>
            </a:r>
            <a:endParaRPr>
              <a:solidFill>
                <a:srgbClr val="000000"/>
              </a:solidFill>
              <a:latin typeface="Cherry Swash"/>
              <a:ea typeface="Cherry Swash"/>
              <a:cs typeface="Cherry Swash"/>
              <a:sym typeface="Cherry Swash"/>
            </a:endParaRPr>
          </a:p>
        </p:txBody>
      </p:sp>
      <p:pic>
        <p:nvPicPr>
          <p:cNvPr id="125" name="Shape 125" descr="Image result for double eyelid surgery before and after"/>
          <p:cNvPicPr preferRelativeResize="0"/>
          <p:nvPr/>
        </p:nvPicPr>
        <p:blipFill>
          <a:blip r:embed="rId3">
            <a:alphaModFix/>
          </a:blip>
          <a:stretch>
            <a:fillRect/>
          </a:stretch>
        </p:blipFill>
        <p:spPr>
          <a:xfrm>
            <a:off x="6288800" y="137575"/>
            <a:ext cx="2363375" cy="1572725"/>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 calcmode="lin" valueType="num">
                                      <p:cBhvr additive="base">
                                        <p:cTn id="7" dur="1000"/>
                                        <p:tgtEl>
                                          <p:spTgt spid="12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124"/>
                                        </p:tgtEl>
                                        <p:attrNameLst>
                                          <p:attrName>style.visibility</p:attrName>
                                        </p:attrNameLst>
                                      </p:cBhvr>
                                      <p:to>
                                        <p:strVal val="visible"/>
                                      </p:to>
                                    </p:set>
                                    <p:anim calcmode="lin" valueType="num">
                                      <p:cBhvr additive="base">
                                        <p:cTn id="12" dur="1000"/>
                                        <p:tgtEl>
                                          <p:spTgt spid="12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25"/>
                                        </p:tgtEl>
                                        <p:attrNameLst>
                                          <p:attrName>style.visibility</p:attrName>
                                        </p:attrNameLst>
                                      </p:cBhvr>
                                      <p:to>
                                        <p:strVal val="visible"/>
                                      </p:to>
                                    </p:set>
                                    <p:anim calcmode="lin" valueType="num">
                                      <p:cBhvr additive="base">
                                        <p:cTn id="17" dur="1000"/>
                                        <p:tgtEl>
                                          <p:spTgt spid="12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0">
                <a:latin typeface="Pacifico"/>
                <a:ea typeface="Pacifico"/>
                <a:cs typeface="Pacifico"/>
                <a:sym typeface="Pacifico"/>
              </a:rPr>
              <a:t>Fun Facts About Korea!</a:t>
            </a:r>
            <a:endParaRPr b="0">
              <a:latin typeface="Pacifico"/>
              <a:ea typeface="Pacifico"/>
              <a:cs typeface="Pacifico"/>
              <a:sym typeface="Pacifico"/>
            </a:endParaRPr>
          </a:p>
        </p:txBody>
      </p:sp>
      <p:sp>
        <p:nvSpPr>
          <p:cNvPr id="131" name="Shape 131"/>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00"/>
                </a:solidFill>
                <a:latin typeface="Pacifico"/>
                <a:ea typeface="Pacifico"/>
                <a:cs typeface="Pacifico"/>
                <a:sym typeface="Pacifico"/>
              </a:rPr>
              <a:t>Did you know…</a:t>
            </a:r>
            <a:endParaRPr>
              <a:solidFill>
                <a:srgbClr val="000000"/>
              </a:solidFill>
              <a:latin typeface="Pacifico"/>
              <a:ea typeface="Pacifico"/>
              <a:cs typeface="Pacifico"/>
              <a:sym typeface="Pacifico"/>
            </a:endParaRPr>
          </a:p>
          <a:p>
            <a:pPr marL="0" lvl="0" indent="0" algn="ctr" rtl="0">
              <a:spcBef>
                <a:spcPts val="1600"/>
              </a:spcBef>
              <a:spcAft>
                <a:spcPts val="0"/>
              </a:spcAft>
              <a:buNone/>
            </a:pPr>
            <a:r>
              <a:rPr lang="en">
                <a:solidFill>
                  <a:srgbClr val="000000"/>
                </a:solidFill>
                <a:latin typeface="Cherry Swash"/>
                <a:ea typeface="Cherry Swash"/>
                <a:cs typeface="Cherry Swash"/>
                <a:sym typeface="Cherry Swash"/>
              </a:rPr>
              <a:t>~ That the number 4 is the unlucky number in Korea. You won’t find it in any Hotel or house.</a:t>
            </a:r>
            <a:endParaRPr>
              <a:solidFill>
                <a:srgbClr val="000000"/>
              </a:solidFill>
              <a:latin typeface="Cherry Swash"/>
              <a:ea typeface="Cherry Swash"/>
              <a:cs typeface="Cherry Swash"/>
              <a:sym typeface="Cherry Swash"/>
            </a:endParaRPr>
          </a:p>
          <a:p>
            <a:pPr marL="0" lvl="0" indent="0" algn="ctr">
              <a:spcBef>
                <a:spcPts val="1600"/>
              </a:spcBef>
              <a:spcAft>
                <a:spcPts val="1600"/>
              </a:spcAft>
              <a:buNone/>
            </a:pPr>
            <a:endParaRPr>
              <a:solidFill>
                <a:srgbClr val="000000"/>
              </a:solidFill>
              <a:latin typeface="Cherry Swash"/>
              <a:ea typeface="Cherry Swash"/>
              <a:cs typeface="Cherry Swash"/>
              <a:sym typeface="Cherry Swash"/>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Pacifico"/>
                <a:ea typeface="Pacifico"/>
                <a:cs typeface="Pacifico"/>
                <a:sym typeface="Pacifico"/>
              </a:rPr>
              <a:t>Thank You For Watching</a:t>
            </a:r>
            <a:endParaRPr>
              <a:latin typeface="Pacifico"/>
              <a:ea typeface="Pacifico"/>
              <a:cs typeface="Pacifico"/>
              <a:sym typeface="Pacifico"/>
            </a:endParaRPr>
          </a:p>
        </p:txBody>
      </p:sp>
      <p:sp>
        <p:nvSpPr>
          <p:cNvPr id="137" name="Shape 137"/>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solidFill>
                  <a:srgbClr val="000000"/>
                </a:solidFill>
                <a:latin typeface="Cherry Swash"/>
                <a:ea typeface="Cherry Swash"/>
                <a:cs typeface="Cherry Swash"/>
                <a:sym typeface="Cherry Swash"/>
              </a:rPr>
              <a:t>I hope you learned a lot about Korea from this slide. If you would like more information there are a lot of websites you can go to. We got a lot of our information from Wikipedia, and a few other small articles.</a:t>
            </a:r>
            <a:endParaRPr>
              <a:solidFill>
                <a:srgbClr val="000000"/>
              </a:solidFill>
              <a:latin typeface="Cherry Swash"/>
              <a:ea typeface="Cherry Swash"/>
              <a:cs typeface="Cherry Swash"/>
              <a:sym typeface="Cherry Swash"/>
            </a:endParaRPr>
          </a:p>
        </p:txBody>
      </p:sp>
      <p:pic>
        <p:nvPicPr>
          <p:cNvPr id="138" name="Shape 138" descr="Image result for thank you!"/>
          <p:cNvPicPr preferRelativeResize="0"/>
          <p:nvPr/>
        </p:nvPicPr>
        <p:blipFill>
          <a:blip r:embed="rId3">
            <a:alphaModFix/>
          </a:blip>
          <a:stretch>
            <a:fillRect/>
          </a:stretch>
        </p:blipFill>
        <p:spPr>
          <a:xfrm>
            <a:off x="2506225" y="2348925"/>
            <a:ext cx="3957725" cy="2794575"/>
          </a:xfrm>
          <a:prstGeom prst="rect">
            <a:avLst/>
          </a:prstGeom>
          <a:noFill/>
          <a:ln>
            <a:noFill/>
          </a:ln>
        </p:spPr>
      </p:pic>
      <p:pic>
        <p:nvPicPr>
          <p:cNvPr id="139" name="Shape 139" descr="Image result for thank you!"/>
          <p:cNvPicPr preferRelativeResize="0"/>
          <p:nvPr/>
        </p:nvPicPr>
        <p:blipFill>
          <a:blip r:embed="rId4">
            <a:alphaModFix/>
          </a:blip>
          <a:stretch>
            <a:fillRect/>
          </a:stretch>
        </p:blipFill>
        <p:spPr>
          <a:xfrm>
            <a:off x="6690325" y="0"/>
            <a:ext cx="2297300" cy="1336175"/>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 calcmode="lin" valueType="num">
                                      <p:cBhvr additive="base">
                                        <p:cTn id="7" dur="1000"/>
                                        <p:tgtEl>
                                          <p:spTgt spid="136"/>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7"/>
                                        </p:tgtEl>
                                        <p:attrNameLst>
                                          <p:attrName>style.visibility</p:attrName>
                                        </p:attrNameLst>
                                      </p:cBhvr>
                                      <p:to>
                                        <p:strVal val="visible"/>
                                      </p:to>
                                    </p:set>
                                    <p:anim calcmode="lin" valueType="num">
                                      <p:cBhvr additive="base">
                                        <p:cTn id="12" dur="1000"/>
                                        <p:tgtEl>
                                          <p:spTgt spid="13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9"/>
                                        </p:tgtEl>
                                        <p:attrNameLst>
                                          <p:attrName>style.visibility</p:attrName>
                                        </p:attrNameLst>
                                      </p:cBhvr>
                                      <p:to>
                                        <p:strVal val="visible"/>
                                      </p:to>
                                    </p:set>
                                    <p:animEffect transition="in" filter="fade">
                                      <p:cBhvr>
                                        <p:cTn id="17" dur="1000"/>
                                        <p:tgtEl>
                                          <p:spTgt spid="1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8"/>
                                        </p:tgtEl>
                                        <p:attrNameLst>
                                          <p:attrName>style.visibility</p:attrName>
                                        </p:attrNameLst>
                                      </p:cBhvr>
                                      <p:to>
                                        <p:strVal val="visible"/>
                                      </p:to>
                                    </p:set>
                                    <p:animEffect transition="in" filter="fade">
                                      <p:cBhvr>
                                        <p:cTn id="22" dur="1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Pacifico"/>
                <a:ea typeface="Pacifico"/>
                <a:cs typeface="Pacifico"/>
                <a:sym typeface="Pacifico"/>
              </a:rPr>
              <a:t>The Development of Korea-The Joseon Era</a:t>
            </a:r>
            <a:endParaRPr>
              <a:latin typeface="Pacifico"/>
              <a:ea typeface="Pacifico"/>
              <a:cs typeface="Pacifico"/>
              <a:sym typeface="Pacifico"/>
            </a:endParaRPr>
          </a:p>
        </p:txBody>
      </p:sp>
      <p:sp>
        <p:nvSpPr>
          <p:cNvPr id="65" name="Shape 65"/>
          <p:cNvSpPr txBox="1">
            <a:spLocks noGrp="1"/>
          </p:cNvSpPr>
          <p:nvPr>
            <p:ph type="body" idx="1"/>
          </p:nvPr>
        </p:nvSpPr>
        <p:spPr>
          <a:xfrm>
            <a:off x="311700" y="1580800"/>
            <a:ext cx="8520600" cy="3340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solidFill>
                  <a:srgbClr val="000000"/>
                </a:solidFill>
                <a:latin typeface="Cherry Swash"/>
                <a:ea typeface="Cherry Swash"/>
                <a:cs typeface="Cherry Swash"/>
                <a:sym typeface="Cherry Swash"/>
              </a:rPr>
              <a:t>The Joseon Era had a huge impact on Korea, from the inventions to the religion. The Joseon Era lasted about five centuries. General Yi Seong-gye founded this era in July 1392, when he was crowned king. During this era, many things happened. Things such as, the capital was moved to Hanyang, and the Hall of Worthies was established. The Hangul alphabet was also created and announced by King Sejong the Great. This era ended in October 1897. Many other things happened in this era, some of which you will learn about in this slide.</a:t>
            </a:r>
            <a:endParaRPr>
              <a:solidFill>
                <a:srgbClr val="000000"/>
              </a:solidFill>
              <a:latin typeface="Cherry Swash"/>
              <a:ea typeface="Cherry Swash"/>
              <a:cs typeface="Cherry Swash"/>
              <a:sym typeface="Cherry Swash"/>
            </a:endParaRPr>
          </a:p>
        </p:txBody>
      </p:sp>
      <p:pic>
        <p:nvPicPr>
          <p:cNvPr id="66" name="Shape 66" descr="Image result for the joseon era"/>
          <p:cNvPicPr preferRelativeResize="0"/>
          <p:nvPr/>
        </p:nvPicPr>
        <p:blipFill>
          <a:blip r:embed="rId3">
            <a:alphaModFix/>
          </a:blip>
          <a:stretch>
            <a:fillRect/>
          </a:stretch>
        </p:blipFill>
        <p:spPr>
          <a:xfrm>
            <a:off x="4476975" y="3873350"/>
            <a:ext cx="3352800" cy="1270150"/>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10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1000"/>
                                        <p:tgtEl>
                                          <p:spTgt spid="6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Pacifico"/>
                <a:ea typeface="Pacifico"/>
                <a:cs typeface="Pacifico"/>
                <a:sym typeface="Pacifico"/>
              </a:rPr>
              <a:t>The Social Structure of Korea</a:t>
            </a:r>
            <a:endParaRPr>
              <a:latin typeface="Pacifico"/>
              <a:ea typeface="Pacifico"/>
              <a:cs typeface="Pacifico"/>
              <a:sym typeface="Pacifico"/>
            </a:endParaRPr>
          </a:p>
        </p:txBody>
      </p:sp>
      <p:sp>
        <p:nvSpPr>
          <p:cNvPr id="72" name="Shape 72"/>
          <p:cNvSpPr txBox="1">
            <a:spLocks noGrp="1"/>
          </p:cNvSpPr>
          <p:nvPr>
            <p:ph type="body" idx="1"/>
          </p:nvPr>
        </p:nvSpPr>
        <p:spPr>
          <a:xfrm>
            <a:off x="311700" y="1241250"/>
            <a:ext cx="8520600" cy="3340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solidFill>
                  <a:srgbClr val="000000"/>
                </a:solidFill>
                <a:latin typeface="Cherry Swash"/>
                <a:ea typeface="Cherry Swash"/>
                <a:cs typeface="Cherry Swash"/>
                <a:sym typeface="Cherry Swash"/>
              </a:rPr>
              <a:t>In Korea there is a social structure like most others. In this social structure there were many parts, these parts made up Korea and helped it grow. The first class was called the Yangban class. The Yangban class was made up of nobles and the ruling class. The Second class is referred to as the Chungin class. Chungin could also be spelled jungin, this meant middle people. So the second class was made up of people in between the first and third classes. The third and last class was named the Sangmin class. This class was made up of peasants, laborers, fishermen, craftsmen, and merchants. This class was very prone to high taxes and getting drafted for the military. This class made up 75% of Korea</a:t>
            </a:r>
            <a:endParaRPr>
              <a:solidFill>
                <a:srgbClr val="000000"/>
              </a:solidFill>
              <a:latin typeface="Cherry Swash"/>
              <a:ea typeface="Cherry Swash"/>
              <a:cs typeface="Cherry Swash"/>
              <a:sym typeface="Cherry Swash"/>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1000"/>
                                        <p:tgtEl>
                                          <p:spTgt spid="7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72"/>
                                        </p:tgtEl>
                                        <p:attrNameLst>
                                          <p:attrName>style.visibility</p:attrName>
                                        </p:attrNameLst>
                                      </p:cBhvr>
                                      <p:to>
                                        <p:strVal val="visible"/>
                                      </p:to>
                                    </p:set>
                                    <p:anim calcmode="lin" valueType="num">
                                      <p:cBhvr additive="base">
                                        <p:cTn id="12" dur="1000"/>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Pacifico"/>
                <a:ea typeface="Pacifico"/>
                <a:cs typeface="Pacifico"/>
                <a:sym typeface="Pacifico"/>
              </a:rPr>
              <a:t>Influence of Foreign Countries</a:t>
            </a:r>
            <a:endParaRPr>
              <a:latin typeface="Pacifico"/>
              <a:ea typeface="Pacifico"/>
              <a:cs typeface="Pacifico"/>
              <a:sym typeface="Pacifico"/>
            </a:endParaRPr>
          </a:p>
        </p:txBody>
      </p:sp>
      <p:sp>
        <p:nvSpPr>
          <p:cNvPr id="78" name="Shape 78"/>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solidFill>
                  <a:srgbClr val="000000"/>
                </a:solidFill>
                <a:latin typeface="Cherry Swash"/>
                <a:ea typeface="Cherry Swash"/>
                <a:cs typeface="Cherry Swash"/>
                <a:sym typeface="Cherry Swash"/>
              </a:rPr>
              <a:t>A foreign country that influenced Korea was China. China gave the Koreans a new painting technique which gave paintings a more realistic and natural look. This technique gave art more depth and beauty. Japan also influenced Korea’s development through many inventions that helped them with everyday life. </a:t>
            </a:r>
            <a:endParaRPr>
              <a:solidFill>
                <a:srgbClr val="000000"/>
              </a:solidFill>
              <a:latin typeface="Cherry Swash"/>
              <a:ea typeface="Cherry Swash"/>
              <a:cs typeface="Cherry Swash"/>
              <a:sym typeface="Cherry Swash"/>
            </a:endParaRPr>
          </a:p>
        </p:txBody>
      </p:sp>
      <p:pic>
        <p:nvPicPr>
          <p:cNvPr id="79" name="Shape 79"/>
          <p:cNvPicPr preferRelativeResize="0"/>
          <p:nvPr/>
        </p:nvPicPr>
        <p:blipFill>
          <a:blip r:embed="rId3">
            <a:alphaModFix/>
          </a:blip>
          <a:stretch>
            <a:fillRect/>
          </a:stretch>
        </p:blipFill>
        <p:spPr>
          <a:xfrm>
            <a:off x="4288378" y="2871649"/>
            <a:ext cx="3186350" cy="2271850"/>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1000"/>
                                        <p:tgtEl>
                                          <p:spTgt spid="7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79"/>
                                        </p:tgtEl>
                                        <p:attrNameLst>
                                          <p:attrName>style.visibility</p:attrName>
                                        </p:attrNameLst>
                                      </p:cBhvr>
                                      <p:to>
                                        <p:strVal val="visible"/>
                                      </p:to>
                                    </p:set>
                                    <p:anim calcmode="lin" valueType="num">
                                      <p:cBhvr additive="base">
                                        <p:cTn id="12" dur="1000"/>
                                        <p:tgtEl>
                                          <p:spTgt spid="7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78"/>
                                        </p:tgtEl>
                                        <p:attrNameLst>
                                          <p:attrName>style.visibility</p:attrName>
                                        </p:attrNameLst>
                                      </p:cBhvr>
                                      <p:to>
                                        <p:strVal val="visible"/>
                                      </p:to>
                                    </p:set>
                                    <p:anim calcmode="lin" valueType="num">
                                      <p:cBhvr additive="base">
                                        <p:cTn id="17" dur="1000"/>
                                        <p:tgtEl>
                                          <p:spTgt spid="7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Pacifico"/>
                <a:ea typeface="Pacifico"/>
                <a:cs typeface="Pacifico"/>
                <a:sym typeface="Pacifico"/>
              </a:rPr>
              <a:t>Arts, Music, and Literature</a:t>
            </a:r>
            <a:endParaRPr>
              <a:latin typeface="Pacifico"/>
              <a:ea typeface="Pacifico"/>
              <a:cs typeface="Pacifico"/>
              <a:sym typeface="Pacifico"/>
            </a:endParaRPr>
          </a:p>
        </p:txBody>
      </p:sp>
      <p:sp>
        <p:nvSpPr>
          <p:cNvPr id="85" name="Shape 85"/>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solidFill>
                  <a:srgbClr val="000000"/>
                </a:solidFill>
                <a:latin typeface="Cherry Swash"/>
                <a:ea typeface="Cherry Swash"/>
                <a:cs typeface="Cherry Swash"/>
                <a:sym typeface="Cherry Swash"/>
              </a:rPr>
              <a:t>Korea had a special technique for their art, calligraphy, and pottery. They always made their colors very bold and bright. They painted beautiful designs on canvases and pottery. Their calligraphy was made to flow so that it was easily written but still looked beautiful.</a:t>
            </a:r>
            <a:endParaRPr>
              <a:solidFill>
                <a:srgbClr val="000000"/>
              </a:solidFill>
              <a:latin typeface="Cherry Swash"/>
              <a:ea typeface="Cherry Swash"/>
              <a:cs typeface="Cherry Swash"/>
              <a:sym typeface="Cherry Swash"/>
            </a:endParaRPr>
          </a:p>
        </p:txBody>
      </p:sp>
      <p:pic>
        <p:nvPicPr>
          <p:cNvPr id="86" name="Shape 86" descr="Image result for korean art"/>
          <p:cNvPicPr preferRelativeResize="0"/>
          <p:nvPr/>
        </p:nvPicPr>
        <p:blipFill>
          <a:blip r:embed="rId3">
            <a:alphaModFix/>
          </a:blip>
          <a:stretch>
            <a:fillRect/>
          </a:stretch>
        </p:blipFill>
        <p:spPr>
          <a:xfrm>
            <a:off x="3416475" y="2578050"/>
            <a:ext cx="4187450" cy="2512475"/>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1000"/>
                                        <p:tgtEl>
                                          <p:spTgt spid="8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85"/>
                                        </p:tgtEl>
                                        <p:attrNameLst>
                                          <p:attrName>style.visibility</p:attrName>
                                        </p:attrNameLst>
                                      </p:cBhvr>
                                      <p:to>
                                        <p:strVal val="visible"/>
                                      </p:to>
                                    </p:set>
                                    <p:anim calcmode="lin" valueType="num">
                                      <p:cBhvr additive="base">
                                        <p:cTn id="12" dur="1000"/>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Pacifico"/>
                <a:ea typeface="Pacifico"/>
                <a:cs typeface="Pacifico"/>
                <a:sym typeface="Pacifico"/>
              </a:rPr>
              <a:t>Korea’s Social Structure</a:t>
            </a:r>
            <a:endParaRPr>
              <a:latin typeface="Pacifico"/>
              <a:ea typeface="Pacifico"/>
              <a:cs typeface="Pacifico"/>
              <a:sym typeface="Pacifico"/>
            </a:endParaRPr>
          </a:p>
        </p:txBody>
      </p:sp>
      <p:sp>
        <p:nvSpPr>
          <p:cNvPr id="92" name="Shape 92"/>
          <p:cNvSpPr txBox="1">
            <a:spLocks noGrp="1"/>
          </p:cNvSpPr>
          <p:nvPr>
            <p:ph type="body" idx="1"/>
          </p:nvPr>
        </p:nvSpPr>
        <p:spPr>
          <a:xfrm>
            <a:off x="311700" y="989725"/>
            <a:ext cx="8520600" cy="3340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solidFill>
                  <a:srgbClr val="000000"/>
                </a:solidFill>
                <a:latin typeface="Cherry Swash"/>
                <a:ea typeface="Cherry Swash"/>
                <a:cs typeface="Cherry Swash"/>
                <a:sym typeface="Cherry Swash"/>
              </a:rPr>
              <a:t>The social structure of Korea was like most social structures, there was a first class, second class, and a third and last class. These classes had different names in Korea. The first class was named Yangban, and nobles and the rulers made up this group. The second class was called Chungin. Chungin can actually be called jungin also. The word Chungin means middle people. The third and last class was referred to as the Sangmin class. This group was made up of the common people, who made up 75% of Korea’s population, such as peasants, laborers, fisherman, craftsmen, and merchants.</a:t>
            </a:r>
            <a:endParaRPr>
              <a:solidFill>
                <a:srgbClr val="000000"/>
              </a:solidFill>
              <a:latin typeface="Cherry Swash"/>
              <a:ea typeface="Cherry Swash"/>
              <a:cs typeface="Cherry Swash"/>
              <a:sym typeface="Cherry Swash"/>
            </a:endParaRPr>
          </a:p>
        </p:txBody>
      </p:sp>
      <p:pic>
        <p:nvPicPr>
          <p:cNvPr id="93" name="Shape 93" descr="Image result for korean social structure"/>
          <p:cNvPicPr preferRelativeResize="0"/>
          <p:nvPr/>
        </p:nvPicPr>
        <p:blipFill>
          <a:blip r:embed="rId3">
            <a:alphaModFix/>
          </a:blip>
          <a:stretch>
            <a:fillRect/>
          </a:stretch>
        </p:blipFill>
        <p:spPr>
          <a:xfrm>
            <a:off x="6514175" y="3231625"/>
            <a:ext cx="2629825" cy="1911875"/>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1000"/>
                                        <p:tgtEl>
                                          <p:spTgt spid="9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92"/>
                                        </p:tgtEl>
                                        <p:attrNameLst>
                                          <p:attrName>style.visibility</p:attrName>
                                        </p:attrNameLst>
                                      </p:cBhvr>
                                      <p:to>
                                        <p:strVal val="visible"/>
                                      </p:to>
                                    </p:set>
                                    <p:anim calcmode="lin" valueType="num">
                                      <p:cBhvr additive="base">
                                        <p:cTn id="12" dur="1000"/>
                                        <p:tgtEl>
                                          <p:spTgt spid="9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fade">
                                      <p:cBhvr>
                                        <p:cTn id="17"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highlight>
                  <a:srgbClr val="FFFFFF"/>
                </a:highlight>
                <a:latin typeface="Pacifico"/>
                <a:ea typeface="Pacifico"/>
                <a:cs typeface="Pacifico"/>
                <a:sym typeface="Pacifico"/>
              </a:rPr>
              <a:t>Late 19th Century Korea</a:t>
            </a:r>
            <a:endParaRPr>
              <a:highlight>
                <a:srgbClr val="FFFFFF"/>
              </a:highlight>
              <a:latin typeface="Pacifico"/>
              <a:ea typeface="Pacifico"/>
              <a:cs typeface="Pacifico"/>
              <a:sym typeface="Pacifico"/>
            </a:endParaRPr>
          </a:p>
        </p:txBody>
      </p:sp>
      <p:sp>
        <p:nvSpPr>
          <p:cNvPr id="99" name="Shape 99"/>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000000"/>
                </a:solidFill>
                <a:highlight>
                  <a:srgbClr val="FFFFFF"/>
                </a:highlight>
              </a:rPr>
              <a:t>What was Korea like during the late 19th century?        During the 19th century, Japan turned Korea into a colony to supply Japan with food. Due to Korea's lack of freedom Korean kids were not allowed to speak Korean. </a:t>
            </a:r>
            <a:endParaRPr>
              <a:solidFill>
                <a:srgbClr val="000000"/>
              </a:solidFill>
              <a:highlight>
                <a:srgbClr val="FFFFFF"/>
              </a:highlight>
            </a:endParaRPr>
          </a:p>
          <a:p>
            <a:pPr marL="0" lvl="0" indent="0">
              <a:spcBef>
                <a:spcPts val="1600"/>
              </a:spcBef>
              <a:spcAft>
                <a:spcPts val="0"/>
              </a:spcAft>
              <a:buNone/>
            </a:pPr>
            <a:r>
              <a:rPr lang="en">
                <a:solidFill>
                  <a:srgbClr val="000000"/>
                </a:solidFill>
                <a:highlight>
                  <a:srgbClr val="FFFFFF"/>
                </a:highlight>
              </a:rPr>
              <a:t>Two thirds of Korea is hills and mountains.</a:t>
            </a:r>
            <a:endParaRPr>
              <a:solidFill>
                <a:srgbClr val="000000"/>
              </a:solidFill>
              <a:highlight>
                <a:srgbClr val="FFFFFF"/>
              </a:highlight>
            </a:endParaRPr>
          </a:p>
          <a:p>
            <a:pPr marL="0" lvl="0" indent="0">
              <a:spcBef>
                <a:spcPts val="1600"/>
              </a:spcBef>
              <a:spcAft>
                <a:spcPts val="0"/>
              </a:spcAft>
              <a:buNone/>
            </a:pPr>
            <a:r>
              <a:rPr lang="en">
                <a:solidFill>
                  <a:srgbClr val="000000"/>
                </a:solidFill>
                <a:highlight>
                  <a:srgbClr val="FFFFFF"/>
                </a:highlight>
              </a:rPr>
              <a:t> Korean arts include traditions in calligraphy music painting and pottery often marked by use of natural forms surface decorations and bold colors or sounds.</a:t>
            </a:r>
            <a:endParaRPr>
              <a:solidFill>
                <a:srgbClr val="000000"/>
              </a:solidFill>
              <a:highlight>
                <a:srgbClr val="FFFFFF"/>
              </a:highlight>
            </a:endParaRPr>
          </a:p>
          <a:p>
            <a:pPr marL="0" lvl="0" indent="0">
              <a:spcBef>
                <a:spcPts val="1600"/>
              </a:spcBef>
              <a:spcAft>
                <a:spcPts val="0"/>
              </a:spcAft>
              <a:buNone/>
            </a:pPr>
            <a:endParaRPr>
              <a:solidFill>
                <a:srgbClr val="000000"/>
              </a:solidFill>
            </a:endParaRPr>
          </a:p>
          <a:p>
            <a:pPr marL="0" lvl="0" indent="0">
              <a:spcBef>
                <a:spcPts val="1600"/>
              </a:spcBef>
              <a:spcAft>
                <a:spcPts val="0"/>
              </a:spcAft>
              <a:buNone/>
            </a:pPr>
            <a:endParaRPr>
              <a:solidFill>
                <a:srgbClr val="000000"/>
              </a:solidFill>
            </a:endParaRPr>
          </a:p>
          <a:p>
            <a:pPr marL="0" lvl="0" indent="0">
              <a:spcBef>
                <a:spcPts val="1600"/>
              </a:spcBef>
              <a:spcAft>
                <a:spcPts val="0"/>
              </a:spcAft>
              <a:buNone/>
            </a:pPr>
            <a:endParaRPr>
              <a:solidFill>
                <a:srgbClr val="000000"/>
              </a:solidFill>
            </a:endParaRPr>
          </a:p>
          <a:p>
            <a:pPr marL="0" lvl="0" indent="0">
              <a:spcBef>
                <a:spcPts val="1600"/>
              </a:spcBef>
              <a:spcAft>
                <a:spcPts val="0"/>
              </a:spcAft>
              <a:buNone/>
            </a:pPr>
            <a:endParaRPr>
              <a:solidFill>
                <a:srgbClr val="000000"/>
              </a:solidFill>
            </a:endParaRPr>
          </a:p>
          <a:p>
            <a:pPr marL="0" lvl="0" indent="0">
              <a:spcBef>
                <a:spcPts val="1600"/>
              </a:spcBef>
              <a:spcAft>
                <a:spcPts val="0"/>
              </a:spcAft>
              <a:buNone/>
            </a:pPr>
            <a:endParaRPr>
              <a:solidFill>
                <a:srgbClr val="000000"/>
              </a:solidFill>
            </a:endParaRPr>
          </a:p>
          <a:p>
            <a:pPr marL="0" lvl="0" indent="0">
              <a:spcBef>
                <a:spcPts val="1600"/>
              </a:spcBef>
              <a:spcAft>
                <a:spcPts val="0"/>
              </a:spcAft>
              <a:buNone/>
            </a:pPr>
            <a:endParaRPr>
              <a:solidFill>
                <a:srgbClr val="000000"/>
              </a:solidFill>
            </a:endParaRPr>
          </a:p>
          <a:p>
            <a:pPr marL="0" lvl="0" indent="0">
              <a:spcBef>
                <a:spcPts val="1600"/>
              </a:spcBef>
              <a:spcAft>
                <a:spcPts val="0"/>
              </a:spcAft>
              <a:buNone/>
            </a:pPr>
            <a:endParaRPr>
              <a:solidFill>
                <a:srgbClr val="000000"/>
              </a:solidFill>
            </a:endParaRPr>
          </a:p>
          <a:p>
            <a:pPr marL="0" lvl="0" indent="0">
              <a:spcBef>
                <a:spcPts val="1600"/>
              </a:spcBef>
              <a:spcAft>
                <a:spcPts val="1600"/>
              </a:spcAft>
              <a:buNone/>
            </a:pPr>
            <a:r>
              <a:rPr lang="en">
                <a:solidFill>
                  <a:srgbClr val="000000"/>
                </a:solidFill>
              </a:rPr>
              <a:t>kasey</a:t>
            </a:r>
            <a:endParaRPr>
              <a:solidFill>
                <a:srgbClr val="0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 calcmode="lin" valueType="num">
                                      <p:cBhvr additive="base">
                                        <p:cTn id="12" dur="1000"/>
                                        <p:tgtEl>
                                          <p:spTgt spid="99">
                                            <p:txEl>
                                              <p:pRg st="0" end="0"/>
                                            </p:txEl>
                                          </p:spTgt>
                                        </p:tgtEl>
                                        <p:attrNameLst>
                                          <p:attrName>ppt_w</p:attrName>
                                        </p:attrNameLst>
                                      </p:cBhvr>
                                      <p:tavLst>
                                        <p:tav tm="0">
                                          <p:val>
                                            <p:strVal val="0"/>
                                          </p:val>
                                        </p:tav>
                                        <p:tav tm="100000">
                                          <p:val>
                                            <p:strVal val="#ppt_w"/>
                                          </p:val>
                                        </p:tav>
                                      </p:tavLst>
                                    </p:anim>
                                    <p:anim calcmode="lin" valueType="num">
                                      <p:cBhvr additive="base">
                                        <p:cTn id="13" dur="1000"/>
                                        <p:tgtEl>
                                          <p:spTgt spid="99">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99">
                                            <p:txEl>
                                              <p:pRg st="1" end="1"/>
                                            </p:txEl>
                                          </p:spTgt>
                                        </p:tgtEl>
                                        <p:attrNameLst>
                                          <p:attrName>style.visibility</p:attrName>
                                        </p:attrNameLst>
                                      </p:cBhvr>
                                      <p:to>
                                        <p:strVal val="visible"/>
                                      </p:to>
                                    </p:set>
                                    <p:anim calcmode="lin" valueType="num">
                                      <p:cBhvr additive="base">
                                        <p:cTn id="18" dur="1000"/>
                                        <p:tgtEl>
                                          <p:spTgt spid="99">
                                            <p:txEl>
                                              <p:pRg st="1" end="1"/>
                                            </p:txEl>
                                          </p:spTgt>
                                        </p:tgtEl>
                                        <p:attrNameLst>
                                          <p:attrName>ppt_w</p:attrName>
                                        </p:attrNameLst>
                                      </p:cBhvr>
                                      <p:tavLst>
                                        <p:tav tm="0">
                                          <p:val>
                                            <p:strVal val="0"/>
                                          </p:val>
                                        </p:tav>
                                        <p:tav tm="100000">
                                          <p:val>
                                            <p:strVal val="#ppt_w"/>
                                          </p:val>
                                        </p:tav>
                                      </p:tavLst>
                                    </p:anim>
                                    <p:anim calcmode="lin" valueType="num">
                                      <p:cBhvr additive="base">
                                        <p:cTn id="19" dur="1000"/>
                                        <p:tgtEl>
                                          <p:spTgt spid="99">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99">
                                            <p:txEl>
                                              <p:pRg st="2" end="2"/>
                                            </p:txEl>
                                          </p:spTgt>
                                        </p:tgtEl>
                                        <p:attrNameLst>
                                          <p:attrName>style.visibility</p:attrName>
                                        </p:attrNameLst>
                                      </p:cBhvr>
                                      <p:to>
                                        <p:strVal val="visible"/>
                                      </p:to>
                                    </p:set>
                                    <p:anim calcmode="lin" valueType="num">
                                      <p:cBhvr additive="base">
                                        <p:cTn id="24" dur="1000"/>
                                        <p:tgtEl>
                                          <p:spTgt spid="99">
                                            <p:txEl>
                                              <p:pRg st="2" end="2"/>
                                            </p:txEl>
                                          </p:spTgt>
                                        </p:tgtEl>
                                        <p:attrNameLst>
                                          <p:attrName>ppt_w</p:attrName>
                                        </p:attrNameLst>
                                      </p:cBhvr>
                                      <p:tavLst>
                                        <p:tav tm="0">
                                          <p:val>
                                            <p:strVal val="0"/>
                                          </p:val>
                                        </p:tav>
                                        <p:tav tm="100000">
                                          <p:val>
                                            <p:strVal val="#ppt_w"/>
                                          </p:val>
                                        </p:tav>
                                      </p:tavLst>
                                    </p:anim>
                                    <p:anim calcmode="lin" valueType="num">
                                      <p:cBhvr additive="base">
                                        <p:cTn id="25" dur="1000"/>
                                        <p:tgtEl>
                                          <p:spTgt spid="99">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99">
                                            <p:txEl>
                                              <p:pRg st="3" end="3"/>
                                            </p:txEl>
                                          </p:spTgt>
                                        </p:tgtEl>
                                        <p:attrNameLst>
                                          <p:attrName>style.visibility</p:attrName>
                                        </p:attrNameLst>
                                      </p:cBhvr>
                                      <p:to>
                                        <p:strVal val="visible"/>
                                      </p:to>
                                    </p:set>
                                    <p:anim calcmode="lin" valueType="num">
                                      <p:cBhvr additive="base">
                                        <p:cTn id="30" dur="1000"/>
                                        <p:tgtEl>
                                          <p:spTgt spid="99">
                                            <p:txEl>
                                              <p:pRg st="3" end="3"/>
                                            </p:txEl>
                                          </p:spTgt>
                                        </p:tgtEl>
                                        <p:attrNameLst>
                                          <p:attrName>ppt_w</p:attrName>
                                        </p:attrNameLst>
                                      </p:cBhvr>
                                      <p:tavLst>
                                        <p:tav tm="0">
                                          <p:val>
                                            <p:strVal val="0"/>
                                          </p:val>
                                        </p:tav>
                                        <p:tav tm="100000">
                                          <p:val>
                                            <p:strVal val="#ppt_w"/>
                                          </p:val>
                                        </p:tav>
                                      </p:tavLst>
                                    </p:anim>
                                    <p:anim calcmode="lin" valueType="num">
                                      <p:cBhvr additive="base">
                                        <p:cTn id="31" dur="1000"/>
                                        <p:tgtEl>
                                          <p:spTgt spid="99">
                                            <p:txEl>
                                              <p:pRg st="3" end="3"/>
                                            </p:txEl>
                                          </p:spTgt>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99">
                                            <p:txEl>
                                              <p:pRg st="4" end="4"/>
                                            </p:txEl>
                                          </p:spTgt>
                                        </p:tgtEl>
                                        <p:attrNameLst>
                                          <p:attrName>style.visibility</p:attrName>
                                        </p:attrNameLst>
                                      </p:cBhvr>
                                      <p:to>
                                        <p:strVal val="visible"/>
                                      </p:to>
                                    </p:set>
                                    <p:anim calcmode="lin" valueType="num">
                                      <p:cBhvr additive="base">
                                        <p:cTn id="36" dur="1000"/>
                                        <p:tgtEl>
                                          <p:spTgt spid="99">
                                            <p:txEl>
                                              <p:pRg st="4" end="4"/>
                                            </p:txEl>
                                          </p:spTgt>
                                        </p:tgtEl>
                                        <p:attrNameLst>
                                          <p:attrName>ppt_w</p:attrName>
                                        </p:attrNameLst>
                                      </p:cBhvr>
                                      <p:tavLst>
                                        <p:tav tm="0">
                                          <p:val>
                                            <p:strVal val="0"/>
                                          </p:val>
                                        </p:tav>
                                        <p:tav tm="100000">
                                          <p:val>
                                            <p:strVal val="#ppt_w"/>
                                          </p:val>
                                        </p:tav>
                                      </p:tavLst>
                                    </p:anim>
                                    <p:anim calcmode="lin" valueType="num">
                                      <p:cBhvr additive="base">
                                        <p:cTn id="37" dur="1000"/>
                                        <p:tgtEl>
                                          <p:spTgt spid="99">
                                            <p:txEl>
                                              <p:pRg st="4" end="4"/>
                                            </p:txEl>
                                          </p:spTgt>
                                        </p:tgtEl>
                                        <p:attrNameLst>
                                          <p:attrName>ppt_h</p:attrName>
                                        </p:attrNameLst>
                                      </p:cBhvr>
                                      <p:tavLst>
                                        <p:tav tm="0">
                                          <p:val>
                                            <p:str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99">
                                            <p:txEl>
                                              <p:pRg st="5" end="5"/>
                                            </p:txEl>
                                          </p:spTgt>
                                        </p:tgtEl>
                                        <p:attrNameLst>
                                          <p:attrName>style.visibility</p:attrName>
                                        </p:attrNameLst>
                                      </p:cBhvr>
                                      <p:to>
                                        <p:strVal val="visible"/>
                                      </p:to>
                                    </p:set>
                                    <p:anim calcmode="lin" valueType="num">
                                      <p:cBhvr additive="base">
                                        <p:cTn id="42" dur="1000"/>
                                        <p:tgtEl>
                                          <p:spTgt spid="99">
                                            <p:txEl>
                                              <p:pRg st="5" end="5"/>
                                            </p:txEl>
                                          </p:spTgt>
                                        </p:tgtEl>
                                        <p:attrNameLst>
                                          <p:attrName>ppt_w</p:attrName>
                                        </p:attrNameLst>
                                      </p:cBhvr>
                                      <p:tavLst>
                                        <p:tav tm="0">
                                          <p:val>
                                            <p:strVal val="0"/>
                                          </p:val>
                                        </p:tav>
                                        <p:tav tm="100000">
                                          <p:val>
                                            <p:strVal val="#ppt_w"/>
                                          </p:val>
                                        </p:tav>
                                      </p:tavLst>
                                    </p:anim>
                                    <p:anim calcmode="lin" valueType="num">
                                      <p:cBhvr additive="base">
                                        <p:cTn id="43" dur="1000"/>
                                        <p:tgtEl>
                                          <p:spTgt spid="99">
                                            <p:txEl>
                                              <p:pRg st="5" end="5"/>
                                            </p:txEl>
                                          </p:spTgt>
                                        </p:tgtEl>
                                        <p:attrNameLst>
                                          <p:attrName>ppt_h</p:attrName>
                                        </p:attrNameLst>
                                      </p:cBhvr>
                                      <p:tavLst>
                                        <p:tav tm="0">
                                          <p:val>
                                            <p:str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nodeType="clickEffect">
                                  <p:stCondLst>
                                    <p:cond delay="0"/>
                                  </p:stCondLst>
                                  <p:childTnLst>
                                    <p:set>
                                      <p:cBhvr>
                                        <p:cTn id="47" dur="1" fill="hold">
                                          <p:stCondLst>
                                            <p:cond delay="0"/>
                                          </p:stCondLst>
                                        </p:cTn>
                                        <p:tgtEl>
                                          <p:spTgt spid="99">
                                            <p:txEl>
                                              <p:pRg st="6" end="6"/>
                                            </p:txEl>
                                          </p:spTgt>
                                        </p:tgtEl>
                                        <p:attrNameLst>
                                          <p:attrName>style.visibility</p:attrName>
                                        </p:attrNameLst>
                                      </p:cBhvr>
                                      <p:to>
                                        <p:strVal val="visible"/>
                                      </p:to>
                                    </p:set>
                                    <p:anim calcmode="lin" valueType="num">
                                      <p:cBhvr additive="base">
                                        <p:cTn id="48" dur="1000"/>
                                        <p:tgtEl>
                                          <p:spTgt spid="99">
                                            <p:txEl>
                                              <p:pRg st="6" end="6"/>
                                            </p:txEl>
                                          </p:spTgt>
                                        </p:tgtEl>
                                        <p:attrNameLst>
                                          <p:attrName>ppt_w</p:attrName>
                                        </p:attrNameLst>
                                      </p:cBhvr>
                                      <p:tavLst>
                                        <p:tav tm="0">
                                          <p:val>
                                            <p:strVal val="0"/>
                                          </p:val>
                                        </p:tav>
                                        <p:tav tm="100000">
                                          <p:val>
                                            <p:strVal val="#ppt_w"/>
                                          </p:val>
                                        </p:tav>
                                      </p:tavLst>
                                    </p:anim>
                                    <p:anim calcmode="lin" valueType="num">
                                      <p:cBhvr additive="base">
                                        <p:cTn id="49" dur="1000"/>
                                        <p:tgtEl>
                                          <p:spTgt spid="99">
                                            <p:txEl>
                                              <p:pRg st="6" end="6"/>
                                            </p:txEl>
                                          </p:spTgt>
                                        </p:tgtEl>
                                        <p:attrNameLst>
                                          <p:attrName>ppt_h</p:attrName>
                                        </p:attrNameLst>
                                      </p:cBhvr>
                                      <p:tavLst>
                                        <p:tav tm="0">
                                          <p:val>
                                            <p:str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nodeType="clickEffect">
                                  <p:stCondLst>
                                    <p:cond delay="0"/>
                                  </p:stCondLst>
                                  <p:childTnLst>
                                    <p:set>
                                      <p:cBhvr>
                                        <p:cTn id="53" dur="1" fill="hold">
                                          <p:stCondLst>
                                            <p:cond delay="0"/>
                                          </p:stCondLst>
                                        </p:cTn>
                                        <p:tgtEl>
                                          <p:spTgt spid="99">
                                            <p:txEl>
                                              <p:pRg st="7" end="7"/>
                                            </p:txEl>
                                          </p:spTgt>
                                        </p:tgtEl>
                                        <p:attrNameLst>
                                          <p:attrName>style.visibility</p:attrName>
                                        </p:attrNameLst>
                                      </p:cBhvr>
                                      <p:to>
                                        <p:strVal val="visible"/>
                                      </p:to>
                                    </p:set>
                                    <p:anim calcmode="lin" valueType="num">
                                      <p:cBhvr additive="base">
                                        <p:cTn id="54" dur="1000"/>
                                        <p:tgtEl>
                                          <p:spTgt spid="99">
                                            <p:txEl>
                                              <p:pRg st="7" end="7"/>
                                            </p:txEl>
                                          </p:spTgt>
                                        </p:tgtEl>
                                        <p:attrNameLst>
                                          <p:attrName>ppt_w</p:attrName>
                                        </p:attrNameLst>
                                      </p:cBhvr>
                                      <p:tavLst>
                                        <p:tav tm="0">
                                          <p:val>
                                            <p:strVal val="0"/>
                                          </p:val>
                                        </p:tav>
                                        <p:tav tm="100000">
                                          <p:val>
                                            <p:strVal val="#ppt_w"/>
                                          </p:val>
                                        </p:tav>
                                      </p:tavLst>
                                    </p:anim>
                                    <p:anim calcmode="lin" valueType="num">
                                      <p:cBhvr additive="base">
                                        <p:cTn id="55" dur="1000"/>
                                        <p:tgtEl>
                                          <p:spTgt spid="99">
                                            <p:txEl>
                                              <p:pRg st="7" end="7"/>
                                            </p:txEl>
                                          </p:spTgt>
                                        </p:tgtEl>
                                        <p:attrNameLst>
                                          <p:attrName>ppt_h</p:attrName>
                                        </p:attrNameLst>
                                      </p:cBhvr>
                                      <p:tavLst>
                                        <p:tav tm="0">
                                          <p:val>
                                            <p:str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nodeType="clickEffect">
                                  <p:stCondLst>
                                    <p:cond delay="0"/>
                                  </p:stCondLst>
                                  <p:childTnLst>
                                    <p:set>
                                      <p:cBhvr>
                                        <p:cTn id="59" dur="1" fill="hold">
                                          <p:stCondLst>
                                            <p:cond delay="0"/>
                                          </p:stCondLst>
                                        </p:cTn>
                                        <p:tgtEl>
                                          <p:spTgt spid="99">
                                            <p:txEl>
                                              <p:pRg st="8" end="8"/>
                                            </p:txEl>
                                          </p:spTgt>
                                        </p:tgtEl>
                                        <p:attrNameLst>
                                          <p:attrName>style.visibility</p:attrName>
                                        </p:attrNameLst>
                                      </p:cBhvr>
                                      <p:to>
                                        <p:strVal val="visible"/>
                                      </p:to>
                                    </p:set>
                                    <p:anim calcmode="lin" valueType="num">
                                      <p:cBhvr additive="base">
                                        <p:cTn id="60" dur="1000"/>
                                        <p:tgtEl>
                                          <p:spTgt spid="99">
                                            <p:txEl>
                                              <p:pRg st="8" end="8"/>
                                            </p:txEl>
                                          </p:spTgt>
                                        </p:tgtEl>
                                        <p:attrNameLst>
                                          <p:attrName>ppt_w</p:attrName>
                                        </p:attrNameLst>
                                      </p:cBhvr>
                                      <p:tavLst>
                                        <p:tav tm="0">
                                          <p:val>
                                            <p:strVal val="0"/>
                                          </p:val>
                                        </p:tav>
                                        <p:tav tm="100000">
                                          <p:val>
                                            <p:strVal val="#ppt_w"/>
                                          </p:val>
                                        </p:tav>
                                      </p:tavLst>
                                    </p:anim>
                                    <p:anim calcmode="lin" valueType="num">
                                      <p:cBhvr additive="base">
                                        <p:cTn id="61" dur="1000"/>
                                        <p:tgtEl>
                                          <p:spTgt spid="99">
                                            <p:txEl>
                                              <p:pRg st="8" end="8"/>
                                            </p:txEl>
                                          </p:spTgt>
                                        </p:tgtEl>
                                        <p:attrNameLst>
                                          <p:attrName>ppt_h</p:attrName>
                                        </p:attrNameLst>
                                      </p:cBhvr>
                                      <p:tavLst>
                                        <p:tav tm="0">
                                          <p:val>
                                            <p:str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23" presetClass="entr" presetSubtype="16" fill="hold" nodeType="clickEffect">
                                  <p:stCondLst>
                                    <p:cond delay="0"/>
                                  </p:stCondLst>
                                  <p:childTnLst>
                                    <p:set>
                                      <p:cBhvr>
                                        <p:cTn id="65" dur="1" fill="hold">
                                          <p:stCondLst>
                                            <p:cond delay="0"/>
                                          </p:stCondLst>
                                        </p:cTn>
                                        <p:tgtEl>
                                          <p:spTgt spid="99">
                                            <p:txEl>
                                              <p:pRg st="9" end="9"/>
                                            </p:txEl>
                                          </p:spTgt>
                                        </p:tgtEl>
                                        <p:attrNameLst>
                                          <p:attrName>style.visibility</p:attrName>
                                        </p:attrNameLst>
                                      </p:cBhvr>
                                      <p:to>
                                        <p:strVal val="visible"/>
                                      </p:to>
                                    </p:set>
                                    <p:anim calcmode="lin" valueType="num">
                                      <p:cBhvr additive="base">
                                        <p:cTn id="66" dur="1000"/>
                                        <p:tgtEl>
                                          <p:spTgt spid="99">
                                            <p:txEl>
                                              <p:pRg st="9" end="9"/>
                                            </p:txEl>
                                          </p:spTgt>
                                        </p:tgtEl>
                                        <p:attrNameLst>
                                          <p:attrName>ppt_w</p:attrName>
                                        </p:attrNameLst>
                                      </p:cBhvr>
                                      <p:tavLst>
                                        <p:tav tm="0">
                                          <p:val>
                                            <p:strVal val="0"/>
                                          </p:val>
                                        </p:tav>
                                        <p:tav tm="100000">
                                          <p:val>
                                            <p:strVal val="#ppt_w"/>
                                          </p:val>
                                        </p:tav>
                                      </p:tavLst>
                                    </p:anim>
                                    <p:anim calcmode="lin" valueType="num">
                                      <p:cBhvr additive="base">
                                        <p:cTn id="67" dur="1000"/>
                                        <p:tgtEl>
                                          <p:spTgt spid="99">
                                            <p:txEl>
                                              <p:pRg st="9" end="9"/>
                                            </p:txEl>
                                          </p:spTgt>
                                        </p:tgtEl>
                                        <p:attrNameLst>
                                          <p:attrName>ppt_h</p:attrName>
                                        </p:attrNameLst>
                                      </p:cBhvr>
                                      <p:tavLst>
                                        <p:tav tm="0">
                                          <p:val>
                                            <p:strVal val="0"/>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23" presetClass="entr" presetSubtype="16" fill="hold" nodeType="clickEffect">
                                  <p:stCondLst>
                                    <p:cond delay="0"/>
                                  </p:stCondLst>
                                  <p:childTnLst>
                                    <p:set>
                                      <p:cBhvr>
                                        <p:cTn id="71" dur="1" fill="hold">
                                          <p:stCondLst>
                                            <p:cond delay="0"/>
                                          </p:stCondLst>
                                        </p:cTn>
                                        <p:tgtEl>
                                          <p:spTgt spid="99">
                                            <p:txEl>
                                              <p:pRg st="10" end="10"/>
                                            </p:txEl>
                                          </p:spTgt>
                                        </p:tgtEl>
                                        <p:attrNameLst>
                                          <p:attrName>style.visibility</p:attrName>
                                        </p:attrNameLst>
                                      </p:cBhvr>
                                      <p:to>
                                        <p:strVal val="visible"/>
                                      </p:to>
                                    </p:set>
                                    <p:anim calcmode="lin" valueType="num">
                                      <p:cBhvr additive="base">
                                        <p:cTn id="72" dur="1000"/>
                                        <p:tgtEl>
                                          <p:spTgt spid="99">
                                            <p:txEl>
                                              <p:pRg st="10" end="10"/>
                                            </p:txEl>
                                          </p:spTgt>
                                        </p:tgtEl>
                                        <p:attrNameLst>
                                          <p:attrName>ppt_w</p:attrName>
                                        </p:attrNameLst>
                                      </p:cBhvr>
                                      <p:tavLst>
                                        <p:tav tm="0">
                                          <p:val>
                                            <p:strVal val="0"/>
                                          </p:val>
                                        </p:tav>
                                        <p:tav tm="100000">
                                          <p:val>
                                            <p:strVal val="#ppt_w"/>
                                          </p:val>
                                        </p:tav>
                                      </p:tavLst>
                                    </p:anim>
                                    <p:anim calcmode="lin" valueType="num">
                                      <p:cBhvr additive="base">
                                        <p:cTn id="73" dur="1000"/>
                                        <p:tgtEl>
                                          <p:spTgt spid="99">
                                            <p:txEl>
                                              <p:pRg st="10" end="10"/>
                                            </p:txEl>
                                          </p:spTgt>
                                        </p:tgtEl>
                                        <p:attrNameLst>
                                          <p:attrName>ppt_h</p:attrName>
                                        </p:attrNameLst>
                                      </p:cBhvr>
                                      <p:tavLst>
                                        <p:tav tm="0">
                                          <p:val>
                                            <p:strVal val="0"/>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99"/>
                                        </p:tgtEl>
                                        <p:attrNameLst>
                                          <p:attrName>style.visibility</p:attrName>
                                        </p:attrNameLst>
                                      </p:cBhvr>
                                      <p:to>
                                        <p:strVal val="visible"/>
                                      </p:to>
                                    </p:set>
                                    <p:animEffect transition="in" filter="fade">
                                      <p:cBhvr>
                                        <p:cTn id="78" dur="1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1700" y="26770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Pacifico"/>
                <a:ea typeface="Pacifico"/>
                <a:cs typeface="Pacifico"/>
                <a:sym typeface="Pacifico"/>
              </a:rPr>
              <a:t>Japanese Occupation </a:t>
            </a:r>
            <a:endParaRPr>
              <a:latin typeface="Pacifico"/>
              <a:ea typeface="Pacifico"/>
              <a:cs typeface="Pacifico"/>
              <a:sym typeface="Pacifico"/>
            </a:endParaRPr>
          </a:p>
        </p:txBody>
      </p:sp>
      <p:sp>
        <p:nvSpPr>
          <p:cNvPr id="105" name="Shape 105"/>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000000"/>
                </a:solidFill>
                <a:latin typeface="Cherry Swash"/>
                <a:ea typeface="Cherry Swash"/>
                <a:cs typeface="Cherry Swash"/>
                <a:sym typeface="Cherry Swash"/>
              </a:rPr>
              <a:t>The Japanese Occupation lasted for 35 years. During this time period the Korean people lacked some rights. One right they lacked was, changing their names to Japanese names. This made Korean people more like the Japanese so that they were really part of Japan. They were also forced to learn Japanese characters, so that they could speak and write like the Japanese. </a:t>
            </a:r>
            <a:endParaRPr>
              <a:solidFill>
                <a:srgbClr val="000000"/>
              </a:solidFill>
              <a:latin typeface="Cherry Swash"/>
              <a:ea typeface="Cherry Swash"/>
              <a:cs typeface="Cherry Swash"/>
              <a:sym typeface="Cherry Swash"/>
            </a:endParaRPr>
          </a:p>
          <a:p>
            <a:pPr marL="0" lvl="0" indent="0">
              <a:spcBef>
                <a:spcPts val="1600"/>
              </a:spcBef>
              <a:spcAft>
                <a:spcPts val="0"/>
              </a:spcAft>
              <a:buNone/>
            </a:pPr>
            <a:endParaRPr>
              <a:latin typeface="Cherry Swash"/>
              <a:ea typeface="Cherry Swash"/>
              <a:cs typeface="Cherry Swash"/>
              <a:sym typeface="Cherry Swash"/>
            </a:endParaRPr>
          </a:p>
          <a:p>
            <a:pPr marL="0" lvl="0" indent="0">
              <a:spcBef>
                <a:spcPts val="1600"/>
              </a:spcBef>
              <a:spcAft>
                <a:spcPts val="0"/>
              </a:spcAft>
              <a:buNone/>
            </a:pPr>
            <a:endParaRPr/>
          </a:p>
          <a:p>
            <a:pPr marL="0" lvl="0" indent="0">
              <a:spcBef>
                <a:spcPts val="1600"/>
              </a:spcBef>
              <a:spcAft>
                <a:spcPts val="0"/>
              </a:spcAft>
              <a:buNone/>
            </a:pPr>
            <a:endParaRPr/>
          </a:p>
          <a:p>
            <a:pPr marL="0" lvl="0" indent="0">
              <a:spcBef>
                <a:spcPts val="1600"/>
              </a:spcBef>
              <a:spcAft>
                <a:spcPts val="0"/>
              </a:spcAft>
              <a:buNone/>
            </a:pPr>
            <a:endParaRPr/>
          </a:p>
          <a:p>
            <a:pPr marL="0" lvl="0" indent="0">
              <a:spcBef>
                <a:spcPts val="1600"/>
              </a:spcBef>
              <a:spcAft>
                <a:spcPts val="0"/>
              </a:spcAft>
              <a:buNone/>
            </a:pPr>
            <a:endParaRPr/>
          </a:p>
          <a:p>
            <a:pPr marL="0" lvl="0" indent="0">
              <a:spcBef>
                <a:spcPts val="1600"/>
              </a:spcBef>
              <a:spcAft>
                <a:spcPts val="0"/>
              </a:spcAft>
              <a:buNone/>
            </a:pPr>
            <a:endParaRPr/>
          </a:p>
          <a:p>
            <a:pPr marL="0" lvl="0" indent="0">
              <a:spcBef>
                <a:spcPts val="1600"/>
              </a:spcBef>
              <a:spcAft>
                <a:spcPts val="1600"/>
              </a:spcAft>
              <a:buNone/>
            </a:pPr>
            <a:r>
              <a:rPr lang="en"/>
              <a:t>kasey</a:t>
            </a:r>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additive="base">
                                        <p:cTn id="7" dur="1000"/>
                                        <p:tgtEl>
                                          <p:spTgt spid="10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xit" presetSubtype="1" fill="hold" nodeType="clickEffect">
                                  <p:stCondLst>
                                    <p:cond delay="0"/>
                                  </p:stCondLst>
                                  <p:childTnLst>
                                    <p:anim calcmode="lin" valueType="num">
                                      <p:cBhvr additive="base">
                                        <p:cTn id="11" dur="1000"/>
                                        <p:tgtEl>
                                          <p:spTgt spid="105"/>
                                        </p:tgtEl>
                                        <p:attrNameLst>
                                          <p:attrName>ppt_y</p:attrName>
                                        </p:attrNameLst>
                                      </p:cBhvr>
                                      <p:tavLst>
                                        <p:tav tm="0">
                                          <p:val>
                                            <p:strVal val="#ppt_y"/>
                                          </p:val>
                                        </p:tav>
                                        <p:tav tm="100000">
                                          <p:val>
                                            <p:strVal val="#ppt_y-1"/>
                                          </p:val>
                                        </p:tav>
                                      </p:tavLst>
                                    </p:anim>
                                    <p:set>
                                      <p:cBhvr>
                                        <p:cTn id="12" dur="1" fill="hold">
                                          <p:stCondLst>
                                            <p:cond delay="1000"/>
                                          </p:stCondLst>
                                        </p:cTn>
                                        <p:tgtEl>
                                          <p:spTgt spid="1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000000"/>
                </a:solidFill>
                <a:highlight>
                  <a:srgbClr val="FFFFFF"/>
                </a:highlight>
                <a:latin typeface="Pacifico"/>
                <a:ea typeface="Pacifico"/>
                <a:cs typeface="Pacifico"/>
                <a:sym typeface="Pacifico"/>
              </a:rPr>
              <a:t>Liberation Period a.k.a, the Korean War</a:t>
            </a:r>
            <a:endParaRPr>
              <a:solidFill>
                <a:srgbClr val="000000"/>
              </a:solidFill>
              <a:highlight>
                <a:srgbClr val="FFFFFF"/>
              </a:highlight>
              <a:latin typeface="Pacifico"/>
              <a:ea typeface="Pacifico"/>
              <a:cs typeface="Pacifico"/>
              <a:sym typeface="Pacifico"/>
            </a:endParaRPr>
          </a:p>
        </p:txBody>
      </p:sp>
      <p:sp>
        <p:nvSpPr>
          <p:cNvPr id="111" name="Shape 111"/>
          <p:cNvSpPr txBox="1">
            <a:spLocks noGrp="1"/>
          </p:cNvSpPr>
          <p:nvPr>
            <p:ph type="body" idx="1"/>
          </p:nvPr>
        </p:nvSpPr>
        <p:spPr>
          <a:xfrm>
            <a:off x="311700" y="1803300"/>
            <a:ext cx="8520600" cy="3340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000000"/>
                </a:solidFill>
                <a:highlight>
                  <a:srgbClr val="FFFFFF"/>
                </a:highlight>
                <a:latin typeface="Cherry Swash"/>
                <a:ea typeface="Cherry Swash"/>
                <a:cs typeface="Cherry Swash"/>
                <a:sym typeface="Cherry Swash"/>
              </a:rPr>
              <a:t>The Korean war started on June 25 1950 - July 27 1953.   </a:t>
            </a:r>
            <a:endParaRPr>
              <a:solidFill>
                <a:srgbClr val="000000"/>
              </a:solidFill>
              <a:highlight>
                <a:srgbClr val="FFFFFF"/>
              </a:highlight>
              <a:latin typeface="Cherry Swash"/>
              <a:ea typeface="Cherry Swash"/>
              <a:cs typeface="Cherry Swash"/>
              <a:sym typeface="Cherry Swash"/>
            </a:endParaRPr>
          </a:p>
          <a:p>
            <a:pPr marL="0" lvl="0" indent="0">
              <a:spcBef>
                <a:spcPts val="1600"/>
              </a:spcBef>
              <a:spcAft>
                <a:spcPts val="0"/>
              </a:spcAft>
              <a:buNone/>
            </a:pPr>
            <a:r>
              <a:rPr lang="en">
                <a:solidFill>
                  <a:srgbClr val="000000"/>
                </a:solidFill>
                <a:highlight>
                  <a:srgbClr val="FFFFFF"/>
                </a:highlight>
                <a:latin typeface="Cherry Swash"/>
                <a:ea typeface="Cherry Swash"/>
                <a:cs typeface="Cherry Swash"/>
                <a:sym typeface="Cherry Swash"/>
              </a:rPr>
              <a:t>North Korea had 75,000 soldiers. By July American troops had entered the war on South Korea behalf.</a:t>
            </a:r>
            <a:endParaRPr>
              <a:solidFill>
                <a:srgbClr val="000000"/>
              </a:solidFill>
              <a:highlight>
                <a:srgbClr val="FFFFFF"/>
              </a:highlight>
              <a:latin typeface="Cherry Swash"/>
              <a:ea typeface="Cherry Swash"/>
              <a:cs typeface="Cherry Swash"/>
              <a:sym typeface="Cherry Swash"/>
            </a:endParaRPr>
          </a:p>
          <a:p>
            <a:pPr marL="0" lvl="0" indent="0">
              <a:spcBef>
                <a:spcPts val="1600"/>
              </a:spcBef>
              <a:spcAft>
                <a:spcPts val="0"/>
              </a:spcAft>
              <a:buNone/>
            </a:pPr>
            <a:r>
              <a:rPr lang="en">
                <a:solidFill>
                  <a:srgbClr val="000000"/>
                </a:solidFill>
                <a:highlight>
                  <a:srgbClr val="FFFFFF"/>
                </a:highlight>
                <a:latin typeface="Cherry Swash"/>
                <a:ea typeface="Cherry Swash"/>
                <a:cs typeface="Cherry Swash"/>
                <a:sym typeface="Cherry Swash"/>
              </a:rPr>
              <a:t>Five million soldiers and civilians lost their lives during the war  </a:t>
            </a:r>
            <a:endParaRPr>
              <a:solidFill>
                <a:srgbClr val="000000"/>
              </a:solidFill>
              <a:highlight>
                <a:srgbClr val="FFFFFF"/>
              </a:highlight>
              <a:latin typeface="Cherry Swash"/>
              <a:ea typeface="Cherry Swash"/>
              <a:cs typeface="Cherry Swash"/>
              <a:sym typeface="Cherry Swash"/>
            </a:endParaRPr>
          </a:p>
          <a:p>
            <a:pPr marL="0" lvl="0" indent="0">
              <a:spcBef>
                <a:spcPts val="1600"/>
              </a:spcBef>
              <a:spcAft>
                <a:spcPts val="1600"/>
              </a:spcAft>
              <a:buNone/>
            </a:pPr>
            <a:r>
              <a:rPr lang="en">
                <a:solidFill>
                  <a:srgbClr val="000000"/>
                </a:solidFill>
                <a:highlight>
                  <a:srgbClr val="FFFFFF"/>
                </a:highlight>
                <a:latin typeface="Cherry Swash"/>
                <a:ea typeface="Cherry Swash"/>
                <a:cs typeface="Cherry Swash"/>
                <a:sym typeface="Cherry Swash"/>
              </a:rPr>
              <a:t>Nearly ten thousand North and South Korean soldiers lost their lives before the war even began. </a:t>
            </a:r>
            <a:endParaRPr>
              <a:solidFill>
                <a:srgbClr val="000000"/>
              </a:solidFill>
              <a:highlight>
                <a:srgbClr val="FFFFFF"/>
              </a:highlight>
              <a:latin typeface="Cherry Swash"/>
              <a:ea typeface="Cherry Swash"/>
              <a:cs typeface="Cherry Swash"/>
              <a:sym typeface="Cherry Swash"/>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additive="base">
                                        <p:cTn id="7" dur="1000"/>
                                        <p:tgtEl>
                                          <p:spTgt spid="110"/>
                                        </p:tgtEl>
                                        <p:attrNameLst>
                                          <p:attrName>ppt_w</p:attrName>
                                        </p:attrNameLst>
                                      </p:cBhvr>
                                      <p:tavLst>
                                        <p:tav tm="0">
                                          <p:val>
                                            <p:strVal val="0"/>
                                          </p:val>
                                        </p:tav>
                                        <p:tav tm="100000">
                                          <p:val>
                                            <p:strVal val="#ppt_w"/>
                                          </p:val>
                                        </p:tav>
                                      </p:tavLst>
                                    </p:anim>
                                    <p:anim calcmode="lin" valueType="num">
                                      <p:cBhvr additive="base">
                                        <p:cTn id="8" dur="1000"/>
                                        <p:tgtEl>
                                          <p:spTgt spid="110"/>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1">
                                            <p:txEl>
                                              <p:pRg st="0" end="0"/>
                                            </p:txEl>
                                          </p:spTgt>
                                        </p:tgtEl>
                                        <p:attrNameLst>
                                          <p:attrName>style.visibility</p:attrName>
                                        </p:attrNameLst>
                                      </p:cBhvr>
                                      <p:to>
                                        <p:strVal val="visible"/>
                                      </p:to>
                                    </p:set>
                                    <p:anim calcmode="lin" valueType="num">
                                      <p:cBhvr additive="base">
                                        <p:cTn id="13" dur="1000"/>
                                        <p:tgtEl>
                                          <p:spTgt spid="1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1">
                                            <p:txEl>
                                              <p:pRg st="1" end="1"/>
                                            </p:txEl>
                                          </p:spTgt>
                                        </p:tgtEl>
                                        <p:attrNameLst>
                                          <p:attrName>style.visibility</p:attrName>
                                        </p:attrNameLst>
                                      </p:cBhvr>
                                      <p:to>
                                        <p:strVal val="visible"/>
                                      </p:to>
                                    </p:set>
                                    <p:anim calcmode="lin" valueType="num">
                                      <p:cBhvr additive="base">
                                        <p:cTn id="18" dur="1000"/>
                                        <p:tgtEl>
                                          <p:spTgt spid="1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1">
                                            <p:txEl>
                                              <p:pRg st="2" end="2"/>
                                            </p:txEl>
                                          </p:spTgt>
                                        </p:tgtEl>
                                        <p:attrNameLst>
                                          <p:attrName>style.visibility</p:attrName>
                                        </p:attrNameLst>
                                      </p:cBhvr>
                                      <p:to>
                                        <p:strVal val="visible"/>
                                      </p:to>
                                    </p:set>
                                    <p:anim calcmode="lin" valueType="num">
                                      <p:cBhvr additive="base">
                                        <p:cTn id="23" dur="1000"/>
                                        <p:tgtEl>
                                          <p:spTgt spid="1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1">
                                            <p:txEl>
                                              <p:pRg st="3" end="3"/>
                                            </p:txEl>
                                          </p:spTgt>
                                        </p:tgtEl>
                                        <p:attrNameLst>
                                          <p:attrName>style.visibility</p:attrName>
                                        </p:attrNameLst>
                                      </p:cBhvr>
                                      <p:to>
                                        <p:strVal val="visible"/>
                                      </p:to>
                                    </p:set>
                                    <p:anim calcmode="lin" valueType="num">
                                      <p:cBhvr additive="base">
                                        <p:cTn id="28" dur="1000"/>
                                        <p:tgtEl>
                                          <p:spTgt spid="1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1000</Words>
  <Application>Microsoft Macintosh PowerPoint</Application>
  <PresentationFormat>On-screen Show (16:9)</PresentationFormat>
  <Paragraphs>49</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Caveat</vt:lpstr>
      <vt:lpstr>Amatic SC</vt:lpstr>
      <vt:lpstr>Source Code Pro</vt:lpstr>
      <vt:lpstr>Pacifico</vt:lpstr>
      <vt:lpstr>Cherry Swash</vt:lpstr>
      <vt:lpstr>Beach Day</vt:lpstr>
      <vt:lpstr>Korea, The Joseon Era</vt:lpstr>
      <vt:lpstr>The Development of Korea-The Joseon Era</vt:lpstr>
      <vt:lpstr>The Social Structure of Korea</vt:lpstr>
      <vt:lpstr>Influence of Foreign Countries</vt:lpstr>
      <vt:lpstr>Arts, Music, and Literature</vt:lpstr>
      <vt:lpstr>Korea’s Social Structure</vt:lpstr>
      <vt:lpstr>Late 19th Century Korea</vt:lpstr>
      <vt:lpstr>Japanese Occupation </vt:lpstr>
      <vt:lpstr>Liberation Period a.k.a, the Korean War</vt:lpstr>
      <vt:lpstr>North and South Korea</vt:lpstr>
      <vt:lpstr>Fun Facts about Korea!</vt:lpstr>
      <vt:lpstr>Fun Facts About Korea!</vt:lpstr>
      <vt:lpstr>Thank You For Watching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Korea, The Joseon Era</dc:title>
  <cp:lastModifiedBy>PLS</cp:lastModifiedBy>
  <cp:revision>1</cp:revision>
  <dcterms:modified xsi:type="dcterms:W3CDTF">2018-01-30T14:11:58Z</dcterms:modified>
</cp:coreProperties>
</file>