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1" d="100"/>
          <a:sy n="141" d="100"/>
        </p:scale>
        <p:origin x="-112" y="-4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53875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Kalyn will read this.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Kalyn will read this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Grace will read this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Kalyn will read this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Each read your own Lindsay will read “intro” for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Ian will read this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Ian read first sentence, Grace read second sentence, Lindsay read third sentence.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Ian will say this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Ian reads this.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Lindsay will read this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Ian will read this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Lindsay will read this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Kalyn will read this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Grace will read this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www.wikipedia.org/" TargetMode="External"/><Relationship Id="rId5" Type="http://schemas.openxmlformats.org/officeDocument/2006/relationships/hyperlink" Target="https://www.ancient.eu/" TargetMode="External"/><Relationship Id="rId6" Type="http://schemas.openxmlformats.org/officeDocument/2006/relationships/hyperlink" Target="http://www.aboutbuddhism.org/" TargetMode="External"/><Relationship Id="rId7" Type="http://schemas.openxmlformats.org/officeDocument/2006/relationships/hyperlink" Target="http://www.newworldencyclopedia.org/entry/Korean_architecture" TargetMode="External"/><Relationship Id="rId8" Type="http://schemas.openxmlformats.org/officeDocument/2006/relationships/hyperlink" Target="http://www.visual-arts-cork.com/east-asian-art/korean.htm"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t="10248" b="10248"/>
          <a:stretch/>
        </p:blipFill>
        <p:spPr>
          <a:xfrm>
            <a:off x="0" y="0"/>
            <a:ext cx="9144003" cy="5143501"/>
          </a:xfrm>
          <a:prstGeom prst="rect">
            <a:avLst/>
          </a:prstGeom>
          <a:noFill/>
          <a:ln>
            <a:noFill/>
          </a:ln>
        </p:spPr>
      </p:pic>
      <p:sp>
        <p:nvSpPr>
          <p:cNvPr id="55" name="Shape 55"/>
          <p:cNvSpPr txBox="1">
            <a:spLocks noGrp="1"/>
          </p:cNvSpPr>
          <p:nvPr>
            <p:ph type="ctrTitle"/>
          </p:nvPr>
        </p:nvSpPr>
        <p:spPr>
          <a:xfrm>
            <a:off x="379233" y="78152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Korean History Through The Years </a:t>
            </a:r>
            <a:endParaRPr>
              <a:latin typeface="Bitter"/>
              <a:ea typeface="Bitter"/>
              <a:cs typeface="Bitter"/>
              <a:sym typeface="Bitte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latin typeface="Bitter"/>
                <a:ea typeface="Bitter"/>
                <a:cs typeface="Bitter"/>
                <a:sym typeface="Bitter"/>
              </a:rPr>
              <a:t>By: Ian, Kalyn, Lindsay, and Grace</a:t>
            </a:r>
            <a:endParaRPr>
              <a:solidFill>
                <a:srgbClr val="000000"/>
              </a:solidFill>
              <a:latin typeface="Bitter"/>
              <a:ea typeface="Bitter"/>
              <a:cs typeface="Bitter"/>
              <a:sym typeface="Bit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mt="69000"/>
          </a:blip>
          <a:stretch>
            <a:fillRect/>
          </a:stretch>
        </p:blipFill>
        <p:spPr>
          <a:xfrm>
            <a:off x="0" y="0"/>
            <a:ext cx="9144000" cy="5143500"/>
          </a:xfrm>
          <a:prstGeom prst="rect">
            <a:avLst/>
          </a:prstGeom>
          <a:noFill/>
          <a:ln>
            <a:noFill/>
          </a:ln>
        </p:spPr>
      </p:pic>
      <p:sp>
        <p:nvSpPr>
          <p:cNvPr id="120" name="Shape 120"/>
          <p:cNvSpPr txBox="1">
            <a:spLocks noGrp="1"/>
          </p:cNvSpPr>
          <p:nvPr>
            <p:ph type="ctrTitle"/>
          </p:nvPr>
        </p:nvSpPr>
        <p:spPr>
          <a:xfrm>
            <a:off x="311700" y="627400"/>
            <a:ext cx="8520600" cy="101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Art and Architecture </a:t>
            </a:r>
            <a:endParaRPr>
              <a:latin typeface="Bitter"/>
              <a:ea typeface="Bitter"/>
              <a:cs typeface="Bitter"/>
              <a:sym typeface="Bitter"/>
            </a:endParaRPr>
          </a:p>
        </p:txBody>
      </p:sp>
      <p:sp>
        <p:nvSpPr>
          <p:cNvPr id="121" name="Shape 121"/>
          <p:cNvSpPr txBox="1"/>
          <p:nvPr/>
        </p:nvSpPr>
        <p:spPr>
          <a:xfrm>
            <a:off x="182525" y="2342900"/>
            <a:ext cx="8520600" cy="24606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Font typeface="Bitter"/>
              <a:buChar char="●"/>
            </a:pPr>
            <a:r>
              <a:rPr lang="en" sz="2400">
                <a:latin typeface="Bitter"/>
                <a:ea typeface="Bitter"/>
                <a:cs typeface="Bitter"/>
                <a:sym typeface="Bitter"/>
              </a:rPr>
              <a:t>Pottery (raw with many nature elements)</a:t>
            </a:r>
            <a:endParaRPr sz="2400">
              <a:latin typeface="Bitter"/>
              <a:ea typeface="Bitter"/>
              <a:cs typeface="Bitter"/>
              <a:sym typeface="Bitter"/>
            </a:endParaRPr>
          </a:p>
          <a:p>
            <a:pPr marL="457200" lvl="0" indent="-381000" rtl="0">
              <a:spcBef>
                <a:spcPts val="0"/>
              </a:spcBef>
              <a:spcAft>
                <a:spcPts val="0"/>
              </a:spcAft>
              <a:buSzPts val="2400"/>
              <a:buFont typeface="Bitter"/>
              <a:buChar char="●"/>
            </a:pPr>
            <a:r>
              <a:rPr lang="en" sz="2400">
                <a:latin typeface="Bitter"/>
                <a:ea typeface="Bitter"/>
                <a:cs typeface="Bitter"/>
                <a:sym typeface="Bitter"/>
              </a:rPr>
              <a:t>Painting</a:t>
            </a:r>
            <a:endParaRPr sz="2400">
              <a:latin typeface="Bitter"/>
              <a:ea typeface="Bitter"/>
              <a:cs typeface="Bitter"/>
              <a:sym typeface="Bitter"/>
            </a:endParaRPr>
          </a:p>
          <a:p>
            <a:pPr marL="457200" lvl="0" indent="-381000" rtl="0">
              <a:spcBef>
                <a:spcPts val="0"/>
              </a:spcBef>
              <a:spcAft>
                <a:spcPts val="0"/>
              </a:spcAft>
              <a:buSzPts val="2400"/>
              <a:buFont typeface="Bitter"/>
              <a:buChar char="●"/>
            </a:pPr>
            <a:r>
              <a:rPr lang="en" sz="2400">
                <a:latin typeface="Bitter"/>
                <a:ea typeface="Bitter"/>
                <a:cs typeface="Bitter"/>
                <a:sym typeface="Bitter"/>
              </a:rPr>
              <a:t>Calligraphy</a:t>
            </a:r>
            <a:endParaRPr sz="2400">
              <a:latin typeface="Bitter"/>
              <a:ea typeface="Bitter"/>
              <a:cs typeface="Bitter"/>
              <a:sym typeface="Bitter"/>
            </a:endParaRPr>
          </a:p>
          <a:p>
            <a:pPr marL="0" lvl="0" indent="0" rtl="0">
              <a:spcBef>
                <a:spcPts val="0"/>
              </a:spcBef>
              <a:spcAft>
                <a:spcPts val="0"/>
              </a:spcAft>
              <a:buNone/>
            </a:pPr>
            <a:r>
              <a:rPr lang="en" sz="2400">
                <a:latin typeface="Bitter"/>
                <a:ea typeface="Bitter"/>
                <a:cs typeface="Bitter"/>
                <a:sym typeface="Bitter"/>
              </a:rPr>
              <a:t>All of these had much Japanese influence </a:t>
            </a:r>
            <a:endParaRPr sz="2400">
              <a:latin typeface="Bitter"/>
              <a:ea typeface="Bitter"/>
              <a:cs typeface="Bitter"/>
              <a:sym typeface="Bitter"/>
            </a:endParaRPr>
          </a:p>
          <a:p>
            <a:pPr marL="0" lvl="0" indent="0">
              <a:spcBef>
                <a:spcPts val="0"/>
              </a:spcBef>
              <a:spcAft>
                <a:spcPts val="0"/>
              </a:spcAft>
              <a:buNone/>
            </a:pPr>
            <a:r>
              <a:rPr lang="en" sz="2400">
                <a:latin typeface="Bitter"/>
                <a:ea typeface="Bitter"/>
                <a:cs typeface="Bitter"/>
                <a:sym typeface="Bitter"/>
              </a:rPr>
              <a:t>because Korea was so close to Japan.  </a:t>
            </a:r>
            <a:endParaRPr sz="2400">
              <a:latin typeface="Bitter"/>
              <a:ea typeface="Bitter"/>
              <a:cs typeface="Bitter"/>
              <a:sym typeface="Bitter"/>
            </a:endParaRPr>
          </a:p>
        </p:txBody>
      </p:sp>
      <p:pic>
        <p:nvPicPr>
          <p:cNvPr id="122" name="Shape 122"/>
          <p:cNvPicPr preferRelativeResize="0"/>
          <p:nvPr/>
        </p:nvPicPr>
        <p:blipFill>
          <a:blip r:embed="rId4">
            <a:alphaModFix/>
          </a:blip>
          <a:stretch>
            <a:fillRect/>
          </a:stretch>
        </p:blipFill>
        <p:spPr>
          <a:xfrm>
            <a:off x="58725" y="57700"/>
            <a:ext cx="1862100" cy="1330626"/>
          </a:xfrm>
          <a:prstGeom prst="rect">
            <a:avLst/>
          </a:prstGeom>
          <a:noFill/>
          <a:ln>
            <a:noFill/>
          </a:ln>
        </p:spPr>
      </p:pic>
      <p:sp>
        <p:nvSpPr>
          <p:cNvPr id="123" name="Shape 123"/>
          <p:cNvSpPr/>
          <p:nvPr/>
        </p:nvSpPr>
        <p:spPr>
          <a:xfrm>
            <a:off x="6789000" y="2139400"/>
            <a:ext cx="2355000" cy="3004200"/>
          </a:xfrm>
          <a:prstGeom prst="verticalScroll">
            <a:avLst>
              <a:gd name="adj" fmla="val 12500"/>
            </a:avLst>
          </a:prstGeom>
          <a:solidFill>
            <a:srgbClr val="FCE5C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r>
              <a:rPr lang="en">
                <a:latin typeface="Bitter"/>
                <a:ea typeface="Bitter"/>
                <a:cs typeface="Bitter"/>
                <a:sym typeface="Bitter"/>
              </a:rPr>
              <a:t>Here are some examples of Japanese Calligraphy.</a:t>
            </a: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p:txBody>
      </p:sp>
      <p:pic>
        <p:nvPicPr>
          <p:cNvPr id="124" name="Shape 124"/>
          <p:cNvPicPr preferRelativeResize="0"/>
          <p:nvPr/>
        </p:nvPicPr>
        <p:blipFill>
          <a:blip r:embed="rId5">
            <a:alphaModFix/>
          </a:blip>
          <a:stretch>
            <a:fillRect/>
          </a:stretch>
        </p:blipFill>
        <p:spPr>
          <a:xfrm flipH="1">
            <a:off x="7908474" y="3378475"/>
            <a:ext cx="729851" cy="748923"/>
          </a:xfrm>
          <a:prstGeom prst="rect">
            <a:avLst/>
          </a:prstGeom>
          <a:noFill/>
          <a:ln>
            <a:noFill/>
          </a:ln>
        </p:spPr>
      </p:pic>
      <p:pic>
        <p:nvPicPr>
          <p:cNvPr id="125" name="Shape 125"/>
          <p:cNvPicPr preferRelativeResize="0"/>
          <p:nvPr/>
        </p:nvPicPr>
        <p:blipFill>
          <a:blip r:embed="rId6">
            <a:alphaModFix/>
          </a:blip>
          <a:stretch>
            <a:fillRect/>
          </a:stretch>
        </p:blipFill>
        <p:spPr>
          <a:xfrm>
            <a:off x="6968375" y="3378475"/>
            <a:ext cx="953551" cy="1765023"/>
          </a:xfrm>
          <a:prstGeom prst="rect">
            <a:avLst/>
          </a:prstGeom>
          <a:noFill/>
          <a:ln>
            <a:noFill/>
          </a:ln>
        </p:spPr>
      </p:pic>
      <p:pic>
        <p:nvPicPr>
          <p:cNvPr id="126" name="Shape 126"/>
          <p:cNvPicPr preferRelativeResize="0"/>
          <p:nvPr/>
        </p:nvPicPr>
        <p:blipFill>
          <a:blip r:embed="rId7">
            <a:alphaModFix/>
          </a:blip>
          <a:stretch>
            <a:fillRect/>
          </a:stretch>
        </p:blipFill>
        <p:spPr>
          <a:xfrm>
            <a:off x="7843666" y="4127400"/>
            <a:ext cx="859471" cy="1016100"/>
          </a:xfrm>
          <a:prstGeom prst="rect">
            <a:avLst/>
          </a:prstGeom>
          <a:noFill/>
          <a:ln>
            <a:noFill/>
          </a:ln>
        </p:spPr>
      </p:pic>
      <p:sp>
        <p:nvSpPr>
          <p:cNvPr id="127" name="Shape 127"/>
          <p:cNvSpPr txBox="1">
            <a:spLocks noGrp="1"/>
          </p:cNvSpPr>
          <p:nvPr>
            <p:ph type="subTitle" idx="1"/>
          </p:nvPr>
        </p:nvSpPr>
        <p:spPr>
          <a:xfrm>
            <a:off x="405425" y="1643500"/>
            <a:ext cx="8604600" cy="8403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sz="2400" b="1">
                <a:solidFill>
                  <a:srgbClr val="000000"/>
                </a:solidFill>
                <a:latin typeface="Bitter"/>
                <a:ea typeface="Bitter"/>
                <a:cs typeface="Bitter"/>
                <a:sym typeface="Bitter"/>
              </a:rPr>
              <a:t>Korea has had many different types of art, music, agriculture, and literature. </a:t>
            </a:r>
            <a:endParaRPr sz="2400" b="1">
              <a:solidFill>
                <a:srgbClr val="000000"/>
              </a:solidFill>
              <a:latin typeface="Bitter"/>
              <a:ea typeface="Bitter"/>
              <a:cs typeface="Bitter"/>
              <a:sym typeface="Bit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mt="63000"/>
          </a:blip>
          <a:stretch>
            <a:fillRect/>
          </a:stretch>
        </p:blipFill>
        <p:spPr>
          <a:xfrm>
            <a:off x="0" y="0"/>
            <a:ext cx="9144003" cy="5401899"/>
          </a:xfrm>
          <a:prstGeom prst="rect">
            <a:avLst/>
          </a:prstGeom>
          <a:noFill/>
          <a:ln>
            <a:noFill/>
          </a:ln>
        </p:spPr>
      </p:pic>
      <p:sp>
        <p:nvSpPr>
          <p:cNvPr id="133" name="Shape 133"/>
          <p:cNvSpPr txBox="1">
            <a:spLocks noGrp="1"/>
          </p:cNvSpPr>
          <p:nvPr>
            <p:ph type="ctrTitle"/>
          </p:nvPr>
        </p:nvSpPr>
        <p:spPr>
          <a:xfrm>
            <a:off x="311700" y="650825"/>
            <a:ext cx="8520600" cy="10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Government</a:t>
            </a:r>
            <a:endParaRPr>
              <a:latin typeface="Bitter"/>
              <a:ea typeface="Bitter"/>
              <a:cs typeface="Bitter"/>
              <a:sym typeface="Bitter"/>
            </a:endParaRPr>
          </a:p>
        </p:txBody>
      </p:sp>
      <p:sp>
        <p:nvSpPr>
          <p:cNvPr id="134" name="Shape 134"/>
          <p:cNvSpPr txBox="1">
            <a:spLocks noGrp="1"/>
          </p:cNvSpPr>
          <p:nvPr>
            <p:ph type="subTitle" idx="1"/>
          </p:nvPr>
        </p:nvSpPr>
        <p:spPr>
          <a:xfrm>
            <a:off x="515600" y="1710725"/>
            <a:ext cx="8445600" cy="28353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solidFill>
                  <a:srgbClr val="000000"/>
                </a:solidFill>
                <a:latin typeface="Bitter"/>
                <a:ea typeface="Bitter"/>
                <a:cs typeface="Bitter"/>
                <a:sym typeface="Bitter"/>
              </a:rPr>
              <a:t>During the Korean war, it was hard for Korea to keep its government. They had to figure out how to not have chaos during the splitting of Korea. In the end, North Korea became communist, and South Korea became a democracy much like the United States.</a:t>
            </a:r>
            <a:endParaRPr>
              <a:solidFill>
                <a:srgbClr val="000000"/>
              </a:solidFill>
              <a:latin typeface="Bitter"/>
              <a:ea typeface="Bitter"/>
              <a:cs typeface="Bitter"/>
              <a:sym typeface="Bit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mt="44000"/>
          </a:blip>
          <a:stretch>
            <a:fillRect/>
          </a:stretch>
        </p:blipFill>
        <p:spPr>
          <a:xfrm>
            <a:off x="1" y="0"/>
            <a:ext cx="9144003" cy="5143499"/>
          </a:xfrm>
          <a:prstGeom prst="rect">
            <a:avLst/>
          </a:prstGeom>
          <a:noFill/>
          <a:ln>
            <a:noFill/>
          </a:ln>
        </p:spPr>
      </p:pic>
      <p:sp>
        <p:nvSpPr>
          <p:cNvPr id="140" name="Shape 140"/>
          <p:cNvSpPr txBox="1">
            <a:spLocks noGrp="1"/>
          </p:cNvSpPr>
          <p:nvPr>
            <p:ph type="ctrTitle"/>
          </p:nvPr>
        </p:nvSpPr>
        <p:spPr>
          <a:xfrm>
            <a:off x="311700" y="313350"/>
            <a:ext cx="8520600" cy="1521600"/>
          </a:xfrm>
          <a:prstGeom prst="rect">
            <a:avLst/>
          </a:prstGeom>
          <a:effectLst>
            <a:reflection stA="40000" endPos="30000" dist="38100" dir="5400000" fadeDir="5400012" sy="-100000" algn="bl" rotWithShape="0"/>
          </a:effectLst>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Problems that they Overcame</a:t>
            </a:r>
            <a:endParaRPr>
              <a:latin typeface="Bitter"/>
              <a:ea typeface="Bitter"/>
              <a:cs typeface="Bitter"/>
              <a:sym typeface="Bitter"/>
            </a:endParaRPr>
          </a:p>
        </p:txBody>
      </p:sp>
      <p:sp>
        <p:nvSpPr>
          <p:cNvPr id="141" name="Shape 141"/>
          <p:cNvSpPr txBox="1">
            <a:spLocks noGrp="1"/>
          </p:cNvSpPr>
          <p:nvPr>
            <p:ph type="subTitle" idx="1"/>
          </p:nvPr>
        </p:nvSpPr>
        <p:spPr>
          <a:xfrm>
            <a:off x="26100" y="2729925"/>
            <a:ext cx="9091800" cy="2731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Bitter"/>
              <a:buChar char="●"/>
            </a:pPr>
            <a:r>
              <a:rPr lang="en" sz="2400">
                <a:solidFill>
                  <a:srgbClr val="000000"/>
                </a:solidFill>
                <a:latin typeface="Bitter"/>
                <a:ea typeface="Bitter"/>
                <a:cs typeface="Bitter"/>
                <a:sym typeface="Bitter"/>
              </a:rPr>
              <a:t>Five million people including soldiers and citizens died.</a:t>
            </a:r>
            <a:endParaRPr sz="2400">
              <a:solidFill>
                <a:srgbClr val="000000"/>
              </a:solidFill>
              <a:latin typeface="Bitter"/>
              <a:ea typeface="Bitter"/>
              <a:cs typeface="Bitter"/>
              <a:sym typeface="Bitter"/>
            </a:endParaRPr>
          </a:p>
          <a:p>
            <a:pPr marL="457200" lvl="0" indent="-381000" algn="l" rtl="0">
              <a:spcBef>
                <a:spcPts val="0"/>
              </a:spcBef>
              <a:spcAft>
                <a:spcPts val="0"/>
              </a:spcAft>
              <a:buClr>
                <a:srgbClr val="000000"/>
              </a:buClr>
              <a:buSzPts val="2400"/>
              <a:buFont typeface="Bitter"/>
              <a:buChar char="●"/>
            </a:pPr>
            <a:r>
              <a:rPr lang="en" sz="2400">
                <a:solidFill>
                  <a:srgbClr val="000000"/>
                </a:solidFill>
                <a:latin typeface="Bitter"/>
                <a:ea typeface="Bitter"/>
                <a:cs typeface="Bitter"/>
                <a:sym typeface="Bitter"/>
              </a:rPr>
              <a:t>After the war funding was low, so the military began to run out of money.</a:t>
            </a:r>
            <a:endParaRPr sz="2400">
              <a:solidFill>
                <a:srgbClr val="000000"/>
              </a:solidFill>
              <a:latin typeface="Bitter"/>
              <a:ea typeface="Bitter"/>
              <a:cs typeface="Bitter"/>
              <a:sym typeface="Bitter"/>
            </a:endParaRPr>
          </a:p>
          <a:p>
            <a:pPr marL="457200" lvl="0" indent="-381000" algn="l" rtl="0">
              <a:spcBef>
                <a:spcPts val="0"/>
              </a:spcBef>
              <a:spcAft>
                <a:spcPts val="0"/>
              </a:spcAft>
              <a:buClr>
                <a:srgbClr val="000000"/>
              </a:buClr>
              <a:buSzPts val="2400"/>
              <a:buFont typeface="Bitter"/>
              <a:buChar char="●"/>
            </a:pPr>
            <a:r>
              <a:rPr lang="en" sz="2400">
                <a:solidFill>
                  <a:srgbClr val="000000"/>
                </a:solidFill>
                <a:latin typeface="Bitter"/>
                <a:ea typeface="Bitter"/>
                <a:cs typeface="Bitter"/>
                <a:sym typeface="Bitter"/>
              </a:rPr>
              <a:t>Due to their lack of money, they had to make cuts to some operations.</a:t>
            </a:r>
            <a:endParaRPr sz="2400">
              <a:solidFill>
                <a:srgbClr val="000000"/>
              </a:solidFill>
              <a:latin typeface="Bitter"/>
              <a:ea typeface="Bitter"/>
              <a:cs typeface="Bitter"/>
              <a:sym typeface="Bitter"/>
            </a:endParaRPr>
          </a:p>
        </p:txBody>
      </p:sp>
      <p:sp>
        <p:nvSpPr>
          <p:cNvPr id="142" name="Shape 142"/>
          <p:cNvSpPr txBox="1"/>
          <p:nvPr/>
        </p:nvSpPr>
        <p:spPr>
          <a:xfrm>
            <a:off x="201825" y="1558200"/>
            <a:ext cx="9091800" cy="57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latin typeface="Bitter"/>
                <a:ea typeface="Bitter"/>
                <a:cs typeface="Bitter"/>
                <a:sym typeface="Bitter"/>
              </a:rPr>
              <a:t>During the Korean war, there were many problems that the Koreans had to overcome. Some of them include :</a:t>
            </a:r>
            <a:endParaRPr sz="2400" b="1">
              <a:latin typeface="Bitter"/>
              <a:ea typeface="Bitter"/>
              <a:cs typeface="Bitter"/>
              <a:sym typeface="Bit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2133222" y="0"/>
            <a:ext cx="5364956" cy="5143500"/>
          </a:xfrm>
          <a:prstGeom prst="rect">
            <a:avLst/>
          </a:prstGeom>
          <a:noFill/>
          <a:ln>
            <a:noFill/>
          </a:ln>
        </p:spPr>
      </p:pic>
      <p:sp>
        <p:nvSpPr>
          <p:cNvPr id="148" name="Shape 148"/>
          <p:cNvSpPr txBox="1">
            <a:spLocks noGrp="1"/>
          </p:cNvSpPr>
          <p:nvPr>
            <p:ph type="ctrTitle"/>
          </p:nvPr>
        </p:nvSpPr>
        <p:spPr>
          <a:xfrm>
            <a:off x="428775" y="237250"/>
            <a:ext cx="8520600" cy="831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Our Favorite Facts!</a:t>
            </a:r>
            <a:endParaRPr>
              <a:latin typeface="Bitter"/>
              <a:ea typeface="Bitter"/>
              <a:cs typeface="Bitter"/>
              <a:sym typeface="Bitter"/>
            </a:endParaRPr>
          </a:p>
        </p:txBody>
      </p:sp>
      <p:sp>
        <p:nvSpPr>
          <p:cNvPr id="149" name="Shape 149"/>
          <p:cNvSpPr txBox="1">
            <a:spLocks noGrp="1"/>
          </p:cNvSpPr>
          <p:nvPr>
            <p:ph type="subTitle" idx="1"/>
          </p:nvPr>
        </p:nvSpPr>
        <p:spPr>
          <a:xfrm>
            <a:off x="311700" y="1176500"/>
            <a:ext cx="8520600" cy="3495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latin typeface="Bitter"/>
                <a:ea typeface="Bitter"/>
                <a:cs typeface="Bitter"/>
                <a:sym typeface="Bitter"/>
              </a:rPr>
              <a:t>These are our personal favorites out of all the things we learned!</a:t>
            </a:r>
            <a:endParaRPr>
              <a:solidFill>
                <a:srgbClr val="000000"/>
              </a:solidFill>
              <a:latin typeface="Bitter"/>
              <a:ea typeface="Bitter"/>
              <a:cs typeface="Bitter"/>
              <a:sym typeface="Bitter"/>
            </a:endParaRPr>
          </a:p>
          <a:p>
            <a:pPr marL="0" lvl="0" indent="0" algn="l" rtl="0">
              <a:spcBef>
                <a:spcPts val="0"/>
              </a:spcBef>
              <a:spcAft>
                <a:spcPts val="0"/>
              </a:spcAft>
              <a:buNone/>
            </a:pPr>
            <a:r>
              <a:rPr lang="en" sz="1800">
                <a:solidFill>
                  <a:srgbClr val="000000"/>
                </a:solidFill>
                <a:latin typeface="Bitter"/>
                <a:ea typeface="Bitter"/>
                <a:cs typeface="Bitter"/>
                <a:sym typeface="Bitter"/>
              </a:rPr>
              <a:t>Ian- “I liked learning about the history of Korea because I did not know much about Korea.”</a:t>
            </a:r>
            <a:endParaRPr sz="1800">
              <a:solidFill>
                <a:srgbClr val="000000"/>
              </a:solidFill>
              <a:latin typeface="Bitter"/>
              <a:ea typeface="Bitter"/>
              <a:cs typeface="Bitter"/>
              <a:sym typeface="Bitter"/>
            </a:endParaRPr>
          </a:p>
          <a:p>
            <a:pPr marL="0" lvl="0" indent="0" algn="l" rtl="0">
              <a:spcBef>
                <a:spcPts val="0"/>
              </a:spcBef>
              <a:spcAft>
                <a:spcPts val="0"/>
              </a:spcAft>
              <a:buNone/>
            </a:pPr>
            <a:endParaRPr sz="1800">
              <a:solidFill>
                <a:srgbClr val="000000"/>
              </a:solidFill>
              <a:latin typeface="Bitter"/>
              <a:ea typeface="Bitter"/>
              <a:cs typeface="Bitter"/>
              <a:sym typeface="Bitter"/>
            </a:endParaRPr>
          </a:p>
          <a:p>
            <a:pPr marL="0" lvl="0" indent="0" algn="l" rtl="0">
              <a:spcBef>
                <a:spcPts val="0"/>
              </a:spcBef>
              <a:spcAft>
                <a:spcPts val="0"/>
              </a:spcAft>
              <a:buNone/>
            </a:pPr>
            <a:r>
              <a:rPr lang="en" sz="1800">
                <a:solidFill>
                  <a:srgbClr val="000000"/>
                </a:solidFill>
                <a:latin typeface="Bitter"/>
                <a:ea typeface="Bitter"/>
                <a:cs typeface="Bitter"/>
                <a:sym typeface="Bitter"/>
              </a:rPr>
              <a:t>Kalyn- “I liked learning about the different art that the Koreans used during the Liberation. It was very natural.”</a:t>
            </a:r>
            <a:endParaRPr sz="1800">
              <a:solidFill>
                <a:srgbClr val="000000"/>
              </a:solidFill>
              <a:latin typeface="Bitter"/>
              <a:ea typeface="Bitter"/>
              <a:cs typeface="Bitter"/>
              <a:sym typeface="Bitter"/>
            </a:endParaRPr>
          </a:p>
          <a:p>
            <a:pPr marL="0" lvl="0" indent="0" algn="l" rtl="0">
              <a:spcBef>
                <a:spcPts val="0"/>
              </a:spcBef>
              <a:spcAft>
                <a:spcPts val="0"/>
              </a:spcAft>
              <a:buNone/>
            </a:pPr>
            <a:endParaRPr sz="1800">
              <a:solidFill>
                <a:srgbClr val="000000"/>
              </a:solidFill>
              <a:latin typeface="Bitter"/>
              <a:ea typeface="Bitter"/>
              <a:cs typeface="Bitter"/>
              <a:sym typeface="Bitter"/>
            </a:endParaRPr>
          </a:p>
          <a:p>
            <a:pPr marL="0" lvl="0" indent="0" algn="l" rtl="0">
              <a:spcBef>
                <a:spcPts val="0"/>
              </a:spcBef>
              <a:spcAft>
                <a:spcPts val="0"/>
              </a:spcAft>
              <a:buNone/>
            </a:pPr>
            <a:r>
              <a:rPr lang="en" sz="1800">
                <a:solidFill>
                  <a:srgbClr val="000000"/>
                </a:solidFill>
                <a:latin typeface="Bitter"/>
                <a:ea typeface="Bitter"/>
                <a:cs typeface="Bitter"/>
                <a:sym typeface="Bitter"/>
              </a:rPr>
              <a:t>Lindsay- “I liked comparing the USA to ancient and modern Korea.”</a:t>
            </a:r>
            <a:endParaRPr sz="1800">
              <a:solidFill>
                <a:srgbClr val="000000"/>
              </a:solidFill>
              <a:latin typeface="Bitter"/>
              <a:ea typeface="Bitter"/>
              <a:cs typeface="Bitter"/>
              <a:sym typeface="Bitter"/>
            </a:endParaRPr>
          </a:p>
          <a:p>
            <a:pPr marL="0" lvl="0" indent="0" algn="l" rtl="0">
              <a:spcBef>
                <a:spcPts val="0"/>
              </a:spcBef>
              <a:spcAft>
                <a:spcPts val="0"/>
              </a:spcAft>
              <a:buNone/>
            </a:pPr>
            <a:endParaRPr sz="1800">
              <a:solidFill>
                <a:srgbClr val="000000"/>
              </a:solidFill>
              <a:latin typeface="Bitter"/>
              <a:ea typeface="Bitter"/>
              <a:cs typeface="Bitter"/>
              <a:sym typeface="Bitter"/>
            </a:endParaRPr>
          </a:p>
          <a:p>
            <a:pPr marL="0" lvl="0" indent="0" algn="l">
              <a:spcBef>
                <a:spcPts val="0"/>
              </a:spcBef>
              <a:spcAft>
                <a:spcPts val="0"/>
              </a:spcAft>
              <a:buNone/>
            </a:pPr>
            <a:r>
              <a:rPr lang="en" sz="1800">
                <a:solidFill>
                  <a:srgbClr val="000000"/>
                </a:solidFill>
                <a:latin typeface="Bitter"/>
                <a:ea typeface="Bitter"/>
                <a:cs typeface="Bitter"/>
                <a:sym typeface="Bitter"/>
              </a:rPr>
              <a:t>Grace- “I liked learning about how Korea overcame the problems that were put in front of them.”</a:t>
            </a:r>
            <a:endParaRPr sz="1800">
              <a:solidFill>
                <a:srgbClr val="000000"/>
              </a:solidFill>
              <a:latin typeface="Bitter"/>
              <a:ea typeface="Bitter"/>
              <a:cs typeface="Bitter"/>
              <a:sym typeface="Bit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5885075" y="2552013"/>
            <a:ext cx="1881000" cy="804000"/>
          </a:xfrm>
          <a:prstGeom prst="wedgeRoundRectCallout">
            <a:avLst>
              <a:gd name="adj1" fmla="val -20833"/>
              <a:gd name="adj2" fmla="val 62500"/>
              <a:gd name="adj3" fmla="val 0"/>
            </a:avLst>
          </a:prstGeom>
          <a:solidFill>
            <a:srgbClr val="6FA8D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txBox="1">
            <a:spLocks noGrp="1"/>
          </p:cNvSpPr>
          <p:nvPr>
            <p:ph type="ctrTitle"/>
          </p:nvPr>
        </p:nvSpPr>
        <p:spPr>
          <a:xfrm>
            <a:off x="311700" y="411188"/>
            <a:ext cx="8520600" cy="1214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Je Ne Sais Quoi</a:t>
            </a:r>
            <a:endParaRPr>
              <a:latin typeface="Bitter"/>
              <a:ea typeface="Bitter"/>
              <a:cs typeface="Bitter"/>
              <a:sym typeface="Bitter"/>
            </a:endParaRPr>
          </a:p>
        </p:txBody>
      </p:sp>
      <p:sp>
        <p:nvSpPr>
          <p:cNvPr id="156" name="Shape 156"/>
          <p:cNvSpPr txBox="1">
            <a:spLocks noGrp="1"/>
          </p:cNvSpPr>
          <p:nvPr>
            <p:ph type="subTitle" idx="1"/>
          </p:nvPr>
        </p:nvSpPr>
        <p:spPr>
          <a:xfrm>
            <a:off x="241450" y="1612650"/>
            <a:ext cx="5643600" cy="30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Bitter"/>
                <a:ea typeface="Bitter"/>
                <a:cs typeface="Bitter"/>
                <a:sym typeface="Bitter"/>
              </a:rPr>
              <a:t>Korea has had its ups and downs through the years and is a very interesting place. Now, we understand a little more about a place that we have never had much information about! </a:t>
            </a:r>
            <a:r>
              <a:rPr lang="en" sz="2400">
                <a:solidFill>
                  <a:srgbClr val="000000"/>
                </a:solidFill>
                <a:latin typeface="Bitter"/>
                <a:ea typeface="Bitter"/>
                <a:cs typeface="Bitter"/>
                <a:sym typeface="Bitter"/>
              </a:rPr>
              <a:t>We hope you enjoyed our presentation!</a:t>
            </a:r>
            <a:endParaRPr sz="1100">
              <a:solidFill>
                <a:srgbClr val="222222"/>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Bitter"/>
              <a:ea typeface="Bitter"/>
              <a:cs typeface="Bitter"/>
              <a:sym typeface="Bitter"/>
            </a:endParaRPr>
          </a:p>
          <a:p>
            <a:pPr marL="0" lvl="0" indent="0" algn="l" rtl="0">
              <a:spcBef>
                <a:spcPts val="0"/>
              </a:spcBef>
              <a:spcAft>
                <a:spcPts val="0"/>
              </a:spcAft>
              <a:buNone/>
            </a:pPr>
            <a:endParaRPr>
              <a:solidFill>
                <a:srgbClr val="000000"/>
              </a:solidFill>
              <a:latin typeface="Bitter"/>
              <a:ea typeface="Bitter"/>
              <a:cs typeface="Bitter"/>
              <a:sym typeface="Bitter"/>
            </a:endParaRPr>
          </a:p>
          <a:p>
            <a:pPr marL="0" lvl="0" indent="0" algn="l">
              <a:spcBef>
                <a:spcPts val="0"/>
              </a:spcBef>
              <a:spcAft>
                <a:spcPts val="0"/>
              </a:spcAft>
              <a:buNone/>
            </a:pPr>
            <a:endParaRPr>
              <a:solidFill>
                <a:srgbClr val="000000"/>
              </a:solidFill>
              <a:latin typeface="Bitter"/>
              <a:ea typeface="Bitter"/>
              <a:cs typeface="Bitter"/>
              <a:sym typeface="Bitter"/>
            </a:endParaRPr>
          </a:p>
        </p:txBody>
      </p:sp>
      <p:pic>
        <p:nvPicPr>
          <p:cNvPr id="157" name="Shape 157" descr="Image result for je ne sais quoi"/>
          <p:cNvPicPr preferRelativeResize="0"/>
          <p:nvPr/>
        </p:nvPicPr>
        <p:blipFill>
          <a:blip r:embed="rId3">
            <a:alphaModFix/>
          </a:blip>
          <a:stretch>
            <a:fillRect/>
          </a:stretch>
        </p:blipFill>
        <p:spPr>
          <a:xfrm rot="2033479">
            <a:off x="7415402" y="320723"/>
            <a:ext cx="1374948" cy="1184778"/>
          </a:xfrm>
          <a:prstGeom prst="rect">
            <a:avLst/>
          </a:prstGeom>
          <a:noFill/>
          <a:ln>
            <a:noFill/>
          </a:ln>
        </p:spPr>
      </p:pic>
      <p:pic>
        <p:nvPicPr>
          <p:cNvPr id="158" name="Shape 158"/>
          <p:cNvPicPr preferRelativeResize="0"/>
          <p:nvPr/>
        </p:nvPicPr>
        <p:blipFill>
          <a:blip r:embed="rId4">
            <a:alphaModFix/>
          </a:blip>
          <a:stretch>
            <a:fillRect/>
          </a:stretch>
        </p:blipFill>
        <p:spPr>
          <a:xfrm>
            <a:off x="7508400" y="3507928"/>
            <a:ext cx="1635575" cy="1635575"/>
          </a:xfrm>
          <a:prstGeom prst="rect">
            <a:avLst/>
          </a:prstGeom>
          <a:noFill/>
          <a:ln>
            <a:noFill/>
          </a:ln>
        </p:spPr>
      </p:pic>
      <p:pic>
        <p:nvPicPr>
          <p:cNvPr id="159" name="Shape 159"/>
          <p:cNvPicPr preferRelativeResize="0"/>
          <p:nvPr/>
        </p:nvPicPr>
        <p:blipFill>
          <a:blip r:embed="rId5">
            <a:alphaModFix/>
          </a:blip>
          <a:stretch>
            <a:fillRect/>
          </a:stretch>
        </p:blipFill>
        <p:spPr>
          <a:xfrm>
            <a:off x="241450" y="132601"/>
            <a:ext cx="1451075" cy="1451075"/>
          </a:xfrm>
          <a:prstGeom prst="rect">
            <a:avLst/>
          </a:prstGeom>
          <a:noFill/>
          <a:ln>
            <a:noFill/>
          </a:ln>
        </p:spPr>
      </p:pic>
      <p:sp>
        <p:nvSpPr>
          <p:cNvPr id="160" name="Shape 160"/>
          <p:cNvSpPr txBox="1"/>
          <p:nvPr/>
        </p:nvSpPr>
        <p:spPr>
          <a:xfrm>
            <a:off x="5825825" y="2605875"/>
            <a:ext cx="1999500" cy="88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Bitter"/>
                <a:ea typeface="Bitter"/>
                <a:cs typeface="Bitter"/>
                <a:sym typeface="Bitter"/>
              </a:rPr>
              <a:t>If you have any questions, now is the time to ask them!</a:t>
            </a:r>
            <a:endParaRPr>
              <a:latin typeface="Bitter"/>
              <a:ea typeface="Bitter"/>
              <a:cs typeface="Bitter"/>
              <a:sym typeface="Bitter"/>
            </a:endParaRPr>
          </a:p>
        </p:txBody>
      </p:sp>
      <p:sp>
        <p:nvSpPr>
          <p:cNvPr id="161" name="Shape 161"/>
          <p:cNvSpPr/>
          <p:nvPr/>
        </p:nvSpPr>
        <p:spPr>
          <a:xfrm>
            <a:off x="7968925" y="2809800"/>
            <a:ext cx="1131600" cy="663300"/>
          </a:xfrm>
          <a:prstGeom prst="wedgeRoundRectCallout">
            <a:avLst>
              <a:gd name="adj1" fmla="val -20833"/>
              <a:gd name="adj2" fmla="val 62500"/>
              <a:gd name="adj3" fmla="val 0"/>
            </a:avLst>
          </a:prstGeom>
          <a:solidFill>
            <a:srgbClr val="6FA8D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
                <a:latin typeface="Bitter"/>
                <a:ea typeface="Bitter"/>
                <a:cs typeface="Bitter"/>
                <a:sym typeface="Bitter"/>
              </a:rPr>
              <a:t>I’m confused.</a:t>
            </a:r>
            <a:endParaRPr>
              <a:latin typeface="Bitter"/>
              <a:ea typeface="Bitter"/>
              <a:cs typeface="Bitter"/>
              <a:sym typeface="Bitter"/>
            </a:endParaRPr>
          </a:p>
        </p:txBody>
      </p:sp>
      <p:pic>
        <p:nvPicPr>
          <p:cNvPr id="162" name="Shape 162"/>
          <p:cNvPicPr preferRelativeResize="0"/>
          <p:nvPr/>
        </p:nvPicPr>
        <p:blipFill>
          <a:blip r:embed="rId6">
            <a:alphaModFix/>
          </a:blip>
          <a:stretch>
            <a:fillRect/>
          </a:stretch>
        </p:blipFill>
        <p:spPr>
          <a:xfrm>
            <a:off x="6406650" y="3487863"/>
            <a:ext cx="837850" cy="167569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1000"/>
                                        <p:tgtEl>
                                          <p:spTgt spid="1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additive="base">
                                        <p:cTn id="12" dur="1000"/>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mt="77000"/>
          </a:blip>
          <a:stretch>
            <a:fillRect/>
          </a:stretch>
        </p:blipFill>
        <p:spPr>
          <a:xfrm>
            <a:off x="2063100" y="56275"/>
            <a:ext cx="5017808" cy="4512600"/>
          </a:xfrm>
          <a:prstGeom prst="rect">
            <a:avLst/>
          </a:prstGeom>
          <a:noFill/>
          <a:ln>
            <a:noFill/>
          </a:ln>
        </p:spPr>
      </p:pic>
      <p:sp>
        <p:nvSpPr>
          <p:cNvPr id="168" name="Shape 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Bitter"/>
                <a:ea typeface="Bitter"/>
                <a:cs typeface="Bitter"/>
                <a:sym typeface="Bitter"/>
              </a:rPr>
              <a:t>Bibliography</a:t>
            </a:r>
            <a:endParaRPr>
              <a:latin typeface="Bitter"/>
              <a:ea typeface="Bitter"/>
              <a:cs typeface="Bitter"/>
              <a:sym typeface="Bitter"/>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u="sng">
                <a:solidFill>
                  <a:srgbClr val="000000"/>
                </a:solidFill>
                <a:latin typeface="Bitter"/>
                <a:ea typeface="Bitter"/>
                <a:cs typeface="Bitter"/>
                <a:sym typeface="Bitter"/>
                <a:hlinkClick r:id="rId4"/>
              </a:rPr>
              <a:t>https://www.wikipedia.org/</a:t>
            </a:r>
            <a:r>
              <a:rPr lang="en" sz="2400">
                <a:solidFill>
                  <a:srgbClr val="000000"/>
                </a:solidFill>
                <a:latin typeface="Bitter"/>
                <a:ea typeface="Bitter"/>
                <a:cs typeface="Bitter"/>
                <a:sym typeface="Bitter"/>
              </a:rPr>
              <a:t>  </a:t>
            </a:r>
            <a:endParaRPr sz="2400">
              <a:solidFill>
                <a:srgbClr val="000000"/>
              </a:solidFill>
              <a:latin typeface="Bitter"/>
              <a:ea typeface="Bitter"/>
              <a:cs typeface="Bitter"/>
              <a:sym typeface="Bitter"/>
            </a:endParaRPr>
          </a:p>
          <a:p>
            <a:pPr marL="0" lvl="0" indent="0" rtl="0">
              <a:spcBef>
                <a:spcPts val="0"/>
              </a:spcBef>
              <a:spcAft>
                <a:spcPts val="0"/>
              </a:spcAft>
              <a:buNone/>
            </a:pPr>
            <a:r>
              <a:rPr lang="en" sz="2400" u="sng">
                <a:solidFill>
                  <a:srgbClr val="000000"/>
                </a:solidFill>
                <a:latin typeface="Bitter"/>
                <a:ea typeface="Bitter"/>
                <a:cs typeface="Bitter"/>
                <a:sym typeface="Bitter"/>
                <a:hlinkClick r:id="rId5"/>
              </a:rPr>
              <a:t>https://www.ancient.eu/</a:t>
            </a:r>
            <a:endParaRPr sz="2400">
              <a:solidFill>
                <a:srgbClr val="000000"/>
              </a:solidFill>
              <a:latin typeface="Bitter"/>
              <a:ea typeface="Bitter"/>
              <a:cs typeface="Bitter"/>
              <a:sym typeface="Bitter"/>
            </a:endParaRPr>
          </a:p>
          <a:p>
            <a:pPr marL="0" lvl="0" indent="0" rtl="0">
              <a:spcBef>
                <a:spcPts val="0"/>
              </a:spcBef>
              <a:spcAft>
                <a:spcPts val="0"/>
              </a:spcAft>
              <a:buNone/>
            </a:pPr>
            <a:r>
              <a:rPr lang="en" sz="2400" u="sng">
                <a:solidFill>
                  <a:srgbClr val="000000"/>
                </a:solidFill>
                <a:latin typeface="Bitter"/>
                <a:ea typeface="Bitter"/>
                <a:cs typeface="Bitter"/>
                <a:sym typeface="Bitter"/>
                <a:hlinkClick r:id="rId6"/>
              </a:rPr>
              <a:t>http://www.aboutbuddhism.org/</a:t>
            </a:r>
            <a:endParaRPr sz="2400">
              <a:solidFill>
                <a:srgbClr val="000000"/>
              </a:solidFill>
              <a:latin typeface="Bitter"/>
              <a:ea typeface="Bitter"/>
              <a:cs typeface="Bitter"/>
              <a:sym typeface="Bitter"/>
            </a:endParaRPr>
          </a:p>
          <a:p>
            <a:pPr marL="0" lvl="0" indent="0" rtl="0">
              <a:spcBef>
                <a:spcPts val="0"/>
              </a:spcBef>
              <a:spcAft>
                <a:spcPts val="0"/>
              </a:spcAft>
              <a:buNone/>
            </a:pPr>
            <a:r>
              <a:rPr lang="en" sz="2400" u="sng">
                <a:solidFill>
                  <a:srgbClr val="000000"/>
                </a:solidFill>
                <a:latin typeface="Bitter"/>
                <a:ea typeface="Bitter"/>
                <a:cs typeface="Bitter"/>
                <a:sym typeface="Bitter"/>
                <a:hlinkClick r:id="rId7"/>
              </a:rPr>
              <a:t>http://www.newworldencyclopedia.org/entry/Korean_architecture</a:t>
            </a:r>
            <a:endParaRPr sz="2400">
              <a:solidFill>
                <a:srgbClr val="000000"/>
              </a:solidFill>
              <a:latin typeface="Bitter"/>
              <a:ea typeface="Bitter"/>
              <a:cs typeface="Bitter"/>
              <a:sym typeface="Bitter"/>
            </a:endParaRPr>
          </a:p>
          <a:p>
            <a:pPr marL="0" lvl="0" indent="0" rtl="0">
              <a:spcBef>
                <a:spcPts val="0"/>
              </a:spcBef>
              <a:spcAft>
                <a:spcPts val="0"/>
              </a:spcAft>
              <a:buClr>
                <a:schemeClr val="dk1"/>
              </a:buClr>
              <a:buSzPts val="1100"/>
              <a:buFont typeface="Arial"/>
              <a:buNone/>
            </a:pPr>
            <a:r>
              <a:rPr lang="en" sz="2400" u="sng">
                <a:solidFill>
                  <a:srgbClr val="000000"/>
                </a:solidFill>
                <a:latin typeface="Bitter"/>
                <a:ea typeface="Bitter"/>
                <a:cs typeface="Bitter"/>
                <a:sym typeface="Bitter"/>
                <a:hlinkClick r:id="rId8"/>
              </a:rPr>
              <a:t>http://www.visual-arts-cork.com/east-asian-art/korean.htm</a:t>
            </a:r>
            <a:endParaRPr sz="2400">
              <a:solidFill>
                <a:srgbClr val="000000"/>
              </a:solidFill>
              <a:latin typeface="Bitter"/>
              <a:ea typeface="Bitter"/>
              <a:cs typeface="Bitter"/>
              <a:sym typeface="Bitter"/>
            </a:endParaRPr>
          </a:p>
          <a:p>
            <a:pPr marL="0" lvl="0" indent="0" rtl="0">
              <a:spcBef>
                <a:spcPts val="0"/>
              </a:spcBef>
              <a:spcAft>
                <a:spcPts val="0"/>
              </a:spcAft>
              <a:buNone/>
            </a:pPr>
            <a:endParaRPr sz="2400">
              <a:solidFill>
                <a:srgbClr val="000000"/>
              </a:solidFill>
            </a:endParaRPr>
          </a:p>
          <a:p>
            <a:pPr marL="0" lvl="0" indent="0" rtl="0">
              <a:spcBef>
                <a:spcPts val="0"/>
              </a:spcBef>
              <a:spcAft>
                <a:spcPts val="0"/>
              </a:spcAft>
              <a:buClr>
                <a:schemeClr val="dk1"/>
              </a:buClr>
              <a:buSzPts val="1100"/>
              <a:buFont typeface="Arial"/>
              <a:buNone/>
            </a:pPr>
            <a:endParaRPr sz="2400">
              <a:solidFill>
                <a:schemeClr val="dk1"/>
              </a:solidFill>
            </a:endParaRPr>
          </a:p>
          <a:p>
            <a:pPr marL="0" lvl="0" indent="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Shape 62"/>
          <p:cNvSpPr txBox="1">
            <a:spLocks noGrp="1"/>
          </p:cNvSpPr>
          <p:nvPr>
            <p:ph type="body" idx="1"/>
          </p:nvPr>
        </p:nvSpPr>
        <p:spPr>
          <a:xfrm>
            <a:off x="247600" y="326400"/>
            <a:ext cx="8584800" cy="4242600"/>
          </a:xfrm>
          <a:prstGeom prst="rect">
            <a:avLst/>
          </a:prstGeom>
        </p:spPr>
        <p:txBody>
          <a:bodyPr spcFirstLastPara="1" wrap="square" lIns="91425" tIns="91425" rIns="91425" bIns="91425" anchor="t" anchorCtr="0">
            <a:noAutofit/>
          </a:bodyPr>
          <a:lstStyle/>
          <a:p>
            <a:pPr marL="0" lvl="0" indent="457200">
              <a:spcBef>
                <a:spcPts val="0"/>
              </a:spcBef>
              <a:spcAft>
                <a:spcPts val="1600"/>
              </a:spcAft>
              <a:buNone/>
            </a:pPr>
            <a:r>
              <a:rPr lang="en" sz="2800">
                <a:solidFill>
                  <a:schemeClr val="dk1"/>
                </a:solidFill>
                <a:latin typeface="Bitter"/>
                <a:ea typeface="Bitter"/>
                <a:cs typeface="Bitter"/>
                <a:sym typeface="Bitter"/>
              </a:rPr>
              <a:t>Korea </a:t>
            </a:r>
            <a:r>
              <a:rPr lang="en" sz="2800">
                <a:solidFill>
                  <a:schemeClr val="dk1"/>
                </a:solidFill>
                <a:highlight>
                  <a:srgbClr val="FFFFFF"/>
                </a:highlight>
                <a:latin typeface="Bitter"/>
                <a:ea typeface="Bitter"/>
                <a:cs typeface="Bitter"/>
                <a:sym typeface="Bitter"/>
              </a:rPr>
              <a:t>has c</a:t>
            </a:r>
            <a:r>
              <a:rPr lang="en" sz="2800">
                <a:solidFill>
                  <a:schemeClr val="dk1"/>
                </a:solidFill>
                <a:latin typeface="Bitter"/>
                <a:ea typeface="Bitter"/>
                <a:cs typeface="Bitter"/>
                <a:sym typeface="Bitter"/>
              </a:rPr>
              <a:t>hanged drastically </a:t>
            </a:r>
            <a:r>
              <a:rPr lang="en" sz="2800">
                <a:solidFill>
                  <a:schemeClr val="dk1"/>
                </a:solidFill>
                <a:highlight>
                  <a:srgbClr val="FFFFFF"/>
                </a:highlight>
                <a:latin typeface="Bitter"/>
                <a:ea typeface="Bitter"/>
                <a:cs typeface="Bitter"/>
                <a:sym typeface="Bitter"/>
              </a:rPr>
              <a:t>through</a:t>
            </a:r>
            <a:r>
              <a:rPr lang="en" sz="2800">
                <a:solidFill>
                  <a:schemeClr val="dk1"/>
                </a:solidFill>
                <a:latin typeface="Bitter"/>
                <a:ea typeface="Bitter"/>
                <a:cs typeface="Bitter"/>
                <a:sym typeface="Bitter"/>
              </a:rPr>
              <a:t> the years. </a:t>
            </a:r>
            <a:r>
              <a:rPr lang="en" sz="2800">
                <a:solidFill>
                  <a:schemeClr val="dk1"/>
                </a:solidFill>
                <a:highlight>
                  <a:srgbClr val="FFFFFF"/>
                </a:highlight>
                <a:latin typeface="Bitter"/>
                <a:ea typeface="Bitter"/>
                <a:cs typeface="Bitter"/>
                <a:sym typeface="Bitter"/>
              </a:rPr>
              <a:t>It has changed</a:t>
            </a:r>
            <a:r>
              <a:rPr lang="en" sz="2800">
                <a:solidFill>
                  <a:schemeClr val="dk1"/>
                </a:solidFill>
                <a:latin typeface="Bitter"/>
                <a:ea typeface="Bitter"/>
                <a:cs typeface="Bitter"/>
                <a:sym typeface="Bitter"/>
              </a:rPr>
              <a:t> from being </a:t>
            </a:r>
            <a:r>
              <a:rPr lang="en" sz="2800">
                <a:solidFill>
                  <a:schemeClr val="dk1"/>
                </a:solidFill>
                <a:highlight>
                  <a:srgbClr val="FFFFFF"/>
                </a:highlight>
                <a:latin typeface="Bitter"/>
                <a:ea typeface="Bitter"/>
                <a:cs typeface="Bitter"/>
                <a:sym typeface="Bitter"/>
              </a:rPr>
              <a:t>owned by</a:t>
            </a:r>
            <a:r>
              <a:rPr lang="en" sz="2800">
                <a:solidFill>
                  <a:schemeClr val="dk1"/>
                </a:solidFill>
                <a:latin typeface="Bitter"/>
                <a:ea typeface="Bitter"/>
                <a:cs typeface="Bitter"/>
                <a:sym typeface="Bitter"/>
              </a:rPr>
              <a:t> Japan to </a:t>
            </a:r>
            <a:r>
              <a:rPr lang="en" sz="2800">
                <a:solidFill>
                  <a:schemeClr val="dk1"/>
                </a:solidFill>
                <a:highlight>
                  <a:srgbClr val="FFFFFF"/>
                </a:highlight>
                <a:latin typeface="Bitter"/>
                <a:ea typeface="Bitter"/>
                <a:cs typeface="Bitter"/>
                <a:sym typeface="Bitter"/>
              </a:rPr>
              <a:t>being one big</a:t>
            </a:r>
            <a:r>
              <a:rPr lang="en" sz="2800">
                <a:solidFill>
                  <a:schemeClr val="dk1"/>
                </a:solidFill>
                <a:latin typeface="Bitter"/>
                <a:ea typeface="Bitter"/>
                <a:cs typeface="Bitter"/>
                <a:sym typeface="Bitter"/>
              </a:rPr>
              <a:t> country, then be</a:t>
            </a:r>
            <a:r>
              <a:rPr lang="en" sz="2800">
                <a:solidFill>
                  <a:schemeClr val="dk1"/>
                </a:solidFill>
                <a:highlight>
                  <a:srgbClr val="FFFFFF"/>
                </a:highlight>
                <a:latin typeface="Bitter"/>
                <a:ea typeface="Bitter"/>
                <a:cs typeface="Bitter"/>
                <a:sym typeface="Bitter"/>
              </a:rPr>
              <a:t>coming two</a:t>
            </a:r>
            <a:r>
              <a:rPr lang="en" sz="2800">
                <a:solidFill>
                  <a:schemeClr val="dk1"/>
                </a:solidFill>
                <a:latin typeface="Bitter"/>
                <a:ea typeface="Bitter"/>
                <a:cs typeface="Bitter"/>
                <a:sym typeface="Bitter"/>
              </a:rPr>
              <a:t> separate countries. We have chosen just two events from the past and more modern times so you can u</a:t>
            </a:r>
            <a:r>
              <a:rPr lang="en" sz="2800">
                <a:solidFill>
                  <a:schemeClr val="dk1"/>
                </a:solidFill>
                <a:highlight>
                  <a:srgbClr val="FFFFFF"/>
                </a:highlight>
                <a:latin typeface="Bitter"/>
                <a:ea typeface="Bitter"/>
                <a:cs typeface="Bitter"/>
                <a:sym typeface="Bitter"/>
              </a:rPr>
              <a:t>nd</a:t>
            </a:r>
            <a:r>
              <a:rPr lang="en" sz="2800">
                <a:solidFill>
                  <a:schemeClr val="dk1"/>
                </a:solidFill>
                <a:latin typeface="Bitter"/>
                <a:ea typeface="Bitter"/>
                <a:cs typeface="Bitter"/>
                <a:sym typeface="Bitter"/>
              </a:rPr>
              <a:t>erstand Korea a little bit </a:t>
            </a:r>
            <a:r>
              <a:rPr lang="en" sz="2800">
                <a:solidFill>
                  <a:schemeClr val="dk1"/>
                </a:solidFill>
                <a:highlight>
                  <a:srgbClr val="FFFFFF"/>
                </a:highlight>
                <a:latin typeface="Bitter"/>
                <a:ea typeface="Bitter"/>
                <a:cs typeface="Bitter"/>
                <a:sym typeface="Bitter"/>
              </a:rPr>
              <a:t>more.</a:t>
            </a:r>
            <a:endParaRPr>
              <a:solidFill>
                <a:srgbClr val="000000"/>
              </a:solidFill>
              <a:highlight>
                <a:srgbClr val="FFFFFF"/>
              </a:highlight>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a:alphaModFix amt="83000"/>
          </a:blip>
          <a:srcRect t="7798" b="7806"/>
          <a:stretch/>
        </p:blipFill>
        <p:spPr>
          <a:xfrm>
            <a:off x="0" y="0"/>
            <a:ext cx="9144003" cy="5143501"/>
          </a:xfrm>
          <a:prstGeom prst="rect">
            <a:avLst/>
          </a:prstGeom>
          <a:noFill/>
          <a:ln>
            <a:noFill/>
          </a:ln>
        </p:spPr>
      </p:pic>
      <p:sp>
        <p:nvSpPr>
          <p:cNvPr id="68" name="Shape 68"/>
          <p:cNvSpPr txBox="1">
            <a:spLocks noGrp="1"/>
          </p:cNvSpPr>
          <p:nvPr>
            <p:ph type="body" idx="1"/>
          </p:nvPr>
        </p:nvSpPr>
        <p:spPr>
          <a:xfrm>
            <a:off x="370275" y="863550"/>
            <a:ext cx="8520600" cy="3416400"/>
          </a:xfrm>
          <a:prstGeom prst="rect">
            <a:avLst/>
          </a:prstGeom>
          <a:noFill/>
          <a:ln w="9525" cap="flat" cmpd="sng">
            <a:solidFill>
              <a:srgbClr val="FFFFFF"/>
            </a:solidFill>
            <a:prstDash val="solid"/>
            <a:round/>
            <a:headEnd type="none" w="med" len="med"/>
            <a:tailEnd type="none" w="med" len="med"/>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000000"/>
                </a:solidFill>
                <a:latin typeface="Bitter"/>
                <a:ea typeface="Bitter"/>
                <a:cs typeface="Bitter"/>
                <a:sym typeface="Bitter"/>
              </a:rPr>
              <a:t>Ancient History</a:t>
            </a:r>
            <a:endParaRPr sz="7200">
              <a:solidFill>
                <a:srgbClr val="000000"/>
              </a:solidFill>
              <a:latin typeface="Bitter"/>
              <a:ea typeface="Bitter"/>
              <a:cs typeface="Bitter"/>
              <a:sym typeface="Bitter"/>
            </a:endParaRPr>
          </a:p>
          <a:p>
            <a:pPr marL="0" lvl="0" indent="0" algn="ctr" rtl="0">
              <a:spcBef>
                <a:spcPts val="1600"/>
              </a:spcBef>
              <a:spcAft>
                <a:spcPts val="0"/>
              </a:spcAft>
              <a:buNone/>
            </a:pPr>
            <a:r>
              <a:rPr lang="en" sz="4800">
                <a:solidFill>
                  <a:srgbClr val="000000"/>
                </a:solidFill>
                <a:latin typeface="Bitter"/>
                <a:ea typeface="Bitter"/>
                <a:cs typeface="Bitter"/>
                <a:sym typeface="Bitter"/>
              </a:rPr>
              <a:t>Goryeo Period</a:t>
            </a:r>
            <a:endParaRPr sz="4800">
              <a:solidFill>
                <a:srgbClr val="000000"/>
              </a:solidFill>
              <a:latin typeface="Bitter"/>
              <a:ea typeface="Bitter"/>
              <a:cs typeface="Bitter"/>
              <a:sym typeface="Bitter"/>
            </a:endParaRPr>
          </a:p>
          <a:p>
            <a:pPr marL="0" lvl="0" indent="0" algn="ctr">
              <a:spcBef>
                <a:spcPts val="1600"/>
              </a:spcBef>
              <a:spcAft>
                <a:spcPts val="1600"/>
              </a:spcAft>
              <a:buNone/>
            </a:pPr>
            <a:r>
              <a:rPr lang="en" sz="4800">
                <a:solidFill>
                  <a:srgbClr val="000000"/>
                </a:solidFill>
                <a:latin typeface="Bitter"/>
                <a:ea typeface="Bitter"/>
                <a:cs typeface="Bitter"/>
                <a:sym typeface="Bitter"/>
              </a:rPr>
              <a:t>AD 918- AD 1392</a:t>
            </a:r>
            <a:endParaRPr sz="4800">
              <a:solidFill>
                <a:srgbClr val="000000"/>
              </a:solidFill>
              <a:latin typeface="Bitter"/>
              <a:ea typeface="Bitter"/>
              <a:cs typeface="Bitter"/>
              <a:sym typeface="Bit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alphaModFix amt="78000"/>
          </a:blip>
          <a:srcRect t="7798" b="7806"/>
          <a:stretch/>
        </p:blipFill>
        <p:spPr>
          <a:xfrm>
            <a:off x="0" y="0"/>
            <a:ext cx="9144003" cy="5143501"/>
          </a:xfrm>
          <a:prstGeom prst="rect">
            <a:avLst/>
          </a:prstGeom>
          <a:noFill/>
          <a:ln>
            <a:noFill/>
          </a:ln>
        </p:spPr>
      </p:pic>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5200">
                <a:latin typeface="Bitter"/>
                <a:ea typeface="Bitter"/>
                <a:cs typeface="Bitter"/>
                <a:sym typeface="Bitter"/>
              </a:rPr>
              <a:t>The Goryeo Period</a:t>
            </a:r>
            <a:endParaRPr sz="5200">
              <a:latin typeface="Bitter"/>
              <a:ea typeface="Bitter"/>
              <a:cs typeface="Bitter"/>
              <a:sym typeface="Bitter"/>
            </a:endParaRPr>
          </a:p>
        </p:txBody>
      </p:sp>
      <p:sp>
        <p:nvSpPr>
          <p:cNvPr id="75" name="Shape 75"/>
          <p:cNvSpPr txBox="1">
            <a:spLocks noGrp="1"/>
          </p:cNvSpPr>
          <p:nvPr>
            <p:ph type="body" idx="1"/>
          </p:nvPr>
        </p:nvSpPr>
        <p:spPr>
          <a:xfrm>
            <a:off x="311700" y="1471375"/>
            <a:ext cx="8520600" cy="30975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solidFill>
                  <a:srgbClr val="000000"/>
                </a:solidFill>
                <a:latin typeface="Bitter"/>
                <a:ea typeface="Bitter"/>
                <a:cs typeface="Bitter"/>
                <a:sym typeface="Bitter"/>
              </a:rPr>
              <a:t>	The Goryeo Period was a time when Korea almost lost its control.  It also was a time where it was covering the majority of the Korean penninsula until it was removed by Yi Seong-gye. It was a time of Buddhist temples and shrines. </a:t>
            </a:r>
            <a:endParaRPr sz="2400">
              <a:solidFill>
                <a:srgbClr val="000000"/>
              </a:solidFill>
              <a:latin typeface="Bitter"/>
              <a:ea typeface="Bitter"/>
              <a:cs typeface="Bitter"/>
              <a:sym typeface="Bit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 name="Shape 81"/>
          <p:cNvSpPr txBox="1">
            <a:spLocks noGrp="1"/>
          </p:cNvSpPr>
          <p:nvPr>
            <p:ph type="title"/>
          </p:nvPr>
        </p:nvSpPr>
        <p:spPr>
          <a:xfrm>
            <a:off x="311700" y="4324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5200">
                <a:latin typeface="Bitter"/>
                <a:ea typeface="Bitter"/>
                <a:cs typeface="Bitter"/>
                <a:sym typeface="Bitter"/>
              </a:rPr>
              <a:t>Religion </a:t>
            </a:r>
            <a:endParaRPr sz="5200">
              <a:latin typeface="Bitter"/>
              <a:ea typeface="Bitter"/>
              <a:cs typeface="Bitter"/>
              <a:sym typeface="Bitter"/>
            </a:endParaRPr>
          </a:p>
        </p:txBody>
      </p:sp>
      <p:sp>
        <p:nvSpPr>
          <p:cNvPr id="82" name="Shape 82"/>
          <p:cNvSpPr txBox="1">
            <a:spLocks noGrp="1"/>
          </p:cNvSpPr>
          <p:nvPr>
            <p:ph type="body" idx="1"/>
          </p:nvPr>
        </p:nvSpPr>
        <p:spPr>
          <a:xfrm>
            <a:off x="311700" y="1408500"/>
            <a:ext cx="8520600" cy="3012900"/>
          </a:xfrm>
          <a:prstGeom prst="rect">
            <a:avLst/>
          </a:prstGeom>
        </p:spPr>
        <p:txBody>
          <a:bodyPr spcFirstLastPara="1" wrap="square" lIns="91425" tIns="91425" rIns="91425" bIns="91425" anchor="t" anchorCtr="0">
            <a:noAutofit/>
          </a:bodyPr>
          <a:lstStyle/>
          <a:p>
            <a:pPr marL="457200" lvl="0" indent="-381000" rtl="0">
              <a:lnSpc>
                <a:spcPct val="115000"/>
              </a:lnSpc>
              <a:spcBef>
                <a:spcPts val="0"/>
              </a:spcBef>
              <a:spcAft>
                <a:spcPts val="0"/>
              </a:spcAft>
              <a:buClr>
                <a:srgbClr val="000000"/>
              </a:buClr>
              <a:buSzPts val="2400"/>
              <a:buFont typeface="Bitter"/>
              <a:buChar char="●"/>
            </a:pPr>
            <a:r>
              <a:rPr lang="en" sz="2400">
                <a:solidFill>
                  <a:srgbClr val="000000"/>
                </a:solidFill>
                <a:latin typeface="Bitter"/>
                <a:ea typeface="Bitter"/>
                <a:cs typeface="Bitter"/>
                <a:sym typeface="Bitter"/>
              </a:rPr>
              <a:t>Buddhism was the main religion and started before the Three Kingdoms Period. It was continued all throughout the Goryeo Period</a:t>
            </a:r>
            <a:endParaRPr sz="2400">
              <a:solidFill>
                <a:srgbClr val="000000"/>
              </a:solidFill>
              <a:latin typeface="Bitter"/>
              <a:ea typeface="Bitter"/>
              <a:cs typeface="Bitter"/>
              <a:sym typeface="Bitter"/>
            </a:endParaRPr>
          </a:p>
          <a:p>
            <a:pPr marL="457200" lvl="0" indent="-381000" rtl="0">
              <a:lnSpc>
                <a:spcPct val="115000"/>
              </a:lnSpc>
              <a:spcBef>
                <a:spcPts val="0"/>
              </a:spcBef>
              <a:spcAft>
                <a:spcPts val="0"/>
              </a:spcAft>
              <a:buClr>
                <a:srgbClr val="000000"/>
              </a:buClr>
              <a:buSzPts val="2400"/>
              <a:buFont typeface="Bitter"/>
              <a:buChar char="●"/>
            </a:pPr>
            <a:r>
              <a:rPr lang="en" sz="2400">
                <a:solidFill>
                  <a:srgbClr val="000000"/>
                </a:solidFill>
                <a:latin typeface="Bitter"/>
                <a:ea typeface="Bitter"/>
                <a:cs typeface="Bitter"/>
                <a:sym typeface="Bitter"/>
              </a:rPr>
              <a:t>The founder of Buddhism was Buddha Shakyumani.</a:t>
            </a:r>
            <a:endParaRPr sz="2400">
              <a:solidFill>
                <a:srgbClr val="000000"/>
              </a:solidFill>
              <a:latin typeface="Bitter"/>
              <a:ea typeface="Bitter"/>
              <a:cs typeface="Bitter"/>
              <a:sym typeface="Bitter"/>
            </a:endParaRPr>
          </a:p>
          <a:p>
            <a:pPr marL="457200" lvl="0" indent="-381000" rtl="0">
              <a:lnSpc>
                <a:spcPct val="115000"/>
              </a:lnSpc>
              <a:spcBef>
                <a:spcPts val="0"/>
              </a:spcBef>
              <a:spcAft>
                <a:spcPts val="0"/>
              </a:spcAft>
              <a:buClr>
                <a:srgbClr val="000000"/>
              </a:buClr>
              <a:buSzPts val="2400"/>
              <a:buFont typeface="Bitter"/>
              <a:buChar char="●"/>
            </a:pPr>
            <a:r>
              <a:rPr lang="en" sz="2400">
                <a:solidFill>
                  <a:srgbClr val="000000"/>
                </a:solidFill>
                <a:latin typeface="Bitter"/>
                <a:ea typeface="Bitter"/>
                <a:cs typeface="Bitter"/>
                <a:sym typeface="Bitter"/>
              </a:rPr>
              <a:t>Kings establish temples so people can pray in the name of Buddha.</a:t>
            </a:r>
            <a:endParaRPr sz="2400">
              <a:solidFill>
                <a:srgbClr val="000000"/>
              </a:solidFill>
              <a:latin typeface="Bitter"/>
              <a:ea typeface="Bitter"/>
              <a:cs typeface="Bitter"/>
              <a:sym typeface="Bit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descr="Image result for ancient korea government building"/>
          <p:cNvPicPr preferRelativeResize="0"/>
          <p:nvPr/>
        </p:nvPicPr>
        <p:blipFill>
          <a:blip r:embed="rId3">
            <a:alphaModFix amt="78000"/>
          </a:blip>
          <a:stretch>
            <a:fillRect/>
          </a:stretch>
        </p:blipFill>
        <p:spPr>
          <a:xfrm>
            <a:off x="0" y="0"/>
            <a:ext cx="9144000" cy="5143500"/>
          </a:xfrm>
          <a:prstGeom prst="rect">
            <a:avLst/>
          </a:prstGeom>
          <a:noFill/>
          <a:ln>
            <a:noFill/>
          </a:ln>
        </p:spPr>
      </p:pic>
      <p:sp>
        <p:nvSpPr>
          <p:cNvPr id="88" name="Shape 88"/>
          <p:cNvSpPr txBox="1">
            <a:spLocks noGrp="1"/>
          </p:cNvSpPr>
          <p:nvPr>
            <p:ph type="title"/>
          </p:nvPr>
        </p:nvSpPr>
        <p:spPr>
          <a:xfrm>
            <a:off x="92725" y="0"/>
            <a:ext cx="8923500" cy="1320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5200">
                <a:latin typeface="Bitter"/>
                <a:ea typeface="Bitter"/>
                <a:cs typeface="Bitter"/>
                <a:sym typeface="Bitter"/>
              </a:rPr>
              <a:t>Art, Architecture, and Language</a:t>
            </a:r>
            <a:endParaRPr sz="5200">
              <a:latin typeface="Bitter"/>
              <a:ea typeface="Bitter"/>
              <a:cs typeface="Bitter"/>
              <a:sym typeface="Bitter"/>
            </a:endParaRPr>
          </a:p>
        </p:txBody>
      </p:sp>
      <p:sp>
        <p:nvSpPr>
          <p:cNvPr id="89" name="Shape 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rPr>
              <a:t>	</a:t>
            </a:r>
            <a:endParaRPr>
              <a:solidFill>
                <a:srgbClr val="000000"/>
              </a:solidFill>
            </a:endParaRPr>
          </a:p>
        </p:txBody>
      </p:sp>
      <p:sp>
        <p:nvSpPr>
          <p:cNvPr id="90" name="Shape 90"/>
          <p:cNvSpPr txBox="1"/>
          <p:nvPr/>
        </p:nvSpPr>
        <p:spPr>
          <a:xfrm>
            <a:off x="294175" y="1777000"/>
            <a:ext cx="8520600" cy="3366600"/>
          </a:xfrm>
          <a:prstGeom prst="rect">
            <a:avLst/>
          </a:prstGeom>
          <a:noFill/>
          <a:ln>
            <a:noFill/>
          </a:ln>
        </p:spPr>
        <p:txBody>
          <a:bodyPr spcFirstLastPara="1" wrap="square" lIns="91425" tIns="91425" rIns="91425" bIns="91425" anchor="t" anchorCtr="0">
            <a:noAutofit/>
          </a:bodyPr>
          <a:lstStyle/>
          <a:p>
            <a:pPr marL="457200" lvl="0" indent="-355600" rtl="0">
              <a:spcBef>
                <a:spcPts val="0"/>
              </a:spcBef>
              <a:spcAft>
                <a:spcPts val="0"/>
              </a:spcAft>
              <a:buSzPts val="2000"/>
              <a:buFont typeface="Bitter"/>
              <a:buChar char="●"/>
            </a:pPr>
            <a:r>
              <a:rPr lang="en" sz="2000">
                <a:latin typeface="Bitter"/>
                <a:ea typeface="Bitter"/>
                <a:cs typeface="Bitter"/>
                <a:sym typeface="Bitter"/>
              </a:rPr>
              <a:t>Artisan had to make outstanding pieces of pottery, called celadons, to meet certain standards of their </a:t>
            </a:r>
            <a:endParaRPr sz="2000">
              <a:latin typeface="Bitter"/>
              <a:ea typeface="Bitter"/>
              <a:cs typeface="Bitter"/>
              <a:sym typeface="Bitter"/>
            </a:endParaRPr>
          </a:p>
          <a:p>
            <a:pPr marL="457200" lvl="0" indent="-355600" rtl="0">
              <a:spcBef>
                <a:spcPts val="0"/>
              </a:spcBef>
              <a:spcAft>
                <a:spcPts val="0"/>
              </a:spcAft>
              <a:buSzPts val="2000"/>
              <a:buFont typeface="Bitter"/>
              <a:buChar char="●"/>
            </a:pPr>
            <a:r>
              <a:rPr lang="en" sz="2000">
                <a:latin typeface="Bitter"/>
                <a:ea typeface="Bitter"/>
                <a:cs typeface="Bitter"/>
                <a:sym typeface="Bitter"/>
              </a:rPr>
              <a:t>They also made Buddhist paintings to show their religion.</a:t>
            </a:r>
            <a:endParaRPr sz="2000">
              <a:latin typeface="Bitter"/>
              <a:ea typeface="Bitter"/>
              <a:cs typeface="Bitter"/>
              <a:sym typeface="Bitter"/>
            </a:endParaRPr>
          </a:p>
          <a:p>
            <a:pPr marL="457200" lvl="0" indent="-355600" rtl="0">
              <a:spcBef>
                <a:spcPts val="0"/>
              </a:spcBef>
              <a:spcAft>
                <a:spcPts val="0"/>
              </a:spcAft>
              <a:buSzPts val="2000"/>
              <a:buFont typeface="Bitter"/>
              <a:buChar char="●"/>
            </a:pPr>
            <a:r>
              <a:rPr lang="en" sz="2000">
                <a:latin typeface="Bitter"/>
                <a:ea typeface="Bitter"/>
                <a:cs typeface="Bitter"/>
                <a:sym typeface="Bitter"/>
              </a:rPr>
              <a:t>Koreans spoke Koryo-mar during the Goryeo Period.</a:t>
            </a:r>
            <a:endParaRPr sz="2000">
              <a:latin typeface="Bitter"/>
              <a:ea typeface="Bitter"/>
              <a:cs typeface="Bitter"/>
              <a:sym typeface="Bitter"/>
            </a:endParaRPr>
          </a:p>
          <a:p>
            <a:pPr marL="457200" lvl="0" indent="-355600" rtl="0">
              <a:spcBef>
                <a:spcPts val="0"/>
              </a:spcBef>
              <a:spcAft>
                <a:spcPts val="0"/>
              </a:spcAft>
              <a:buSzPts val="2000"/>
              <a:buFont typeface="Bitter"/>
              <a:buChar char="●"/>
            </a:pPr>
            <a:r>
              <a:rPr lang="en" sz="2000">
                <a:latin typeface="Bitter"/>
                <a:ea typeface="Bitter"/>
                <a:cs typeface="Bitter"/>
                <a:sym typeface="Bitter"/>
              </a:rPr>
              <a:t>The picture in the background is an example of Korean architecture. You may find buildings like this in Japan or China too. There was much architectural and art influence from those countries.</a:t>
            </a:r>
            <a:endParaRPr sz="2000">
              <a:latin typeface="Bitter"/>
              <a:ea typeface="Bitter"/>
              <a:cs typeface="Bitter"/>
              <a:sym typeface="Bitter"/>
            </a:endParaRPr>
          </a:p>
          <a:p>
            <a:pPr marL="0" lvl="0" indent="0" rtl="0">
              <a:spcBef>
                <a:spcPts val="0"/>
              </a:spcBef>
              <a:spcAft>
                <a:spcPts val="0"/>
              </a:spcAft>
              <a:buNone/>
            </a:pPr>
            <a:endParaRPr sz="2000">
              <a:latin typeface="Bitter"/>
              <a:ea typeface="Bitter"/>
              <a:cs typeface="Bitter"/>
              <a:sym typeface="Bitter"/>
            </a:endParaRPr>
          </a:p>
          <a:p>
            <a:pPr marL="0" lvl="0" indent="0" rtl="0">
              <a:spcBef>
                <a:spcPts val="0"/>
              </a:spcBef>
              <a:spcAft>
                <a:spcPts val="0"/>
              </a:spcAft>
              <a:buNone/>
            </a:pPr>
            <a:endParaRPr sz="2000">
              <a:latin typeface="Bitter"/>
              <a:ea typeface="Bitter"/>
              <a:cs typeface="Bitter"/>
              <a:sym typeface="Bitter"/>
            </a:endParaRPr>
          </a:p>
          <a:p>
            <a:pPr marL="0" lvl="0" indent="0" rtl="0">
              <a:spcBef>
                <a:spcPts val="0"/>
              </a:spcBef>
              <a:spcAft>
                <a:spcPts val="0"/>
              </a:spcAft>
              <a:buNone/>
            </a:pPr>
            <a:endParaRPr sz="2000">
              <a:latin typeface="Bitter"/>
              <a:ea typeface="Bitter"/>
              <a:cs typeface="Bitter"/>
              <a:sym typeface="Bitter"/>
            </a:endParaRPr>
          </a:p>
          <a:p>
            <a:pPr marL="0" lvl="0" indent="0" rtl="0">
              <a:spcBef>
                <a:spcPts val="0"/>
              </a:spcBef>
              <a:spcAft>
                <a:spcPts val="0"/>
              </a:spcAft>
              <a:buNone/>
            </a:pPr>
            <a:endParaRPr sz="2000">
              <a:latin typeface="Bitter"/>
              <a:ea typeface="Bitter"/>
              <a:cs typeface="Bitter"/>
              <a:sym typeface="Bitter"/>
            </a:endParaRPr>
          </a:p>
          <a:p>
            <a:pPr marL="0" lvl="0" indent="0" rtl="0">
              <a:spcBef>
                <a:spcPts val="0"/>
              </a:spcBef>
              <a:spcAft>
                <a:spcPts val="0"/>
              </a:spcAft>
              <a:buNone/>
            </a:pPr>
            <a:endParaRPr sz="2000">
              <a:latin typeface="Bitter"/>
              <a:ea typeface="Bitter"/>
              <a:cs typeface="Bitter"/>
              <a:sym typeface="Bitter"/>
            </a:endParaRPr>
          </a:p>
          <a:p>
            <a:pPr marL="0" lvl="0" indent="0" rtl="0">
              <a:spcBef>
                <a:spcPts val="0"/>
              </a:spcBef>
              <a:spcAft>
                <a:spcPts val="0"/>
              </a:spcAft>
              <a:buNone/>
            </a:pPr>
            <a:endParaRPr>
              <a:latin typeface="Bitter"/>
              <a:ea typeface="Bitter"/>
              <a:cs typeface="Bitter"/>
              <a:sym typeface="Bitter"/>
            </a:endParaRPr>
          </a:p>
          <a:p>
            <a:pPr marL="0" lvl="0" indent="0" rtl="0">
              <a:spcBef>
                <a:spcPts val="0"/>
              </a:spcBef>
              <a:spcAft>
                <a:spcPts val="0"/>
              </a:spcAft>
              <a:buNone/>
            </a:pPr>
            <a:endParaRPr>
              <a:latin typeface="Bitter"/>
              <a:ea typeface="Bitter"/>
              <a:cs typeface="Bitter"/>
              <a:sym typeface="Bitter"/>
            </a:endParaRPr>
          </a:p>
          <a:p>
            <a:pPr marL="0" lvl="0" indent="0" rtl="0">
              <a:spcBef>
                <a:spcPts val="0"/>
              </a:spcBef>
              <a:spcAft>
                <a:spcPts val="0"/>
              </a:spcAft>
              <a:buNone/>
            </a:pPr>
            <a:endParaRPr>
              <a:latin typeface="Bitter"/>
              <a:ea typeface="Bitter"/>
              <a:cs typeface="Bitter"/>
              <a:sym typeface="Bitter"/>
            </a:endParaRPr>
          </a:p>
          <a:p>
            <a:pPr marL="0" lvl="0" indent="0" rtl="0">
              <a:spcBef>
                <a:spcPts val="0"/>
              </a:spcBef>
              <a:spcAft>
                <a:spcPts val="0"/>
              </a:spcAft>
              <a:buNone/>
            </a:pPr>
            <a:endParaRPr>
              <a:latin typeface="Bitter"/>
              <a:ea typeface="Bitter"/>
              <a:cs typeface="Bitter"/>
              <a:sym typeface="Bitter"/>
            </a:endParaRPr>
          </a:p>
          <a:p>
            <a:pPr marL="0" lvl="0" indent="457200" rtl="0">
              <a:spcBef>
                <a:spcPts val="0"/>
              </a:spcBef>
              <a:spcAft>
                <a:spcPts val="0"/>
              </a:spcAft>
              <a:buNone/>
            </a:pPr>
            <a:endParaRPr>
              <a:latin typeface="Bitter"/>
              <a:ea typeface="Bitter"/>
              <a:cs typeface="Bitter"/>
              <a:sym typeface="Bitter"/>
            </a:endParaRPr>
          </a:p>
          <a:p>
            <a:pPr marL="0" lvl="0" indent="457200" rtl="0">
              <a:spcBef>
                <a:spcPts val="0"/>
              </a:spcBef>
              <a:spcAft>
                <a:spcPts val="0"/>
              </a:spcAft>
              <a:buNone/>
            </a:pPr>
            <a:endParaRPr>
              <a:latin typeface="Bitter"/>
              <a:ea typeface="Bitter"/>
              <a:cs typeface="Bitter"/>
              <a:sym typeface="Bitter"/>
            </a:endParaRPr>
          </a:p>
          <a:p>
            <a:pPr marL="0" lvl="0" indent="457200" rtl="0">
              <a:spcBef>
                <a:spcPts val="0"/>
              </a:spcBef>
              <a:spcAft>
                <a:spcPts val="0"/>
              </a:spcAft>
              <a:buNone/>
            </a:pPr>
            <a:endParaRPr>
              <a:latin typeface="Bitter"/>
              <a:ea typeface="Bitter"/>
              <a:cs typeface="Bitter"/>
              <a:sym typeface="Bitter"/>
            </a:endParaRPr>
          </a:p>
          <a:p>
            <a:pPr marL="0" lvl="0" indent="457200">
              <a:spcBef>
                <a:spcPts val="0"/>
              </a:spcBef>
              <a:spcAft>
                <a:spcPts val="0"/>
              </a:spcAft>
              <a:buNone/>
            </a:pPr>
            <a:endParaRPr>
              <a:solidFill>
                <a:srgbClr val="FF00FF"/>
              </a:solidFill>
              <a:highlight>
                <a:srgbClr val="00FFFF"/>
              </a:highlight>
              <a:latin typeface="Bitter"/>
              <a:ea typeface="Bitter"/>
              <a:cs typeface="Bitter"/>
              <a:sym typeface="Bitter"/>
            </a:endParaRPr>
          </a:p>
          <a:p>
            <a:pPr marL="0" lvl="0" indent="0">
              <a:spcBef>
                <a:spcPts val="0"/>
              </a:spcBef>
              <a:spcAft>
                <a:spcPts val="0"/>
              </a:spcAft>
              <a:buNone/>
            </a:pPr>
            <a:endParaRPr>
              <a:solidFill>
                <a:srgbClr val="FF00FF"/>
              </a:solidFill>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a:p>
            <a:pPr marL="0" lvl="0" indent="0">
              <a:spcBef>
                <a:spcPts val="0"/>
              </a:spcBef>
              <a:spcAft>
                <a:spcPts val="0"/>
              </a:spcAft>
              <a:buNone/>
            </a:pPr>
            <a:endParaRPr>
              <a:latin typeface="Bitter"/>
              <a:ea typeface="Bitter"/>
              <a:cs typeface="Bitter"/>
              <a:sym typeface="Bitter"/>
            </a:endParaRPr>
          </a:p>
        </p:txBody>
      </p:sp>
      <p:pic>
        <p:nvPicPr>
          <p:cNvPr id="91" name="Shape 91" descr="Image result for art in the goryeo period"/>
          <p:cNvPicPr preferRelativeResize="0"/>
          <p:nvPr/>
        </p:nvPicPr>
        <p:blipFill rotWithShape="1">
          <a:blip r:embed="rId4">
            <a:alphaModFix/>
          </a:blip>
          <a:srcRect t="2467" b="4413"/>
          <a:stretch/>
        </p:blipFill>
        <p:spPr>
          <a:xfrm>
            <a:off x="6916675" y="3973950"/>
            <a:ext cx="2227325" cy="116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5F06"/>
        </a:solidFill>
        <a:effectLst/>
      </p:bgPr>
    </p:bg>
    <p:spTree>
      <p:nvGrpSpPr>
        <p:cNvPr id="1" name="Shape 95"/>
        <p:cNvGrpSpPr/>
        <p:nvPr/>
      </p:nvGrpSpPr>
      <p:grpSpPr>
        <a:xfrm>
          <a:off x="0" y="0"/>
          <a:ext cx="0" cy="0"/>
          <a:chOff x="0" y="0"/>
          <a:chExt cx="0" cy="0"/>
        </a:xfrm>
      </p:grpSpPr>
      <p:pic>
        <p:nvPicPr>
          <p:cNvPr id="96" name="Shape 96" descr="Image result for flag of the royals during the goryeo period"/>
          <p:cNvPicPr preferRelativeResize="0"/>
          <p:nvPr/>
        </p:nvPicPr>
        <p:blipFill>
          <a:blip r:embed="rId3">
            <a:alphaModFix/>
          </a:blip>
          <a:stretch>
            <a:fillRect/>
          </a:stretch>
        </p:blipFill>
        <p:spPr>
          <a:xfrm>
            <a:off x="3659551" y="3686650"/>
            <a:ext cx="2004250" cy="1242925"/>
          </a:xfrm>
          <a:prstGeom prst="rect">
            <a:avLst/>
          </a:prstGeom>
          <a:noFill/>
          <a:ln>
            <a:noFill/>
          </a:ln>
        </p:spPr>
      </p:pic>
      <p:sp>
        <p:nvSpPr>
          <p:cNvPr id="97" name="Shape 97"/>
          <p:cNvSpPr txBox="1">
            <a:spLocks noGrp="1"/>
          </p:cNvSpPr>
          <p:nvPr>
            <p:ph type="title"/>
          </p:nvPr>
        </p:nvSpPr>
        <p:spPr>
          <a:xfrm>
            <a:off x="311700" y="4209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5200">
                <a:latin typeface="Bitter"/>
                <a:ea typeface="Bitter"/>
                <a:cs typeface="Bitter"/>
                <a:sym typeface="Bitter"/>
              </a:rPr>
              <a:t>Government</a:t>
            </a:r>
            <a:endParaRPr sz="5200">
              <a:latin typeface="Bitter"/>
              <a:ea typeface="Bitter"/>
              <a:cs typeface="Bitter"/>
              <a:sym typeface="Bitter"/>
            </a:endParaRPr>
          </a:p>
        </p:txBody>
      </p:sp>
      <p:sp>
        <p:nvSpPr>
          <p:cNvPr id="98" name="Shape 98"/>
          <p:cNvSpPr txBox="1">
            <a:spLocks noGrp="1"/>
          </p:cNvSpPr>
          <p:nvPr>
            <p:ph type="body" idx="1"/>
          </p:nvPr>
        </p:nvSpPr>
        <p:spPr>
          <a:xfrm>
            <a:off x="311700" y="12651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000000"/>
                </a:solidFill>
                <a:latin typeface="Bitter"/>
                <a:ea typeface="Bitter"/>
                <a:cs typeface="Bitter"/>
                <a:sym typeface="Bitter"/>
              </a:rPr>
              <a:t>Korea’s government during the Goryeo period was a monarchy.</a:t>
            </a:r>
            <a:endParaRPr sz="2000">
              <a:solidFill>
                <a:srgbClr val="000000"/>
              </a:solidFill>
              <a:latin typeface="Bitter"/>
              <a:ea typeface="Bitter"/>
              <a:cs typeface="Bitter"/>
              <a:sym typeface="Bitter"/>
            </a:endParaRPr>
          </a:p>
          <a:p>
            <a:pPr marL="457200" lvl="0" indent="-355600" rtl="0">
              <a:spcBef>
                <a:spcPts val="1600"/>
              </a:spcBef>
              <a:spcAft>
                <a:spcPts val="0"/>
              </a:spcAft>
              <a:buClr>
                <a:srgbClr val="000000"/>
              </a:buClr>
              <a:buSzPts val="2000"/>
              <a:buFont typeface="Bitter"/>
              <a:buChar char="●"/>
            </a:pPr>
            <a:r>
              <a:rPr lang="en" sz="2000">
                <a:solidFill>
                  <a:srgbClr val="000000"/>
                </a:solidFill>
                <a:latin typeface="Bitter"/>
                <a:ea typeface="Bitter"/>
                <a:cs typeface="Bitter"/>
                <a:sym typeface="Bitter"/>
              </a:rPr>
              <a:t>There were 34 kings in the Goryeo period.</a:t>
            </a:r>
            <a:endParaRPr sz="2000">
              <a:solidFill>
                <a:srgbClr val="000000"/>
              </a:solidFill>
              <a:latin typeface="Bitter"/>
              <a:ea typeface="Bitter"/>
              <a:cs typeface="Bitter"/>
              <a:sym typeface="Bitter"/>
            </a:endParaRPr>
          </a:p>
          <a:p>
            <a:pPr marL="457200" lvl="0" indent="-355600" rtl="0">
              <a:spcBef>
                <a:spcPts val="0"/>
              </a:spcBef>
              <a:spcAft>
                <a:spcPts val="0"/>
              </a:spcAft>
              <a:buClr>
                <a:srgbClr val="000000"/>
              </a:buClr>
              <a:buSzPts val="2000"/>
              <a:buFont typeface="Bitter"/>
              <a:buChar char="●"/>
            </a:pPr>
            <a:r>
              <a:rPr lang="en" sz="2000">
                <a:solidFill>
                  <a:srgbClr val="000000"/>
                </a:solidFill>
                <a:latin typeface="Bitter"/>
                <a:ea typeface="Bitter"/>
                <a:cs typeface="Bitter"/>
                <a:sym typeface="Bitter"/>
              </a:rPr>
              <a:t>The first king was Wang Geon, and his name was changed, after death, to King Taejo.</a:t>
            </a:r>
            <a:endParaRPr sz="2000">
              <a:solidFill>
                <a:srgbClr val="000000"/>
              </a:solidFill>
              <a:latin typeface="Bitter"/>
              <a:ea typeface="Bitter"/>
              <a:cs typeface="Bitter"/>
              <a:sym typeface="Bitter"/>
            </a:endParaRPr>
          </a:p>
          <a:p>
            <a:pPr marL="457200" lvl="0" indent="-355600">
              <a:spcBef>
                <a:spcPts val="0"/>
              </a:spcBef>
              <a:spcAft>
                <a:spcPts val="0"/>
              </a:spcAft>
              <a:buClr>
                <a:srgbClr val="000000"/>
              </a:buClr>
              <a:buSzPts val="2000"/>
              <a:buFont typeface="Bitter"/>
              <a:buChar char="●"/>
            </a:pPr>
            <a:r>
              <a:rPr lang="en" sz="2000">
                <a:solidFill>
                  <a:srgbClr val="000000"/>
                </a:solidFill>
                <a:latin typeface="Bitter"/>
                <a:ea typeface="Bitter"/>
                <a:cs typeface="Bitter"/>
                <a:sym typeface="Bitter"/>
              </a:rPr>
              <a:t>Gongyang was the last king of Korea during the Goryeo period after being deposed of office.</a:t>
            </a:r>
            <a:endParaRPr sz="2000">
              <a:solidFill>
                <a:srgbClr val="000000"/>
              </a:solidFill>
              <a:latin typeface="Bitter"/>
              <a:ea typeface="Bitter"/>
              <a:cs typeface="Bitter"/>
              <a:sym typeface="Bitter"/>
            </a:endParaRPr>
          </a:p>
        </p:txBody>
      </p:sp>
      <p:sp>
        <p:nvSpPr>
          <p:cNvPr id="99" name="Shape 99"/>
          <p:cNvSpPr txBox="1"/>
          <p:nvPr/>
        </p:nvSpPr>
        <p:spPr>
          <a:xfrm>
            <a:off x="6844625" y="3416375"/>
            <a:ext cx="1014300" cy="102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Bitter"/>
                <a:ea typeface="Bitter"/>
                <a:cs typeface="Bitter"/>
                <a:sym typeface="Bitter"/>
              </a:rPr>
              <a:t>This is the flag of the royals!</a:t>
            </a:r>
            <a:endParaRPr sz="1800">
              <a:latin typeface="Bitter"/>
              <a:ea typeface="Bitter"/>
              <a:cs typeface="Bitter"/>
              <a:sym typeface="Bitter"/>
            </a:endParaRPr>
          </a:p>
        </p:txBody>
      </p:sp>
      <p:cxnSp>
        <p:nvCxnSpPr>
          <p:cNvPr id="100" name="Shape 100"/>
          <p:cNvCxnSpPr/>
          <p:nvPr/>
        </p:nvCxnSpPr>
        <p:spPr>
          <a:xfrm flipH="1">
            <a:off x="5899925" y="4022850"/>
            <a:ext cx="944700" cy="20970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6" name="Shape 106"/>
          <p:cNvSpPr txBox="1">
            <a:spLocks noGrp="1"/>
          </p:cNvSpPr>
          <p:nvPr>
            <p:ph type="ctrTitle"/>
          </p:nvPr>
        </p:nvSpPr>
        <p:spPr>
          <a:xfrm>
            <a:off x="381000" y="855300"/>
            <a:ext cx="8382000" cy="1398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7200">
                <a:solidFill>
                  <a:srgbClr val="980000"/>
                </a:solidFill>
                <a:latin typeface="Bitter"/>
                <a:ea typeface="Bitter"/>
                <a:cs typeface="Bitter"/>
                <a:sym typeface="Bitter"/>
              </a:rPr>
              <a:t>Modern History</a:t>
            </a:r>
            <a:endParaRPr sz="7200">
              <a:solidFill>
                <a:srgbClr val="980000"/>
              </a:solidFill>
              <a:latin typeface="Bitter"/>
              <a:ea typeface="Bitter"/>
              <a:cs typeface="Bitter"/>
              <a:sym typeface="Bitter"/>
            </a:endParaRPr>
          </a:p>
        </p:txBody>
      </p:sp>
      <p:sp>
        <p:nvSpPr>
          <p:cNvPr id="107" name="Shape 107"/>
          <p:cNvSpPr txBox="1">
            <a:spLocks noGrp="1"/>
          </p:cNvSpPr>
          <p:nvPr>
            <p:ph type="subTitle" idx="1"/>
          </p:nvPr>
        </p:nvSpPr>
        <p:spPr>
          <a:xfrm>
            <a:off x="311700" y="242407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a:solidFill>
                  <a:srgbClr val="980000"/>
                </a:solidFill>
                <a:latin typeface="Bitter"/>
                <a:ea typeface="Bitter"/>
                <a:cs typeface="Bitter"/>
                <a:sym typeface="Bitter"/>
              </a:rPr>
              <a:t>Liberation/ Korean War</a:t>
            </a:r>
            <a:endParaRPr sz="4800">
              <a:solidFill>
                <a:srgbClr val="980000"/>
              </a:solidFill>
              <a:latin typeface="Bitter"/>
              <a:ea typeface="Bitter"/>
              <a:cs typeface="Bitter"/>
              <a:sym typeface="Bitter"/>
            </a:endParaRPr>
          </a:p>
          <a:p>
            <a:pPr marL="0" lvl="0" indent="0">
              <a:spcBef>
                <a:spcPts val="0"/>
              </a:spcBef>
              <a:spcAft>
                <a:spcPts val="0"/>
              </a:spcAft>
              <a:buNone/>
            </a:pPr>
            <a:r>
              <a:rPr lang="en" sz="4800">
                <a:solidFill>
                  <a:srgbClr val="980000"/>
                </a:solidFill>
                <a:latin typeface="Bitter"/>
                <a:ea typeface="Bitter"/>
                <a:cs typeface="Bitter"/>
                <a:sym typeface="Bitter"/>
              </a:rPr>
              <a:t>AD 1950- AD 1953</a:t>
            </a:r>
            <a:endParaRPr sz="4800">
              <a:solidFill>
                <a:srgbClr val="980000"/>
              </a:solidFill>
              <a:latin typeface="Bitter"/>
              <a:ea typeface="Bitter"/>
              <a:cs typeface="Bitter"/>
              <a:sym typeface="Bit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descr="When did North and South Korea split?"/>
          <p:cNvPicPr preferRelativeResize="0"/>
          <p:nvPr/>
        </p:nvPicPr>
        <p:blipFill>
          <a:blip r:embed="rId3">
            <a:alphaModFix amt="79000"/>
          </a:blip>
          <a:stretch>
            <a:fillRect/>
          </a:stretch>
        </p:blipFill>
        <p:spPr>
          <a:xfrm>
            <a:off x="0" y="4975"/>
            <a:ext cx="9144000" cy="5146766"/>
          </a:xfrm>
          <a:prstGeom prst="rect">
            <a:avLst/>
          </a:prstGeom>
          <a:noFill/>
          <a:ln>
            <a:noFill/>
          </a:ln>
        </p:spPr>
      </p:pic>
      <p:sp>
        <p:nvSpPr>
          <p:cNvPr id="113" name="Shape 113"/>
          <p:cNvSpPr txBox="1">
            <a:spLocks noGrp="1"/>
          </p:cNvSpPr>
          <p:nvPr>
            <p:ph type="ctrTitle"/>
          </p:nvPr>
        </p:nvSpPr>
        <p:spPr>
          <a:xfrm>
            <a:off x="311708" y="463200"/>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Bitter"/>
                <a:ea typeface="Bitter"/>
                <a:cs typeface="Bitter"/>
                <a:sym typeface="Bitter"/>
              </a:rPr>
              <a:t>What Exactly Was the Korean War?</a:t>
            </a:r>
            <a:endParaRPr>
              <a:latin typeface="Bitter"/>
              <a:ea typeface="Bitter"/>
              <a:cs typeface="Bitter"/>
              <a:sym typeface="Bitter"/>
            </a:endParaRPr>
          </a:p>
        </p:txBody>
      </p:sp>
      <p:sp>
        <p:nvSpPr>
          <p:cNvPr id="114" name="Shape 114"/>
          <p:cNvSpPr txBox="1">
            <a:spLocks noGrp="1"/>
          </p:cNvSpPr>
          <p:nvPr>
            <p:ph type="subTitle" idx="1"/>
          </p:nvPr>
        </p:nvSpPr>
        <p:spPr>
          <a:xfrm>
            <a:off x="311700" y="2448275"/>
            <a:ext cx="8520600" cy="20526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solidFill>
                  <a:srgbClr val="000000"/>
                </a:solidFill>
                <a:latin typeface="Bitter"/>
                <a:ea typeface="Bitter"/>
                <a:cs typeface="Bitter"/>
                <a:sym typeface="Bitter"/>
              </a:rPr>
              <a:t>The Korean War was a war between North and South Korea. They were fighting over territory and what government to use. They eventually split and became North and South Korea.</a:t>
            </a:r>
            <a:endParaRPr>
              <a:solidFill>
                <a:srgbClr val="000000"/>
              </a:solidFill>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733</Words>
  <Application>Microsoft Macintosh PowerPoint</Application>
  <PresentationFormat>On-screen Show (16:9)</PresentationFormat>
  <Paragraphs>105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Roboto</vt:lpstr>
      <vt:lpstr>Bitter</vt:lpstr>
      <vt:lpstr>Simple Light</vt:lpstr>
      <vt:lpstr>Korean History Through The Years </vt:lpstr>
      <vt:lpstr>PowerPoint Presentation</vt:lpstr>
      <vt:lpstr>PowerPoint Presentation</vt:lpstr>
      <vt:lpstr>The Goryeo Period</vt:lpstr>
      <vt:lpstr>Religion </vt:lpstr>
      <vt:lpstr>Art, Architecture, and Language</vt:lpstr>
      <vt:lpstr>Government</vt:lpstr>
      <vt:lpstr>Modern History</vt:lpstr>
      <vt:lpstr>What Exactly Was the Korean War?</vt:lpstr>
      <vt:lpstr>Art and Architecture </vt:lpstr>
      <vt:lpstr>Government</vt:lpstr>
      <vt:lpstr>Problems that they Overcame</vt:lpstr>
      <vt:lpstr>Our Favorite Facts!</vt:lpstr>
      <vt:lpstr>Je Ne Sais Quoi</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History Through The Years </dc:title>
  <cp:lastModifiedBy>PLS</cp:lastModifiedBy>
  <cp:revision>1</cp:revision>
  <dcterms:modified xsi:type="dcterms:W3CDTF">2018-02-02T15:36:34Z</dcterms:modified>
</cp:coreProperties>
</file>