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382" r:id="rId2"/>
    <p:sldId id="334" r:id="rId3"/>
    <p:sldId id="375" r:id="rId4"/>
    <p:sldId id="376" r:id="rId5"/>
    <p:sldId id="377" r:id="rId6"/>
    <p:sldId id="378" r:id="rId7"/>
    <p:sldId id="379" r:id="rId8"/>
    <p:sldId id="380" r:id="rId9"/>
    <p:sldId id="384" r:id="rId10"/>
    <p:sldId id="385" r:id="rId11"/>
    <p:sldId id="386" r:id="rId12"/>
    <p:sldId id="387" r:id="rId13"/>
    <p:sldId id="388" r:id="rId14"/>
    <p:sldId id="389" r:id="rId15"/>
    <p:sldId id="390" r:id="rId16"/>
    <p:sldId id="391" r:id="rId17"/>
    <p:sldId id="392" r:id="rId18"/>
    <p:sldId id="393" r:id="rId19"/>
    <p:sldId id="394" r:id="rId20"/>
    <p:sldId id="395" r:id="rId21"/>
    <p:sldId id="396" r:id="rId22"/>
    <p:sldId id="397" r:id="rId23"/>
    <p:sldId id="398" r:id="rId24"/>
    <p:sldId id="399" r:id="rId25"/>
    <p:sldId id="400" r:id="rId26"/>
    <p:sldId id="401" r:id="rId27"/>
    <p:sldId id="402" r:id="rId28"/>
    <p:sldId id="403" r:id="rId29"/>
    <p:sldId id="404" r:id="rId30"/>
    <p:sldId id="406" r:id="rId31"/>
    <p:sldId id="40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78" autoAdjust="0"/>
    <p:restoredTop sz="94660"/>
  </p:normalViewPr>
  <p:slideViewPr>
    <p:cSldViewPr>
      <p:cViewPr varScale="1">
        <p:scale>
          <a:sx n="100" d="100"/>
          <a:sy n="100" d="100"/>
        </p:scale>
        <p:origin x="-480"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5C6867-1968-49E8-8778-EC76CF601404}" type="datetimeFigureOut">
              <a:rPr lang="en-US" smtClean="0"/>
              <a:t>2/28/20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E1DE6D-DBAE-436B-BD59-27DE1C210237}" type="slidenum">
              <a:rPr lang="en-US" smtClean="0"/>
              <a:t>‹#›</a:t>
            </a:fld>
            <a:endParaRPr lang="en-US" dirty="0"/>
          </a:p>
        </p:txBody>
      </p:sp>
    </p:spTree>
    <p:extLst>
      <p:ext uri="{BB962C8B-B14F-4D97-AF65-F5344CB8AC3E}">
        <p14:creationId xmlns:p14="http://schemas.microsoft.com/office/powerpoint/2010/main" val="3037102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E1DE6D-DBAE-436B-BD59-27DE1C210237}" type="slidenum">
              <a:rPr lang="en-US" smtClean="0"/>
              <a:t>19</a:t>
            </a:fld>
            <a:endParaRPr lang="en-US" dirty="0"/>
          </a:p>
        </p:txBody>
      </p:sp>
    </p:spTree>
    <p:extLst>
      <p:ext uri="{BB962C8B-B14F-4D97-AF65-F5344CB8AC3E}">
        <p14:creationId xmlns:p14="http://schemas.microsoft.com/office/powerpoint/2010/main" val="8085914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E1DE6D-DBAE-436B-BD59-27DE1C210237}" type="slidenum">
              <a:rPr lang="en-US" smtClean="0"/>
              <a:t>28</a:t>
            </a:fld>
            <a:endParaRPr lang="en-US" dirty="0"/>
          </a:p>
        </p:txBody>
      </p:sp>
    </p:spTree>
    <p:extLst>
      <p:ext uri="{BB962C8B-B14F-4D97-AF65-F5344CB8AC3E}">
        <p14:creationId xmlns:p14="http://schemas.microsoft.com/office/powerpoint/2010/main" val="8085914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E1DE6D-DBAE-436B-BD59-27DE1C210237}" type="slidenum">
              <a:rPr lang="en-US" smtClean="0"/>
              <a:t>29</a:t>
            </a:fld>
            <a:endParaRPr lang="en-US" dirty="0"/>
          </a:p>
        </p:txBody>
      </p:sp>
    </p:spTree>
    <p:extLst>
      <p:ext uri="{BB962C8B-B14F-4D97-AF65-F5344CB8AC3E}">
        <p14:creationId xmlns:p14="http://schemas.microsoft.com/office/powerpoint/2010/main" val="8085914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E1DE6D-DBAE-436B-BD59-27DE1C210237}" type="slidenum">
              <a:rPr lang="en-US" smtClean="0"/>
              <a:t>30</a:t>
            </a:fld>
            <a:endParaRPr lang="en-US" dirty="0"/>
          </a:p>
        </p:txBody>
      </p:sp>
    </p:spTree>
    <p:extLst>
      <p:ext uri="{BB962C8B-B14F-4D97-AF65-F5344CB8AC3E}">
        <p14:creationId xmlns:p14="http://schemas.microsoft.com/office/powerpoint/2010/main" val="8085914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E1DE6D-DBAE-436B-BD59-27DE1C210237}" type="slidenum">
              <a:rPr lang="en-US" smtClean="0"/>
              <a:t>31</a:t>
            </a:fld>
            <a:endParaRPr lang="en-US" dirty="0"/>
          </a:p>
        </p:txBody>
      </p:sp>
    </p:spTree>
    <p:extLst>
      <p:ext uri="{BB962C8B-B14F-4D97-AF65-F5344CB8AC3E}">
        <p14:creationId xmlns:p14="http://schemas.microsoft.com/office/powerpoint/2010/main" val="808591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E1DE6D-DBAE-436B-BD59-27DE1C210237}" type="slidenum">
              <a:rPr lang="en-US" smtClean="0"/>
              <a:t>20</a:t>
            </a:fld>
            <a:endParaRPr lang="en-US" dirty="0"/>
          </a:p>
        </p:txBody>
      </p:sp>
    </p:spTree>
    <p:extLst>
      <p:ext uri="{BB962C8B-B14F-4D97-AF65-F5344CB8AC3E}">
        <p14:creationId xmlns:p14="http://schemas.microsoft.com/office/powerpoint/2010/main" val="808591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E1DE6D-DBAE-436B-BD59-27DE1C210237}" type="slidenum">
              <a:rPr lang="en-US" smtClean="0"/>
              <a:t>21</a:t>
            </a:fld>
            <a:endParaRPr lang="en-US" dirty="0"/>
          </a:p>
        </p:txBody>
      </p:sp>
    </p:spTree>
    <p:extLst>
      <p:ext uri="{BB962C8B-B14F-4D97-AF65-F5344CB8AC3E}">
        <p14:creationId xmlns:p14="http://schemas.microsoft.com/office/powerpoint/2010/main" val="808591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E1DE6D-DBAE-436B-BD59-27DE1C210237}" type="slidenum">
              <a:rPr lang="en-US" smtClean="0"/>
              <a:t>22</a:t>
            </a:fld>
            <a:endParaRPr lang="en-US" dirty="0"/>
          </a:p>
        </p:txBody>
      </p:sp>
    </p:spTree>
    <p:extLst>
      <p:ext uri="{BB962C8B-B14F-4D97-AF65-F5344CB8AC3E}">
        <p14:creationId xmlns:p14="http://schemas.microsoft.com/office/powerpoint/2010/main" val="808591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E1DE6D-DBAE-436B-BD59-27DE1C210237}" type="slidenum">
              <a:rPr lang="en-US" smtClean="0"/>
              <a:t>23</a:t>
            </a:fld>
            <a:endParaRPr lang="en-US" dirty="0"/>
          </a:p>
        </p:txBody>
      </p:sp>
    </p:spTree>
    <p:extLst>
      <p:ext uri="{BB962C8B-B14F-4D97-AF65-F5344CB8AC3E}">
        <p14:creationId xmlns:p14="http://schemas.microsoft.com/office/powerpoint/2010/main" val="808591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E1DE6D-DBAE-436B-BD59-27DE1C210237}" type="slidenum">
              <a:rPr lang="en-US" smtClean="0"/>
              <a:t>24</a:t>
            </a:fld>
            <a:endParaRPr lang="en-US" dirty="0"/>
          </a:p>
        </p:txBody>
      </p:sp>
    </p:spTree>
    <p:extLst>
      <p:ext uri="{BB962C8B-B14F-4D97-AF65-F5344CB8AC3E}">
        <p14:creationId xmlns:p14="http://schemas.microsoft.com/office/powerpoint/2010/main" val="808591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E1DE6D-DBAE-436B-BD59-27DE1C210237}" type="slidenum">
              <a:rPr lang="en-US" smtClean="0"/>
              <a:t>25</a:t>
            </a:fld>
            <a:endParaRPr lang="en-US" dirty="0"/>
          </a:p>
        </p:txBody>
      </p:sp>
    </p:spTree>
    <p:extLst>
      <p:ext uri="{BB962C8B-B14F-4D97-AF65-F5344CB8AC3E}">
        <p14:creationId xmlns:p14="http://schemas.microsoft.com/office/powerpoint/2010/main" val="808591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E1DE6D-DBAE-436B-BD59-27DE1C210237}" type="slidenum">
              <a:rPr lang="en-US" smtClean="0"/>
              <a:t>26</a:t>
            </a:fld>
            <a:endParaRPr lang="en-US" dirty="0"/>
          </a:p>
        </p:txBody>
      </p:sp>
    </p:spTree>
    <p:extLst>
      <p:ext uri="{BB962C8B-B14F-4D97-AF65-F5344CB8AC3E}">
        <p14:creationId xmlns:p14="http://schemas.microsoft.com/office/powerpoint/2010/main" val="808591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E1DE6D-DBAE-436B-BD59-27DE1C210237}" type="slidenum">
              <a:rPr lang="en-US" smtClean="0"/>
              <a:t>27</a:t>
            </a:fld>
            <a:endParaRPr lang="en-US" dirty="0"/>
          </a:p>
        </p:txBody>
      </p:sp>
    </p:spTree>
    <p:extLst>
      <p:ext uri="{BB962C8B-B14F-4D97-AF65-F5344CB8AC3E}">
        <p14:creationId xmlns:p14="http://schemas.microsoft.com/office/powerpoint/2010/main" val="808591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46E942-2598-47E2-8AD3-B4258B438580}" type="datetimeFigureOut">
              <a:rPr lang="en-US" smtClean="0"/>
              <a:t>2/28/20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D73ACF-A1CA-4B43-BE2E-49ABD6CA3B54}" type="slidenum">
              <a:rPr lang="en-US" smtClean="0"/>
              <a:t>‹#›</a:t>
            </a:fld>
            <a:endParaRPr lang="en-US" dirty="0"/>
          </a:p>
        </p:txBody>
      </p:sp>
    </p:spTree>
    <p:extLst>
      <p:ext uri="{BB962C8B-B14F-4D97-AF65-F5344CB8AC3E}">
        <p14:creationId xmlns:p14="http://schemas.microsoft.com/office/powerpoint/2010/main" val="908165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46E942-2598-47E2-8AD3-B4258B438580}" type="datetimeFigureOut">
              <a:rPr lang="en-US" smtClean="0"/>
              <a:t>2/28/20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D73ACF-A1CA-4B43-BE2E-49ABD6CA3B54}" type="slidenum">
              <a:rPr lang="en-US" smtClean="0"/>
              <a:t>‹#›</a:t>
            </a:fld>
            <a:endParaRPr lang="en-US" dirty="0"/>
          </a:p>
        </p:txBody>
      </p:sp>
    </p:spTree>
    <p:extLst>
      <p:ext uri="{BB962C8B-B14F-4D97-AF65-F5344CB8AC3E}">
        <p14:creationId xmlns:p14="http://schemas.microsoft.com/office/powerpoint/2010/main" val="2738823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46E942-2598-47E2-8AD3-B4258B438580}" type="datetimeFigureOut">
              <a:rPr lang="en-US" smtClean="0"/>
              <a:t>2/28/20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D73ACF-A1CA-4B43-BE2E-49ABD6CA3B54}" type="slidenum">
              <a:rPr lang="en-US" smtClean="0"/>
              <a:t>‹#›</a:t>
            </a:fld>
            <a:endParaRPr lang="en-US" dirty="0"/>
          </a:p>
        </p:txBody>
      </p:sp>
    </p:spTree>
    <p:extLst>
      <p:ext uri="{BB962C8B-B14F-4D97-AF65-F5344CB8AC3E}">
        <p14:creationId xmlns:p14="http://schemas.microsoft.com/office/powerpoint/2010/main" val="143244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46E942-2598-47E2-8AD3-B4258B438580}" type="datetimeFigureOut">
              <a:rPr lang="en-US" smtClean="0"/>
              <a:t>2/28/20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D73ACF-A1CA-4B43-BE2E-49ABD6CA3B54}" type="slidenum">
              <a:rPr lang="en-US" smtClean="0"/>
              <a:t>‹#›</a:t>
            </a:fld>
            <a:endParaRPr lang="en-US" dirty="0"/>
          </a:p>
        </p:txBody>
      </p:sp>
    </p:spTree>
    <p:extLst>
      <p:ext uri="{BB962C8B-B14F-4D97-AF65-F5344CB8AC3E}">
        <p14:creationId xmlns:p14="http://schemas.microsoft.com/office/powerpoint/2010/main" val="711249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46E942-2598-47E2-8AD3-B4258B438580}" type="datetimeFigureOut">
              <a:rPr lang="en-US" smtClean="0"/>
              <a:t>2/28/20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D73ACF-A1CA-4B43-BE2E-49ABD6CA3B54}" type="slidenum">
              <a:rPr lang="en-US" smtClean="0"/>
              <a:t>‹#›</a:t>
            </a:fld>
            <a:endParaRPr lang="en-US" dirty="0"/>
          </a:p>
        </p:txBody>
      </p:sp>
    </p:spTree>
    <p:extLst>
      <p:ext uri="{BB962C8B-B14F-4D97-AF65-F5344CB8AC3E}">
        <p14:creationId xmlns:p14="http://schemas.microsoft.com/office/powerpoint/2010/main" val="4133685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46E942-2598-47E2-8AD3-B4258B438580}" type="datetimeFigureOut">
              <a:rPr lang="en-US" smtClean="0"/>
              <a:t>2/28/20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ED73ACF-A1CA-4B43-BE2E-49ABD6CA3B54}" type="slidenum">
              <a:rPr lang="en-US" smtClean="0"/>
              <a:t>‹#›</a:t>
            </a:fld>
            <a:endParaRPr lang="en-US" dirty="0"/>
          </a:p>
        </p:txBody>
      </p:sp>
    </p:spTree>
    <p:extLst>
      <p:ext uri="{BB962C8B-B14F-4D97-AF65-F5344CB8AC3E}">
        <p14:creationId xmlns:p14="http://schemas.microsoft.com/office/powerpoint/2010/main" val="3784128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46E942-2598-47E2-8AD3-B4258B438580}" type="datetimeFigureOut">
              <a:rPr lang="en-US" smtClean="0"/>
              <a:t>2/28/20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ED73ACF-A1CA-4B43-BE2E-49ABD6CA3B54}" type="slidenum">
              <a:rPr lang="en-US" smtClean="0"/>
              <a:t>‹#›</a:t>
            </a:fld>
            <a:endParaRPr lang="en-US" dirty="0"/>
          </a:p>
        </p:txBody>
      </p:sp>
    </p:spTree>
    <p:extLst>
      <p:ext uri="{BB962C8B-B14F-4D97-AF65-F5344CB8AC3E}">
        <p14:creationId xmlns:p14="http://schemas.microsoft.com/office/powerpoint/2010/main" val="4192738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46E942-2598-47E2-8AD3-B4258B438580}" type="datetimeFigureOut">
              <a:rPr lang="en-US" smtClean="0"/>
              <a:t>2/28/20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ED73ACF-A1CA-4B43-BE2E-49ABD6CA3B54}" type="slidenum">
              <a:rPr lang="en-US" smtClean="0"/>
              <a:t>‹#›</a:t>
            </a:fld>
            <a:endParaRPr lang="en-US" dirty="0"/>
          </a:p>
        </p:txBody>
      </p:sp>
    </p:spTree>
    <p:extLst>
      <p:ext uri="{BB962C8B-B14F-4D97-AF65-F5344CB8AC3E}">
        <p14:creationId xmlns:p14="http://schemas.microsoft.com/office/powerpoint/2010/main" val="4292640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46E942-2598-47E2-8AD3-B4258B438580}" type="datetimeFigureOut">
              <a:rPr lang="en-US" smtClean="0"/>
              <a:t>2/28/20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ED73ACF-A1CA-4B43-BE2E-49ABD6CA3B54}" type="slidenum">
              <a:rPr lang="en-US" smtClean="0"/>
              <a:t>‹#›</a:t>
            </a:fld>
            <a:endParaRPr lang="en-US" dirty="0"/>
          </a:p>
        </p:txBody>
      </p:sp>
    </p:spTree>
    <p:extLst>
      <p:ext uri="{BB962C8B-B14F-4D97-AF65-F5344CB8AC3E}">
        <p14:creationId xmlns:p14="http://schemas.microsoft.com/office/powerpoint/2010/main" val="672017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46E942-2598-47E2-8AD3-B4258B438580}" type="datetimeFigureOut">
              <a:rPr lang="en-US" smtClean="0"/>
              <a:t>2/28/20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ED73ACF-A1CA-4B43-BE2E-49ABD6CA3B54}" type="slidenum">
              <a:rPr lang="en-US" smtClean="0"/>
              <a:t>‹#›</a:t>
            </a:fld>
            <a:endParaRPr lang="en-US" dirty="0"/>
          </a:p>
        </p:txBody>
      </p:sp>
    </p:spTree>
    <p:extLst>
      <p:ext uri="{BB962C8B-B14F-4D97-AF65-F5344CB8AC3E}">
        <p14:creationId xmlns:p14="http://schemas.microsoft.com/office/powerpoint/2010/main" val="963626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46E942-2598-47E2-8AD3-B4258B438580}" type="datetimeFigureOut">
              <a:rPr lang="en-US" smtClean="0"/>
              <a:t>2/28/20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ED73ACF-A1CA-4B43-BE2E-49ABD6CA3B54}" type="slidenum">
              <a:rPr lang="en-US" smtClean="0"/>
              <a:t>‹#›</a:t>
            </a:fld>
            <a:endParaRPr lang="en-US" dirty="0"/>
          </a:p>
        </p:txBody>
      </p:sp>
    </p:spTree>
    <p:extLst>
      <p:ext uri="{BB962C8B-B14F-4D97-AF65-F5344CB8AC3E}">
        <p14:creationId xmlns:p14="http://schemas.microsoft.com/office/powerpoint/2010/main" val="5065255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6E942-2598-47E2-8AD3-B4258B438580}" type="datetimeFigureOut">
              <a:rPr lang="en-US" smtClean="0"/>
              <a:t>2/28/20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D73ACF-A1CA-4B43-BE2E-49ABD6CA3B54}" type="slidenum">
              <a:rPr lang="en-US" smtClean="0"/>
              <a:t>‹#›</a:t>
            </a:fld>
            <a:endParaRPr lang="en-US" dirty="0"/>
          </a:p>
        </p:txBody>
      </p:sp>
    </p:spTree>
    <p:extLst>
      <p:ext uri="{BB962C8B-B14F-4D97-AF65-F5344CB8AC3E}">
        <p14:creationId xmlns:p14="http://schemas.microsoft.com/office/powerpoint/2010/main" val="3666258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hyperlink" Target="https://www.youtube.com/watch?v=smEqnnklfYs%23t"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2.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2.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2.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2.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2.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 Id="rId3" Type="http://schemas.openxmlformats.org/officeDocument/2006/relationships/image" Target="../media/image2.jp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abcnews.go.com/US/things-make-dream-famous-speeches-history/story?id=20068795" TargetMode="External"/><Relationship Id="rId4"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53162"/>
            <a:ext cx="9144000" cy="6911162"/>
          </a:xfrm>
          <a:prstGeom prst="rect">
            <a:avLst/>
          </a:prstGeom>
        </p:spPr>
      </p:pic>
      <p:sp>
        <p:nvSpPr>
          <p:cNvPr id="5" name="TextBox 4"/>
          <p:cNvSpPr txBox="1"/>
          <p:nvPr/>
        </p:nvSpPr>
        <p:spPr>
          <a:xfrm>
            <a:off x="228600" y="152398"/>
            <a:ext cx="8889242" cy="923330"/>
          </a:xfrm>
          <a:prstGeom prst="rect">
            <a:avLst/>
          </a:prstGeom>
          <a:noFill/>
        </p:spPr>
        <p:txBody>
          <a:bodyPr wrap="square" rtlCol="0">
            <a:spAutoFit/>
          </a:bodyPr>
          <a:lstStyle/>
          <a:p>
            <a:pPr algn="ctr"/>
            <a:r>
              <a:rPr lang="en-US" sz="2600" dirty="0" smtClean="0">
                <a:latin typeface="Arial Black" panose="020B0A04020102020204" pitchFamily="34" charset="0"/>
              </a:rPr>
              <a:t>The most influential leader of the Civil Rights Movement was Martin Luther King, </a:t>
            </a:r>
            <a:r>
              <a:rPr lang="en-US" sz="2800" dirty="0" smtClean="0">
                <a:latin typeface="Arial Black" panose="020B0A04020102020204" pitchFamily="34" charset="0"/>
              </a:rPr>
              <a:t>Jr.</a:t>
            </a:r>
            <a:endParaRPr lang="en-US" sz="2800" dirty="0">
              <a:latin typeface="Arial Black" panose="020B0A04020102020204" pitchFamily="34" charset="0"/>
            </a:endParaRPr>
          </a:p>
        </p:txBody>
      </p:sp>
    </p:spTree>
    <p:extLst>
      <p:ext uri="{BB962C8B-B14F-4D97-AF65-F5344CB8AC3E}">
        <p14:creationId xmlns:p14="http://schemas.microsoft.com/office/powerpoint/2010/main" val="327950175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0343213" cy="6858000"/>
          </a:xfrm>
          <a:prstGeom prst="rect">
            <a:avLst/>
          </a:prstGeom>
        </p:spPr>
      </p:pic>
      <p:sp>
        <p:nvSpPr>
          <p:cNvPr id="3" name="Rectangle 2"/>
          <p:cNvSpPr/>
          <p:nvPr/>
        </p:nvSpPr>
        <p:spPr>
          <a:xfrm>
            <a:off x="181354" y="381000"/>
            <a:ext cx="8962646" cy="1107996"/>
          </a:xfrm>
          <a:prstGeom prst="rect">
            <a:avLst/>
          </a:prstGeom>
        </p:spPr>
        <p:txBody>
          <a:bodyPr wrap="none">
            <a:spAutoFit/>
          </a:bodyPr>
          <a:lstStyle/>
          <a:p>
            <a:pPr algn="ctr"/>
            <a:r>
              <a:rPr 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Who were the audience?</a:t>
            </a:r>
          </a:p>
        </p:txBody>
      </p:sp>
    </p:spTree>
    <p:extLst>
      <p:ext uri="{BB962C8B-B14F-4D97-AF65-F5344CB8AC3E}">
        <p14:creationId xmlns:p14="http://schemas.microsoft.com/office/powerpoint/2010/main" val="302800252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91000" y="762000"/>
            <a:ext cx="4800600" cy="5016758"/>
          </a:xfrm>
          <a:prstGeom prst="rect">
            <a:avLst/>
          </a:prstGeom>
        </p:spPr>
        <p:txBody>
          <a:bodyPr wrap="square">
            <a:spAutoFit/>
          </a:bodyPr>
          <a:lstStyle/>
          <a:p>
            <a:pPr algn="ctr"/>
            <a:r>
              <a:rPr lang="en-US" sz="4000" b="1" dirty="0" smtClean="0">
                <a:ln w="17780" cmpd="sng">
                  <a:solidFill>
                    <a:srgbClr val="FFFFFF"/>
                  </a:solidFill>
                  <a:prstDash val="solid"/>
                  <a:miter lim="800000"/>
                </a:ln>
              </a:rPr>
              <a:t>King’s </a:t>
            </a:r>
            <a:r>
              <a:rPr lang="en-US" sz="4000" b="1" dirty="0">
                <a:ln w="17780" cmpd="sng">
                  <a:solidFill>
                    <a:srgbClr val="FFFFFF"/>
                  </a:solidFill>
                  <a:prstDash val="solid"/>
                  <a:miter lim="800000"/>
                </a:ln>
              </a:rPr>
              <a:t>language had to sound intelligent for the dignitaries, yet it had to </a:t>
            </a:r>
            <a:r>
              <a:rPr lang="en-US" sz="4000" b="1" dirty="0" smtClean="0">
                <a:ln w="17780" cmpd="sng">
                  <a:solidFill>
                    <a:srgbClr val="FFFFFF"/>
                  </a:solidFill>
                  <a:prstDash val="solid"/>
                  <a:miter lim="800000"/>
                </a:ln>
              </a:rPr>
              <a:t>relate </a:t>
            </a:r>
            <a:r>
              <a:rPr lang="en-US" sz="4000" b="1" dirty="0">
                <a:ln w="17780" cmpd="sng">
                  <a:solidFill>
                    <a:srgbClr val="FFFFFF"/>
                  </a:solidFill>
                  <a:prstDash val="solid"/>
                  <a:miter lim="800000"/>
                </a:ln>
              </a:rPr>
              <a:t>to the </a:t>
            </a:r>
            <a:r>
              <a:rPr lang="en-US" sz="4000" b="1" dirty="0" smtClean="0">
                <a:ln w="17780" cmpd="sng">
                  <a:solidFill>
                    <a:srgbClr val="FFFFFF"/>
                  </a:solidFill>
                  <a:prstDash val="solid"/>
                  <a:miter lim="800000"/>
                </a:ln>
              </a:rPr>
              <a:t>vernacular</a:t>
            </a:r>
            <a:r>
              <a:rPr lang="en-US" sz="4000" b="1" dirty="0">
                <a:ln w="17780" cmpd="sng">
                  <a:solidFill>
                    <a:srgbClr val="FFFFFF"/>
                  </a:solidFill>
                  <a:prstDash val="solid"/>
                  <a:miter lim="800000"/>
                </a:ln>
              </a:rPr>
              <a:t>* of the </a:t>
            </a:r>
            <a:r>
              <a:rPr lang="en-US" sz="4000" b="1" dirty="0" smtClean="0">
                <a:ln w="17780" cmpd="sng">
                  <a:solidFill>
                    <a:srgbClr val="FFFFFF"/>
                  </a:solidFill>
                  <a:prstDash val="solid"/>
                  <a:miter lim="800000"/>
                </a:ln>
              </a:rPr>
              <a:t>‘colored’ </a:t>
            </a:r>
            <a:r>
              <a:rPr lang="en-US" sz="4000" b="1" dirty="0">
                <a:ln w="17780" cmpd="sng">
                  <a:solidFill>
                    <a:srgbClr val="FFFFFF"/>
                  </a:solidFill>
                  <a:prstDash val="solid"/>
                  <a:miter lim="800000"/>
                </a:ln>
              </a:rPr>
              <a:t>people, the </a:t>
            </a:r>
            <a:r>
              <a:rPr lang="en-US" sz="4000" b="1" dirty="0" smtClean="0">
                <a:ln w="17780" cmpd="sng">
                  <a:solidFill>
                    <a:srgbClr val="FFFFFF"/>
                  </a:solidFill>
                  <a:prstDash val="solid"/>
                  <a:miter lim="800000"/>
                </a:ln>
              </a:rPr>
              <a:t>majority of the crowd</a:t>
            </a:r>
            <a:r>
              <a:rPr lang="en-US" sz="4000" b="1" dirty="0" smtClean="0">
                <a:ln w="17780" cmpd="sng">
                  <a:solidFill>
                    <a:srgbClr val="FFFFFF"/>
                  </a:solidFill>
                  <a:prstDash val="solid"/>
                  <a:miter lim="800000"/>
                </a:ln>
                <a:effectLst>
                  <a:outerShdw blurRad="50800" algn="tl" rotWithShape="0">
                    <a:srgbClr val="000000"/>
                  </a:outerShdw>
                </a:effectLst>
              </a:rPr>
              <a:t>.</a:t>
            </a:r>
            <a:endParaRPr lang="en-US" sz="4000" b="1" dirty="0">
              <a:ln w="17780" cmpd="sng">
                <a:solidFill>
                  <a:srgbClr val="FFFFFF"/>
                </a:solidFill>
                <a:prstDash val="solid"/>
                <a:miter lim="800000"/>
              </a:ln>
              <a:effectLst>
                <a:outerShdw blurRad="50800" algn="tl" rotWithShape="0">
                  <a:srgbClr val="000000"/>
                </a:outerShdw>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632346"/>
            <a:ext cx="3810000" cy="2133600"/>
          </a:xfrm>
          <a:prstGeom prst="rect">
            <a:avLst/>
          </a:prstGeom>
        </p:spPr>
      </p:pic>
      <p:sp>
        <p:nvSpPr>
          <p:cNvPr id="3" name="Rectangle 2"/>
          <p:cNvSpPr/>
          <p:nvPr/>
        </p:nvSpPr>
        <p:spPr>
          <a:xfrm>
            <a:off x="812800" y="3308479"/>
            <a:ext cx="2489200" cy="1754326"/>
          </a:xfrm>
          <a:prstGeom prst="rect">
            <a:avLst/>
          </a:prstGeom>
          <a:noFill/>
        </p:spPr>
        <p:txBody>
          <a:bodyPr wrap="squar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Word Choice</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384970595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05200" y="632346"/>
            <a:ext cx="5257800" cy="5632311"/>
          </a:xfrm>
          <a:prstGeom prst="rect">
            <a:avLst/>
          </a:prstGeom>
        </p:spPr>
        <p:txBody>
          <a:bodyPr wrap="square">
            <a:spAutoFit/>
          </a:bodyPr>
          <a:lstStyle/>
          <a:p>
            <a:pPr algn="ctr"/>
            <a:r>
              <a:rPr lang="en-US" sz="4000" b="1" dirty="0" smtClean="0">
                <a:ln w="17780" cmpd="sng">
                  <a:solidFill>
                    <a:srgbClr val="FFFFFF"/>
                  </a:solidFill>
                  <a:prstDash val="solid"/>
                  <a:miter lim="800000"/>
                </a:ln>
              </a:rPr>
              <a:t>King chose words powerful words. He used words such as “five score years” to relate to the Gettysburg address. As Lincoln did, King referred to the Bible and the Constitution.</a:t>
            </a:r>
            <a:r>
              <a:rPr lang="en-US" sz="4000" b="1" dirty="0" smtClean="0">
                <a:ln w="17780" cmpd="sng">
                  <a:solidFill>
                    <a:srgbClr val="FFFFFF"/>
                  </a:solidFill>
                  <a:prstDash val="solid"/>
                  <a:miter lim="800000"/>
                </a:ln>
                <a:effectLst>
                  <a:outerShdw blurRad="50800" algn="tl" rotWithShape="0">
                    <a:srgbClr val="000000"/>
                  </a:outerShdw>
                </a:effectLst>
              </a:rPr>
              <a:t> </a:t>
            </a:r>
            <a:endParaRPr lang="en-US" sz="4000" b="1" dirty="0" smtClean="0">
              <a:ln w="17780" cmpd="sng">
                <a:solidFill>
                  <a:srgbClr val="FFFFFF"/>
                </a:solidFill>
                <a:prstDash val="solid"/>
                <a:miter lim="800000"/>
              </a:ln>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632346"/>
            <a:ext cx="3124200" cy="1749552"/>
          </a:xfrm>
          <a:prstGeom prst="rect">
            <a:avLst/>
          </a:prstGeom>
        </p:spPr>
      </p:pic>
      <p:sp>
        <p:nvSpPr>
          <p:cNvPr id="3" name="Rectangle 2"/>
          <p:cNvSpPr/>
          <p:nvPr/>
        </p:nvSpPr>
        <p:spPr>
          <a:xfrm>
            <a:off x="457200" y="2962870"/>
            <a:ext cx="2133600" cy="1754326"/>
          </a:xfrm>
          <a:prstGeom prst="rect">
            <a:avLst/>
          </a:prstGeom>
          <a:noFill/>
        </p:spPr>
        <p:txBody>
          <a:bodyPr wrap="squar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Word Choice</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272233092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85866" y="457200"/>
            <a:ext cx="5257800" cy="6247864"/>
          </a:xfrm>
          <a:prstGeom prst="rect">
            <a:avLst/>
          </a:prstGeom>
        </p:spPr>
        <p:txBody>
          <a:bodyPr wrap="square">
            <a:spAutoFit/>
          </a:bodyPr>
          <a:lstStyle/>
          <a:p>
            <a:pPr algn="ctr"/>
            <a:r>
              <a:rPr lang="en-US" sz="4000" b="1" dirty="0" smtClean="0">
                <a:ln w="17780" cmpd="sng">
                  <a:solidFill>
                    <a:srgbClr val="FFFFFF"/>
                  </a:solidFill>
                  <a:prstDash val="solid"/>
                  <a:miter lim="800000"/>
                </a:ln>
                <a:cs typeface="Andalus" panose="02020603050405020304" pitchFamily="18" charset="-78"/>
              </a:rPr>
              <a:t>King’s tone had to reflect the correct mood of the day.  His feelings and passion needed to be impressed on his audience so that they would realize that they had the right to be respected as equals.</a:t>
            </a:r>
            <a:endParaRPr lang="en-US" sz="4000" b="1" dirty="0" smtClean="0">
              <a:ln w="17780" cmpd="sng">
                <a:solidFill>
                  <a:srgbClr val="FFFFFF"/>
                </a:solidFill>
                <a:prstDash val="solid"/>
                <a:miter lim="800000"/>
              </a:ln>
              <a:latin typeface="Andalus" panose="02020603050405020304" pitchFamily="18" charset="-78"/>
              <a:cs typeface="Andalus" panose="02020603050405020304" pitchFamily="18"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632346"/>
            <a:ext cx="3124200" cy="1749552"/>
          </a:xfrm>
          <a:prstGeom prst="rect">
            <a:avLst/>
          </a:prstGeom>
        </p:spPr>
      </p:pic>
      <p:sp>
        <p:nvSpPr>
          <p:cNvPr id="3" name="Rectangle 2"/>
          <p:cNvSpPr/>
          <p:nvPr/>
        </p:nvSpPr>
        <p:spPr>
          <a:xfrm>
            <a:off x="533400" y="3013670"/>
            <a:ext cx="2362199" cy="2585323"/>
          </a:xfrm>
          <a:prstGeom prst="rect">
            <a:avLst/>
          </a:prstGeom>
          <a:noFill/>
        </p:spPr>
        <p:txBody>
          <a:bodyPr wrap="square" lIns="91440" tIns="45720" rIns="91440" bIns="45720">
            <a:spAutoFit/>
          </a:bodyPr>
          <a:lstStyle/>
          <a:p>
            <a:pPr algn="ct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Tone and Mood</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261586039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6600" y="1295400"/>
            <a:ext cx="5257800" cy="4401205"/>
          </a:xfrm>
          <a:prstGeom prst="rect">
            <a:avLst/>
          </a:prstGeom>
        </p:spPr>
        <p:txBody>
          <a:bodyPr wrap="square">
            <a:spAutoFit/>
          </a:bodyPr>
          <a:lstStyle/>
          <a:p>
            <a:pPr algn="ctr"/>
            <a:r>
              <a:rPr lang="en-US" sz="4000" b="1" dirty="0" smtClean="0">
                <a:ln w="17780" cmpd="sng">
                  <a:solidFill>
                    <a:srgbClr val="FFFFFF"/>
                  </a:solidFill>
                  <a:prstDash val="solid"/>
                  <a:miter lim="800000"/>
                </a:ln>
                <a:latin typeface="+mj-lt"/>
                <a:cs typeface="Andalus" panose="02020603050405020304" pitchFamily="18" charset="-78"/>
              </a:rPr>
              <a:t>King established the appropriate mood through his tone, not just through the words he chose, but also with the passion of his presentation.</a:t>
            </a:r>
            <a:r>
              <a:rPr lang="en-US" sz="4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endParaRPr lang="en-US" sz="4000" b="1" dirty="0" smtClean="0">
              <a:ln w="17780" cmpd="sng">
                <a:solidFill>
                  <a:srgbClr val="FFFFFF"/>
                </a:solidFill>
                <a:prstDash val="solid"/>
                <a:miter lim="800000"/>
              </a:ln>
              <a:latin typeface="Andalus" panose="02020603050405020304" pitchFamily="18" charset="-78"/>
              <a:cs typeface="Andalus" panose="02020603050405020304" pitchFamily="18"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632346"/>
            <a:ext cx="3124200" cy="1749552"/>
          </a:xfrm>
          <a:prstGeom prst="rect">
            <a:avLst/>
          </a:prstGeom>
        </p:spPr>
      </p:pic>
      <p:sp>
        <p:nvSpPr>
          <p:cNvPr id="3" name="Rectangle 2"/>
          <p:cNvSpPr/>
          <p:nvPr/>
        </p:nvSpPr>
        <p:spPr>
          <a:xfrm>
            <a:off x="457201" y="2895600"/>
            <a:ext cx="2438400" cy="2585323"/>
          </a:xfrm>
          <a:prstGeom prst="rect">
            <a:avLst/>
          </a:prstGeom>
          <a:noFill/>
        </p:spPr>
        <p:txBody>
          <a:bodyPr wrap="squar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Tone and Mood</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130194671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49600" y="685800"/>
            <a:ext cx="5867400" cy="4401205"/>
          </a:xfrm>
          <a:prstGeom prst="rect">
            <a:avLst/>
          </a:prstGeom>
        </p:spPr>
        <p:txBody>
          <a:bodyPr wrap="square">
            <a:spAutoFit/>
          </a:bodyPr>
          <a:lstStyle/>
          <a:p>
            <a:pPr algn="ctr"/>
            <a:r>
              <a:rPr lang="en-US" sz="4000" b="1" dirty="0" smtClean="0">
                <a:ln w="17780" cmpd="sng">
                  <a:solidFill>
                    <a:srgbClr val="FFFFFF"/>
                  </a:solidFill>
                  <a:prstDash val="solid"/>
                  <a:miter lim="800000"/>
                </a:ln>
                <a:latin typeface="+mj-lt"/>
                <a:cs typeface="Andalus" panose="02020603050405020304" pitchFamily="18" charset="-78"/>
              </a:rPr>
              <a:t>Like Lincoln, King divided the speech into three parts:</a:t>
            </a:r>
          </a:p>
          <a:p>
            <a:pPr algn="ctr"/>
            <a:r>
              <a:rPr lang="en-US" sz="4000" b="1" dirty="0" smtClean="0">
                <a:ln w="17780" cmpd="sng">
                  <a:solidFill>
                    <a:srgbClr val="FFFFFF"/>
                  </a:solidFill>
                  <a:prstDash val="solid"/>
                  <a:miter lim="800000"/>
                </a:ln>
                <a:latin typeface="+mj-lt"/>
                <a:cs typeface="Andalus" panose="02020603050405020304" pitchFamily="18" charset="-78"/>
              </a:rPr>
              <a:t>Part One: past history</a:t>
            </a:r>
          </a:p>
          <a:p>
            <a:pPr algn="ctr"/>
            <a:r>
              <a:rPr lang="en-US" sz="4000" b="1" dirty="0" smtClean="0">
                <a:ln w="17780" cmpd="sng">
                  <a:solidFill>
                    <a:srgbClr val="FFFFFF"/>
                  </a:solidFill>
                  <a:prstDash val="solid"/>
                  <a:miter lim="800000"/>
                </a:ln>
                <a:latin typeface="+mj-lt"/>
                <a:cs typeface="Andalus" panose="02020603050405020304" pitchFamily="18" charset="-78"/>
              </a:rPr>
              <a:t>Part two: the present situation</a:t>
            </a:r>
          </a:p>
          <a:p>
            <a:pPr algn="ctr"/>
            <a:r>
              <a:rPr lang="en-US" sz="4000" b="1" dirty="0" smtClean="0">
                <a:ln w="17780" cmpd="sng">
                  <a:solidFill>
                    <a:srgbClr val="FFFFFF"/>
                  </a:solidFill>
                  <a:prstDash val="solid"/>
                  <a:miter lim="800000"/>
                </a:ln>
                <a:latin typeface="+mj-lt"/>
                <a:cs typeface="Andalus" panose="02020603050405020304" pitchFamily="18" charset="-78"/>
              </a:rPr>
              <a:t>Part three: future action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57200"/>
            <a:ext cx="3124200" cy="1749552"/>
          </a:xfrm>
          <a:prstGeom prst="rect">
            <a:avLst/>
          </a:prstGeom>
        </p:spPr>
      </p:pic>
      <p:sp>
        <p:nvSpPr>
          <p:cNvPr id="5" name="Rectangle 4"/>
          <p:cNvSpPr/>
          <p:nvPr/>
        </p:nvSpPr>
        <p:spPr>
          <a:xfrm>
            <a:off x="685800" y="5410200"/>
            <a:ext cx="3847592"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Organization</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257005685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57200"/>
            <a:ext cx="3124200" cy="1749552"/>
          </a:xfrm>
          <a:prstGeom prst="rect">
            <a:avLst/>
          </a:prstGeom>
        </p:spPr>
      </p:pic>
      <p:sp>
        <p:nvSpPr>
          <p:cNvPr id="3" name="Rectangle 2"/>
          <p:cNvSpPr/>
          <p:nvPr/>
        </p:nvSpPr>
        <p:spPr>
          <a:xfrm>
            <a:off x="4343400" y="762000"/>
            <a:ext cx="2609561" cy="923330"/>
          </a:xfrm>
          <a:prstGeom prst="rect">
            <a:avLst/>
          </a:prstGeom>
          <a:noFill/>
        </p:spPr>
        <p:txBody>
          <a:bodyPr wrap="none" lIns="91440" tIns="45720" rIns="91440" bIns="45720">
            <a:spAutoFit/>
          </a:bodyPr>
          <a:lstStyle/>
          <a:p>
            <a:pPr algn="ctr"/>
            <a:r>
              <a:rPr lang="en-US"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The Past</a:t>
            </a:r>
            <a:endParaRPr lang="en-U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5" name="TextBox 4"/>
          <p:cNvSpPr txBox="1"/>
          <p:nvPr/>
        </p:nvSpPr>
        <p:spPr>
          <a:xfrm>
            <a:off x="1143000" y="2362200"/>
            <a:ext cx="7086599" cy="4199611"/>
          </a:xfrm>
          <a:prstGeom prst="rect">
            <a:avLst/>
          </a:prstGeom>
          <a:noFill/>
        </p:spPr>
        <p:txBody>
          <a:bodyPr wrap="square" rtlCol="0">
            <a:spAutoFit/>
          </a:bodyPr>
          <a:lstStyle/>
          <a:p>
            <a:pPr>
              <a:lnSpc>
                <a:spcPct val="150000"/>
              </a:lnSpc>
            </a:pPr>
            <a:r>
              <a:rPr lang="en-US" sz="2000" dirty="0"/>
              <a:t>I am happy to join with you today in what will go down in history as the greatest demonstration for freedom in the history of our nation.</a:t>
            </a:r>
          </a:p>
          <a:p>
            <a:pPr>
              <a:lnSpc>
                <a:spcPct val="150000"/>
              </a:lnSpc>
            </a:pPr>
            <a:r>
              <a:rPr lang="en-US" sz="2000" dirty="0"/>
              <a:t>Five score years </a:t>
            </a:r>
            <a:r>
              <a:rPr lang="en-US" sz="2000" dirty="0" smtClean="0"/>
              <a:t>ago, a great American,  in </a:t>
            </a:r>
            <a:r>
              <a:rPr lang="en-US" sz="2000" dirty="0"/>
              <a:t>whose symbolic shadow we stand today, signed </a:t>
            </a:r>
            <a:r>
              <a:rPr lang="en-US" sz="2000" dirty="0" smtClean="0"/>
              <a:t>the Emancipation Proclamation.  </a:t>
            </a:r>
            <a:r>
              <a:rPr lang="en-US" sz="2000" dirty="0"/>
              <a:t>This momentous decree came as a great beacon light of hope to millions of Negro slaves who had been seared in the flames of withering injustice. It came as a joyous daybreak to end the long night of their captivity.</a:t>
            </a:r>
          </a:p>
        </p:txBody>
      </p:sp>
    </p:spTree>
    <p:extLst>
      <p:ext uri="{BB962C8B-B14F-4D97-AF65-F5344CB8AC3E}">
        <p14:creationId xmlns:p14="http://schemas.microsoft.com/office/powerpoint/2010/main" val="306936514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57200"/>
            <a:ext cx="3124200" cy="1749552"/>
          </a:xfrm>
          <a:prstGeom prst="rect">
            <a:avLst/>
          </a:prstGeom>
        </p:spPr>
      </p:pic>
      <p:sp>
        <p:nvSpPr>
          <p:cNvPr id="3" name="Rectangle 2"/>
          <p:cNvSpPr/>
          <p:nvPr/>
        </p:nvSpPr>
        <p:spPr>
          <a:xfrm>
            <a:off x="3853330" y="762000"/>
            <a:ext cx="3589702" cy="923330"/>
          </a:xfrm>
          <a:prstGeom prst="rect">
            <a:avLst/>
          </a:prstGeom>
          <a:noFill/>
        </p:spPr>
        <p:txBody>
          <a:bodyPr wrap="none" lIns="91440" tIns="45720" rIns="91440" bIns="45720">
            <a:spAutoFit/>
          </a:bodyPr>
          <a:lstStyle/>
          <a:p>
            <a:pPr algn="ctr"/>
            <a:r>
              <a:rPr lang="en-US"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The Present</a:t>
            </a:r>
            <a:endParaRPr lang="en-U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5" name="TextBox 4"/>
          <p:cNvSpPr txBox="1"/>
          <p:nvPr/>
        </p:nvSpPr>
        <p:spPr>
          <a:xfrm>
            <a:off x="1143000" y="2362200"/>
            <a:ext cx="7086599" cy="3785652"/>
          </a:xfrm>
          <a:prstGeom prst="rect">
            <a:avLst/>
          </a:prstGeom>
          <a:noFill/>
        </p:spPr>
        <p:txBody>
          <a:bodyPr wrap="square" rtlCol="0">
            <a:spAutoFit/>
          </a:bodyPr>
          <a:lstStyle/>
          <a:p>
            <a:pPr>
              <a:lnSpc>
                <a:spcPct val="150000"/>
              </a:lnSpc>
            </a:pPr>
            <a:r>
              <a:rPr lang="en-US" sz="2000" dirty="0" smtClean="0"/>
              <a:t>But </a:t>
            </a:r>
            <a:r>
              <a:rPr lang="en-US" sz="2000" dirty="0"/>
              <a:t>one hundred years later, the Negro still is not free. One hundred years later, the life of the Negro is still sadly crippled by the manacles of segregation and the chains of discrimination. One hundred years later, the Negro lives on a lonely island of poverty in the midst of a vast ocean of material prosperity. One hundred years later, the Negro is still languished in the corners of American society and finds himself an exile in his own land. And so we've come here today to dramatize a shameful </a:t>
            </a:r>
            <a:r>
              <a:rPr lang="en-US" sz="2000" dirty="0" smtClean="0"/>
              <a:t>condition.</a:t>
            </a:r>
            <a:endParaRPr lang="en-US" sz="2000" dirty="0"/>
          </a:p>
        </p:txBody>
      </p:sp>
    </p:spTree>
    <p:extLst>
      <p:ext uri="{BB962C8B-B14F-4D97-AF65-F5344CB8AC3E}">
        <p14:creationId xmlns:p14="http://schemas.microsoft.com/office/powerpoint/2010/main" val="267364881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57200"/>
            <a:ext cx="3124200" cy="1749552"/>
          </a:xfrm>
          <a:prstGeom prst="rect">
            <a:avLst/>
          </a:prstGeom>
        </p:spPr>
      </p:pic>
      <p:sp>
        <p:nvSpPr>
          <p:cNvPr id="3" name="Rectangle 2"/>
          <p:cNvSpPr/>
          <p:nvPr/>
        </p:nvSpPr>
        <p:spPr>
          <a:xfrm>
            <a:off x="3853330" y="762000"/>
            <a:ext cx="3589702" cy="923330"/>
          </a:xfrm>
          <a:prstGeom prst="rect">
            <a:avLst/>
          </a:prstGeom>
          <a:noFill/>
        </p:spPr>
        <p:txBody>
          <a:bodyPr wrap="none" lIns="91440" tIns="45720" rIns="91440" bIns="45720">
            <a:spAutoFit/>
          </a:bodyPr>
          <a:lstStyle/>
          <a:p>
            <a:pPr algn="ctr"/>
            <a:r>
              <a:rPr lang="en-US"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The Present</a:t>
            </a:r>
            <a:endParaRPr lang="en-U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5" name="TextBox 4"/>
          <p:cNvSpPr txBox="1"/>
          <p:nvPr/>
        </p:nvSpPr>
        <p:spPr>
          <a:xfrm>
            <a:off x="304800" y="2362200"/>
            <a:ext cx="8610600" cy="4247317"/>
          </a:xfrm>
          <a:prstGeom prst="rect">
            <a:avLst/>
          </a:prstGeom>
          <a:noFill/>
        </p:spPr>
        <p:txBody>
          <a:bodyPr wrap="square" rtlCol="0">
            <a:spAutoFit/>
          </a:bodyPr>
          <a:lstStyle/>
          <a:p>
            <a:pPr>
              <a:lnSpc>
                <a:spcPct val="150000"/>
              </a:lnSpc>
            </a:pPr>
            <a:r>
              <a:rPr lang="en-US" sz="2000" dirty="0" smtClean="0"/>
              <a:t>In </a:t>
            </a:r>
            <a:r>
              <a:rPr lang="en-US" sz="2000" dirty="0"/>
              <a:t>a sense we've come to our nation's capital to cash a check. When the architects of our republic wrote the magnificent words of the Constitution and the Declaration of Independence, they were signing a promissory note to which every American was to fall heir. This note was a promise that all men, yes, black men as well as white men, would be guaranteed the "unalienable Rights" of "Life, Liberty and the pursuit of Happiness." It is obvious today that America has defaulted on this promissory note, insofar as her citizens of color are concerned. Instead of honoring this sacred obligation, America has given the Negro people a bad check, a check which has come back marked "insufficient funds</a:t>
            </a:r>
            <a:r>
              <a:rPr lang="en-US" sz="2000" dirty="0" smtClean="0"/>
              <a:t>."</a:t>
            </a:r>
            <a:endParaRPr lang="en-US" sz="2000" dirty="0"/>
          </a:p>
        </p:txBody>
      </p:sp>
    </p:spTree>
    <p:extLst>
      <p:ext uri="{BB962C8B-B14F-4D97-AF65-F5344CB8AC3E}">
        <p14:creationId xmlns:p14="http://schemas.microsoft.com/office/powerpoint/2010/main" val="374778793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76200"/>
            <a:ext cx="3124200" cy="1749552"/>
          </a:xfrm>
          <a:prstGeom prst="rect">
            <a:avLst/>
          </a:prstGeom>
        </p:spPr>
      </p:pic>
      <p:sp>
        <p:nvSpPr>
          <p:cNvPr id="3" name="Rectangle 2"/>
          <p:cNvSpPr/>
          <p:nvPr/>
        </p:nvSpPr>
        <p:spPr>
          <a:xfrm>
            <a:off x="3853330" y="762000"/>
            <a:ext cx="3589702" cy="923330"/>
          </a:xfrm>
          <a:prstGeom prst="rect">
            <a:avLst/>
          </a:prstGeom>
          <a:noFill/>
        </p:spPr>
        <p:txBody>
          <a:bodyPr wrap="none" lIns="91440" tIns="45720" rIns="91440" bIns="45720">
            <a:spAutoFit/>
          </a:bodyPr>
          <a:lstStyle/>
          <a:p>
            <a:pPr algn="ctr"/>
            <a:r>
              <a:rPr lang="en-US"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The Present</a:t>
            </a:r>
            <a:endParaRPr lang="en-U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5" name="TextBox 4"/>
          <p:cNvSpPr txBox="1"/>
          <p:nvPr/>
        </p:nvSpPr>
        <p:spPr>
          <a:xfrm>
            <a:off x="108045" y="1701252"/>
            <a:ext cx="8763000" cy="5632311"/>
          </a:xfrm>
          <a:prstGeom prst="rect">
            <a:avLst/>
          </a:prstGeom>
          <a:noFill/>
        </p:spPr>
        <p:txBody>
          <a:bodyPr wrap="square" rtlCol="0">
            <a:spAutoFit/>
          </a:bodyPr>
          <a:lstStyle/>
          <a:p>
            <a:pPr>
              <a:lnSpc>
                <a:spcPct val="150000"/>
              </a:lnSpc>
            </a:pPr>
            <a:r>
              <a:rPr lang="en-US" sz="2000" dirty="0" smtClean="0"/>
              <a:t>But </a:t>
            </a:r>
            <a:r>
              <a:rPr lang="en-US" sz="2000" dirty="0"/>
              <a:t>we refuse to believe that the bank of justice is bankrupt. We refuse to believe that there are insufficient funds in the great vaults of opportunity of this nation. And so, we've come to cash this check, a check that will give us upon demand the riches of freedom and the security of justice</a:t>
            </a:r>
            <a:r>
              <a:rPr lang="en-US" sz="2000" dirty="0" smtClean="0"/>
              <a:t>.</a:t>
            </a:r>
          </a:p>
          <a:p>
            <a:pPr>
              <a:lnSpc>
                <a:spcPct val="150000"/>
              </a:lnSpc>
            </a:pPr>
            <a:r>
              <a:rPr lang="en-US" sz="2000" dirty="0" smtClean="0"/>
              <a:t>We </a:t>
            </a:r>
            <a:r>
              <a:rPr lang="en-US" sz="2000" dirty="0"/>
              <a:t>have also come to this hallowed spot to remind America of the fierce urgency of Now. This is no time to engage in the luxury of cooling off or to take the tranquilizing drug of gradualism. Now is the time to make real the promises of democracy. Now is the time to rise from the dark and desolate valley of segregation to the sunlit path of racial justice. Now is the time to lift our nation from the </a:t>
            </a:r>
            <a:r>
              <a:rPr lang="en-US" sz="2000" dirty="0" err="1"/>
              <a:t>quicksands</a:t>
            </a:r>
            <a:r>
              <a:rPr lang="en-US" sz="2000" dirty="0"/>
              <a:t> of racial injustice to the solid rock of brotherhood. Now is the time to make justice a reality for all of God's children.</a:t>
            </a:r>
          </a:p>
          <a:p>
            <a:pPr>
              <a:lnSpc>
                <a:spcPct val="150000"/>
              </a:lnSpc>
            </a:pPr>
            <a:endParaRPr lang="en-US" sz="2000" dirty="0"/>
          </a:p>
        </p:txBody>
      </p:sp>
    </p:spTree>
    <p:extLst>
      <p:ext uri="{BB962C8B-B14F-4D97-AF65-F5344CB8AC3E}">
        <p14:creationId xmlns:p14="http://schemas.microsoft.com/office/powerpoint/2010/main" val="10508672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89556"/>
            <a:ext cx="9144000" cy="6911162"/>
          </a:xfrm>
          <a:prstGeom prst="rect">
            <a:avLst/>
          </a:prstGeom>
        </p:spPr>
      </p:pic>
      <p:sp>
        <p:nvSpPr>
          <p:cNvPr id="4" name="Rectangle 3"/>
          <p:cNvSpPr/>
          <p:nvPr/>
        </p:nvSpPr>
        <p:spPr>
          <a:xfrm>
            <a:off x="0" y="6150114"/>
            <a:ext cx="6400800" cy="707886"/>
          </a:xfrm>
          <a:prstGeom prst="rect">
            <a:avLst/>
          </a:prstGeom>
        </p:spPr>
        <p:txBody>
          <a:bodyPr wrap="square">
            <a:spAutoFit/>
          </a:bodyPr>
          <a:lstStyle/>
          <a:p>
            <a:r>
              <a:rPr lang="en-US" sz="2000" dirty="0">
                <a:hlinkClick r:id="rId3"/>
              </a:rPr>
              <a:t>https://www.youtube.com/watch?v=smEqnnklfYs#t</a:t>
            </a:r>
            <a:r>
              <a:rPr lang="en-US" sz="2000" dirty="0" smtClean="0"/>
              <a:t>=</a:t>
            </a:r>
          </a:p>
          <a:p>
            <a:r>
              <a:rPr lang="en-US" sz="2000" dirty="0" smtClean="0"/>
              <a:t>25</a:t>
            </a:r>
            <a:endParaRPr lang="en-US" sz="2000" dirty="0"/>
          </a:p>
        </p:txBody>
      </p:sp>
      <p:sp>
        <p:nvSpPr>
          <p:cNvPr id="5" name="TextBox 4"/>
          <p:cNvSpPr txBox="1"/>
          <p:nvPr/>
        </p:nvSpPr>
        <p:spPr>
          <a:xfrm>
            <a:off x="26158" y="0"/>
            <a:ext cx="9117842" cy="1292662"/>
          </a:xfrm>
          <a:prstGeom prst="rect">
            <a:avLst/>
          </a:prstGeom>
          <a:noFill/>
        </p:spPr>
        <p:txBody>
          <a:bodyPr wrap="square" rtlCol="0">
            <a:spAutoFit/>
          </a:bodyPr>
          <a:lstStyle/>
          <a:p>
            <a:pPr algn="ctr"/>
            <a:r>
              <a:rPr lang="en-US" sz="2600" dirty="0" smtClean="0">
                <a:latin typeface="Arial Black" panose="020B0A04020102020204" pitchFamily="34" charset="0"/>
              </a:rPr>
              <a:t>On August 23, 1963, he delivered the “I Have a Dream” speech on the steps of the Lincoln Memorial.</a:t>
            </a:r>
            <a:endParaRPr lang="en-US" sz="2800" dirty="0">
              <a:latin typeface="Arial Black" panose="020B0A04020102020204" pitchFamily="34" charset="0"/>
            </a:endParaRPr>
          </a:p>
        </p:txBody>
      </p:sp>
    </p:spTree>
    <p:extLst>
      <p:ext uri="{BB962C8B-B14F-4D97-AF65-F5344CB8AC3E}">
        <p14:creationId xmlns:p14="http://schemas.microsoft.com/office/powerpoint/2010/main" val="311434450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76200"/>
            <a:ext cx="3124200" cy="1749552"/>
          </a:xfrm>
          <a:prstGeom prst="rect">
            <a:avLst/>
          </a:prstGeom>
        </p:spPr>
      </p:pic>
      <p:sp>
        <p:nvSpPr>
          <p:cNvPr id="3" name="Rectangle 2"/>
          <p:cNvSpPr/>
          <p:nvPr/>
        </p:nvSpPr>
        <p:spPr>
          <a:xfrm>
            <a:off x="3886200" y="489311"/>
            <a:ext cx="4094647" cy="923330"/>
          </a:xfrm>
          <a:prstGeom prst="rect">
            <a:avLst/>
          </a:prstGeom>
          <a:noFill/>
        </p:spPr>
        <p:txBody>
          <a:bodyPr wrap="none" lIns="91440" tIns="45720" rIns="91440" bIns="45720">
            <a:spAutoFit/>
          </a:bodyPr>
          <a:lstStyle/>
          <a:p>
            <a:pPr algn="ctr"/>
            <a:r>
              <a:rPr lang="en-US" sz="5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F</a:t>
            </a:r>
            <a:r>
              <a:rPr lang="en-US"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uture Action</a:t>
            </a:r>
            <a:endParaRPr lang="en-U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5" name="TextBox 4"/>
          <p:cNvSpPr txBox="1"/>
          <p:nvPr/>
        </p:nvSpPr>
        <p:spPr>
          <a:xfrm>
            <a:off x="457200" y="2438400"/>
            <a:ext cx="8153400" cy="3785652"/>
          </a:xfrm>
          <a:prstGeom prst="rect">
            <a:avLst/>
          </a:prstGeom>
          <a:noFill/>
        </p:spPr>
        <p:txBody>
          <a:bodyPr wrap="square" rtlCol="0">
            <a:spAutoFit/>
          </a:bodyPr>
          <a:lstStyle/>
          <a:p>
            <a:pPr>
              <a:lnSpc>
                <a:spcPct val="150000"/>
              </a:lnSpc>
            </a:pPr>
            <a:r>
              <a:rPr lang="en-US" sz="2000" dirty="0"/>
              <a:t>But there is something that I must say to my people, who stand on the warm threshold which leads into the palace of justice: In the process of gaining our rightful place, we must not be guilty of wrongful deeds. Let us not seek to satisfy our thirst for freedom by drinking from the cup of bitterness and hatred. We must forever conduct our struggle on the high plane of dignity and discipline. We must not allow our creative protest to degenerate into physical violence. Again and again, we must rise to the majestic heights of meeting physical force with soul force.</a:t>
            </a:r>
          </a:p>
        </p:txBody>
      </p:sp>
    </p:spTree>
    <p:extLst>
      <p:ext uri="{BB962C8B-B14F-4D97-AF65-F5344CB8AC3E}">
        <p14:creationId xmlns:p14="http://schemas.microsoft.com/office/powerpoint/2010/main" val="5560992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76200"/>
            <a:ext cx="3124200" cy="1749552"/>
          </a:xfrm>
          <a:prstGeom prst="rect">
            <a:avLst/>
          </a:prstGeom>
        </p:spPr>
      </p:pic>
      <p:sp>
        <p:nvSpPr>
          <p:cNvPr id="3" name="Rectangle 2"/>
          <p:cNvSpPr/>
          <p:nvPr/>
        </p:nvSpPr>
        <p:spPr>
          <a:xfrm>
            <a:off x="3886200" y="489311"/>
            <a:ext cx="4094647" cy="923330"/>
          </a:xfrm>
          <a:prstGeom prst="rect">
            <a:avLst/>
          </a:prstGeom>
          <a:noFill/>
        </p:spPr>
        <p:txBody>
          <a:bodyPr wrap="none" lIns="91440" tIns="45720" rIns="91440" bIns="45720">
            <a:spAutoFit/>
          </a:bodyPr>
          <a:lstStyle/>
          <a:p>
            <a:pPr algn="ctr"/>
            <a:r>
              <a:rPr lang="en-US" sz="5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F</a:t>
            </a:r>
            <a:r>
              <a:rPr lang="en-US"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uture Action</a:t>
            </a:r>
            <a:endParaRPr lang="en-U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5" name="TextBox 4"/>
          <p:cNvSpPr txBox="1"/>
          <p:nvPr/>
        </p:nvSpPr>
        <p:spPr>
          <a:xfrm>
            <a:off x="457200" y="2438400"/>
            <a:ext cx="8153400" cy="2400657"/>
          </a:xfrm>
          <a:prstGeom prst="rect">
            <a:avLst/>
          </a:prstGeom>
          <a:noFill/>
        </p:spPr>
        <p:txBody>
          <a:bodyPr wrap="square" rtlCol="0">
            <a:spAutoFit/>
          </a:bodyPr>
          <a:lstStyle/>
          <a:p>
            <a:pPr>
              <a:lnSpc>
                <a:spcPct val="150000"/>
              </a:lnSpc>
            </a:pPr>
            <a:r>
              <a:rPr lang="en-US" sz="2000" dirty="0" smtClean="0"/>
              <a:t>The </a:t>
            </a:r>
            <a:r>
              <a:rPr lang="en-US" sz="2000" dirty="0"/>
              <a:t>marvelous new militancy which has engulfed the Negro community must not lead us to a distrust of all white people, for many of our white brothers, as evidenced by their presence here today, have come to realize that their destiny is tied up with our destiny. And they have come to realize that their freedom is inextricably bound to our freedom. </a:t>
            </a:r>
          </a:p>
        </p:txBody>
      </p:sp>
    </p:spTree>
    <p:extLst>
      <p:ext uri="{BB962C8B-B14F-4D97-AF65-F5344CB8AC3E}">
        <p14:creationId xmlns:p14="http://schemas.microsoft.com/office/powerpoint/2010/main" val="183390890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76200"/>
            <a:ext cx="3124200" cy="1749552"/>
          </a:xfrm>
          <a:prstGeom prst="rect">
            <a:avLst/>
          </a:prstGeom>
        </p:spPr>
      </p:pic>
      <p:sp>
        <p:nvSpPr>
          <p:cNvPr id="3" name="Rectangle 2"/>
          <p:cNvSpPr/>
          <p:nvPr/>
        </p:nvSpPr>
        <p:spPr>
          <a:xfrm>
            <a:off x="3886200" y="489311"/>
            <a:ext cx="4094647" cy="923330"/>
          </a:xfrm>
          <a:prstGeom prst="rect">
            <a:avLst/>
          </a:prstGeom>
          <a:noFill/>
        </p:spPr>
        <p:txBody>
          <a:bodyPr wrap="none" lIns="91440" tIns="45720" rIns="91440" bIns="45720">
            <a:spAutoFit/>
          </a:bodyPr>
          <a:lstStyle/>
          <a:p>
            <a:pPr algn="ctr"/>
            <a:r>
              <a:rPr lang="en-US" sz="5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F</a:t>
            </a:r>
            <a:r>
              <a:rPr lang="en-US"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uture Action</a:t>
            </a:r>
            <a:endParaRPr lang="en-U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5" name="TextBox 4"/>
          <p:cNvSpPr txBox="1"/>
          <p:nvPr/>
        </p:nvSpPr>
        <p:spPr>
          <a:xfrm>
            <a:off x="457200" y="2438400"/>
            <a:ext cx="8153400" cy="2468368"/>
          </a:xfrm>
          <a:prstGeom prst="rect">
            <a:avLst/>
          </a:prstGeom>
          <a:noFill/>
        </p:spPr>
        <p:txBody>
          <a:bodyPr wrap="square" rtlCol="0">
            <a:spAutoFit/>
          </a:bodyPr>
          <a:lstStyle/>
          <a:p>
            <a:pPr>
              <a:lnSpc>
                <a:spcPct val="200000"/>
              </a:lnSpc>
            </a:pPr>
            <a:r>
              <a:rPr lang="en-US" sz="2000" dirty="0" smtClean="0"/>
              <a:t>We </a:t>
            </a:r>
            <a:r>
              <a:rPr lang="en-US" sz="2000" dirty="0"/>
              <a:t>cannot walk alone.</a:t>
            </a:r>
          </a:p>
          <a:p>
            <a:pPr>
              <a:lnSpc>
                <a:spcPct val="200000"/>
              </a:lnSpc>
            </a:pPr>
            <a:r>
              <a:rPr lang="en-US" sz="2000" dirty="0"/>
              <a:t>And as we walk, we must make the pledge that we shall always march ahead.</a:t>
            </a:r>
          </a:p>
          <a:p>
            <a:pPr>
              <a:lnSpc>
                <a:spcPct val="200000"/>
              </a:lnSpc>
            </a:pPr>
            <a:r>
              <a:rPr lang="en-US" sz="2000" dirty="0"/>
              <a:t>We cannot turn back.</a:t>
            </a:r>
          </a:p>
          <a:p>
            <a:pPr>
              <a:lnSpc>
                <a:spcPct val="200000"/>
              </a:lnSpc>
            </a:pPr>
            <a:endParaRPr lang="en-US" sz="2000" dirty="0"/>
          </a:p>
        </p:txBody>
      </p:sp>
    </p:spTree>
    <p:extLst>
      <p:ext uri="{BB962C8B-B14F-4D97-AF65-F5344CB8AC3E}">
        <p14:creationId xmlns:p14="http://schemas.microsoft.com/office/powerpoint/2010/main" val="394871483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76200"/>
            <a:ext cx="3124200" cy="1749552"/>
          </a:xfrm>
          <a:prstGeom prst="rect">
            <a:avLst/>
          </a:prstGeom>
        </p:spPr>
      </p:pic>
      <p:sp>
        <p:nvSpPr>
          <p:cNvPr id="3" name="Rectangle 2"/>
          <p:cNvSpPr/>
          <p:nvPr/>
        </p:nvSpPr>
        <p:spPr>
          <a:xfrm>
            <a:off x="3886200" y="489311"/>
            <a:ext cx="4094647" cy="923330"/>
          </a:xfrm>
          <a:prstGeom prst="rect">
            <a:avLst/>
          </a:prstGeom>
          <a:noFill/>
        </p:spPr>
        <p:txBody>
          <a:bodyPr wrap="none" lIns="91440" tIns="45720" rIns="91440" bIns="45720">
            <a:spAutoFit/>
          </a:bodyPr>
          <a:lstStyle/>
          <a:p>
            <a:pPr algn="ctr"/>
            <a:r>
              <a:rPr lang="en-US" sz="5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F</a:t>
            </a:r>
            <a:r>
              <a:rPr lang="en-US"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uture Action</a:t>
            </a:r>
            <a:endParaRPr lang="en-U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5" name="TextBox 4"/>
          <p:cNvSpPr txBox="1"/>
          <p:nvPr/>
        </p:nvSpPr>
        <p:spPr>
          <a:xfrm>
            <a:off x="219501" y="1735059"/>
            <a:ext cx="8763000" cy="5122941"/>
          </a:xfrm>
          <a:prstGeom prst="rect">
            <a:avLst/>
          </a:prstGeom>
          <a:noFill/>
        </p:spPr>
        <p:txBody>
          <a:bodyPr wrap="square" rtlCol="0">
            <a:spAutoFit/>
          </a:bodyPr>
          <a:lstStyle/>
          <a:p>
            <a:pPr>
              <a:lnSpc>
                <a:spcPct val="150000"/>
              </a:lnSpc>
            </a:pPr>
            <a:r>
              <a:rPr lang="en-US" sz="2000" dirty="0" smtClean="0"/>
              <a:t>There </a:t>
            </a:r>
            <a:r>
              <a:rPr lang="en-US" sz="2000" dirty="0"/>
              <a:t>are those who are asking the devotees of civil rights, "When will you be satisfied?" We can never be satisfied as long as the Negro is the victim of the unspeakable horrors of police brutality. We can never be satisfied as long as our bodies, heavy with the fatigue of travel, cannot gain lodging in the motels of the highways and the hotels of the cities. We cannot be satisfied as long as the negro's basic mobility is from a smaller ghetto to a larger one. We can never be satisfied as long as our children are stripped of their self-hood and robbed of their dignity by signs stating: "For Whites Only." We cannot be satisfied as long as a Negro in Mississippi cannot vote and a Negro in New York believes he has nothing for which to vote. No, no, we are not satisfied, and we will not be satisfied until "justice rolls down like waters, and righteousness like a mighty stream."</a:t>
            </a:r>
          </a:p>
        </p:txBody>
      </p:sp>
    </p:spTree>
    <p:extLst>
      <p:ext uri="{BB962C8B-B14F-4D97-AF65-F5344CB8AC3E}">
        <p14:creationId xmlns:p14="http://schemas.microsoft.com/office/powerpoint/2010/main" val="270723649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76200"/>
            <a:ext cx="3124200" cy="1749552"/>
          </a:xfrm>
          <a:prstGeom prst="rect">
            <a:avLst/>
          </a:prstGeom>
        </p:spPr>
      </p:pic>
      <p:sp>
        <p:nvSpPr>
          <p:cNvPr id="3" name="Rectangle 2"/>
          <p:cNvSpPr/>
          <p:nvPr/>
        </p:nvSpPr>
        <p:spPr>
          <a:xfrm>
            <a:off x="3886200" y="489311"/>
            <a:ext cx="4094647" cy="923330"/>
          </a:xfrm>
          <a:prstGeom prst="rect">
            <a:avLst/>
          </a:prstGeom>
          <a:noFill/>
        </p:spPr>
        <p:txBody>
          <a:bodyPr wrap="none" lIns="91440" tIns="45720" rIns="91440" bIns="45720">
            <a:spAutoFit/>
          </a:bodyPr>
          <a:lstStyle/>
          <a:p>
            <a:pPr algn="ctr"/>
            <a:r>
              <a:rPr lang="en-US" sz="5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F</a:t>
            </a:r>
            <a:r>
              <a:rPr lang="en-US"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uture Action</a:t>
            </a:r>
            <a:endParaRPr lang="en-U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5" name="TextBox 4"/>
          <p:cNvSpPr txBox="1"/>
          <p:nvPr/>
        </p:nvSpPr>
        <p:spPr>
          <a:xfrm>
            <a:off x="219501" y="1735059"/>
            <a:ext cx="8763000" cy="4247317"/>
          </a:xfrm>
          <a:prstGeom prst="rect">
            <a:avLst/>
          </a:prstGeom>
          <a:noFill/>
        </p:spPr>
        <p:txBody>
          <a:bodyPr wrap="square" rtlCol="0">
            <a:spAutoFit/>
          </a:bodyPr>
          <a:lstStyle/>
          <a:p>
            <a:pPr>
              <a:lnSpc>
                <a:spcPct val="150000"/>
              </a:lnSpc>
            </a:pPr>
            <a:r>
              <a:rPr lang="en-US" sz="2000" dirty="0" smtClean="0"/>
              <a:t>I </a:t>
            </a:r>
            <a:r>
              <a:rPr lang="en-US" sz="2000" dirty="0"/>
              <a:t>am not unmindful that some of you have come here out of great trials and tribulations. Some of you have come fresh from narrow jail cells. And some of you have come from areas where your quest -- quest for freedom left you battered by the storms of persecution and staggered by the winds of police brutality. You have been the veterans of creative suffering. Continue to work with the faith that unearned suffering is redemptive. Go back to Mississippi, go back to Alabama, go back to South Carolina, go back to Georgia, go back to Louisiana, go back to the slums and ghettos of our northern cities, knowing that somehow this situation can and will be changed.</a:t>
            </a:r>
          </a:p>
        </p:txBody>
      </p:sp>
    </p:spTree>
    <p:extLst>
      <p:ext uri="{BB962C8B-B14F-4D97-AF65-F5344CB8AC3E}">
        <p14:creationId xmlns:p14="http://schemas.microsoft.com/office/powerpoint/2010/main" val="3082157809"/>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76200"/>
            <a:ext cx="3124200" cy="1749552"/>
          </a:xfrm>
          <a:prstGeom prst="rect">
            <a:avLst/>
          </a:prstGeom>
        </p:spPr>
      </p:pic>
      <p:sp>
        <p:nvSpPr>
          <p:cNvPr id="3" name="Rectangle 2"/>
          <p:cNvSpPr/>
          <p:nvPr/>
        </p:nvSpPr>
        <p:spPr>
          <a:xfrm>
            <a:off x="3886200" y="489311"/>
            <a:ext cx="4094647" cy="923330"/>
          </a:xfrm>
          <a:prstGeom prst="rect">
            <a:avLst/>
          </a:prstGeom>
          <a:noFill/>
        </p:spPr>
        <p:txBody>
          <a:bodyPr wrap="none" lIns="91440" tIns="45720" rIns="91440" bIns="45720">
            <a:spAutoFit/>
          </a:bodyPr>
          <a:lstStyle/>
          <a:p>
            <a:pPr algn="ctr"/>
            <a:r>
              <a:rPr lang="en-US" sz="5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F</a:t>
            </a:r>
            <a:r>
              <a:rPr lang="en-US"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uture Action</a:t>
            </a:r>
            <a:endParaRPr lang="en-U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5" name="TextBox 4"/>
          <p:cNvSpPr txBox="1"/>
          <p:nvPr/>
        </p:nvSpPr>
        <p:spPr>
          <a:xfrm>
            <a:off x="297976" y="2202201"/>
            <a:ext cx="8763000" cy="3785652"/>
          </a:xfrm>
          <a:prstGeom prst="rect">
            <a:avLst/>
          </a:prstGeom>
          <a:noFill/>
        </p:spPr>
        <p:txBody>
          <a:bodyPr wrap="square" rtlCol="0">
            <a:spAutoFit/>
          </a:bodyPr>
          <a:lstStyle/>
          <a:p>
            <a:pPr>
              <a:lnSpc>
                <a:spcPct val="150000"/>
              </a:lnSpc>
            </a:pPr>
            <a:r>
              <a:rPr lang="en-US" sz="2000" dirty="0" smtClean="0"/>
              <a:t>Let </a:t>
            </a:r>
            <a:r>
              <a:rPr lang="en-US" sz="2000" dirty="0"/>
              <a:t>us not wallow in the valley of despair, I say to you today, my friends.</a:t>
            </a:r>
          </a:p>
          <a:p>
            <a:pPr>
              <a:lnSpc>
                <a:spcPct val="150000"/>
              </a:lnSpc>
            </a:pPr>
            <a:r>
              <a:rPr lang="en-US" sz="2000" dirty="0"/>
              <a:t>And so even though we face the difficulties of today and tomorrow, I still have a dream. It is a dream deeply rooted in the American dream</a:t>
            </a:r>
            <a:r>
              <a:rPr lang="en-US" sz="2000" dirty="0" smtClean="0"/>
              <a:t>.</a:t>
            </a:r>
          </a:p>
          <a:p>
            <a:pPr>
              <a:lnSpc>
                <a:spcPct val="150000"/>
              </a:lnSpc>
            </a:pPr>
            <a:endParaRPr lang="en-US" sz="2000" dirty="0"/>
          </a:p>
          <a:p>
            <a:pPr>
              <a:lnSpc>
                <a:spcPct val="150000"/>
              </a:lnSpc>
            </a:pPr>
            <a:r>
              <a:rPr lang="en-US" sz="2000" b="1" dirty="0"/>
              <a:t>I have a dream </a:t>
            </a:r>
            <a:r>
              <a:rPr lang="en-US" sz="2000" dirty="0"/>
              <a:t>that one day this nation will rise up and live out the true meaning of its creed: "We hold these truths to be self-evident, that all men are created equal."</a:t>
            </a:r>
          </a:p>
          <a:p>
            <a:pPr>
              <a:lnSpc>
                <a:spcPct val="150000"/>
              </a:lnSpc>
            </a:pPr>
            <a:endParaRPr lang="en-US" sz="2000" dirty="0"/>
          </a:p>
        </p:txBody>
      </p:sp>
    </p:spTree>
    <p:extLst>
      <p:ext uri="{BB962C8B-B14F-4D97-AF65-F5344CB8AC3E}">
        <p14:creationId xmlns:p14="http://schemas.microsoft.com/office/powerpoint/2010/main" val="381981905"/>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76200"/>
            <a:ext cx="3124200" cy="1749552"/>
          </a:xfrm>
          <a:prstGeom prst="rect">
            <a:avLst/>
          </a:prstGeom>
        </p:spPr>
      </p:pic>
      <p:sp>
        <p:nvSpPr>
          <p:cNvPr id="3" name="Rectangle 2"/>
          <p:cNvSpPr/>
          <p:nvPr/>
        </p:nvSpPr>
        <p:spPr>
          <a:xfrm>
            <a:off x="3886200" y="489311"/>
            <a:ext cx="4094647" cy="923330"/>
          </a:xfrm>
          <a:prstGeom prst="rect">
            <a:avLst/>
          </a:prstGeom>
          <a:noFill/>
        </p:spPr>
        <p:txBody>
          <a:bodyPr wrap="none" lIns="91440" tIns="45720" rIns="91440" bIns="45720">
            <a:spAutoFit/>
          </a:bodyPr>
          <a:lstStyle/>
          <a:p>
            <a:pPr algn="ctr"/>
            <a:r>
              <a:rPr lang="en-US" sz="5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F</a:t>
            </a:r>
            <a:r>
              <a:rPr lang="en-US"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uture Action</a:t>
            </a:r>
            <a:endParaRPr lang="en-U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5" name="TextBox 4"/>
          <p:cNvSpPr txBox="1"/>
          <p:nvPr/>
        </p:nvSpPr>
        <p:spPr>
          <a:xfrm>
            <a:off x="297976" y="2202201"/>
            <a:ext cx="8763000" cy="3170099"/>
          </a:xfrm>
          <a:prstGeom prst="rect">
            <a:avLst/>
          </a:prstGeom>
          <a:noFill/>
        </p:spPr>
        <p:txBody>
          <a:bodyPr wrap="square" rtlCol="0">
            <a:spAutoFit/>
          </a:bodyPr>
          <a:lstStyle/>
          <a:p>
            <a:r>
              <a:rPr lang="en-US" sz="2000" b="1" dirty="0" smtClean="0"/>
              <a:t>I </a:t>
            </a:r>
            <a:r>
              <a:rPr lang="en-US" sz="2000" b="1" dirty="0"/>
              <a:t>have a dream </a:t>
            </a:r>
            <a:r>
              <a:rPr lang="en-US" sz="2000" dirty="0"/>
              <a:t>that one day on the red hills of Georgia, the sons of former slaves and the sons of former slave owners will be able to sit down together at the table of brotherhood</a:t>
            </a:r>
            <a:r>
              <a:rPr lang="en-US" sz="2000" dirty="0" smtClean="0"/>
              <a:t>.</a:t>
            </a:r>
          </a:p>
          <a:p>
            <a:endParaRPr lang="en-US" sz="2000" dirty="0"/>
          </a:p>
          <a:p>
            <a:r>
              <a:rPr lang="en-US" sz="2000" b="1" dirty="0"/>
              <a:t>I have a dream </a:t>
            </a:r>
            <a:r>
              <a:rPr lang="en-US" sz="2000" dirty="0"/>
              <a:t>that one day even the state of Mississippi, a state sweltering with the heat of injustice, sweltering with the heat of oppression, will be transformed into an oasis of freedom and justice</a:t>
            </a:r>
            <a:r>
              <a:rPr lang="en-US" sz="2000" dirty="0" smtClean="0"/>
              <a:t>.</a:t>
            </a:r>
          </a:p>
          <a:p>
            <a:endParaRPr lang="en-US" sz="2000" dirty="0"/>
          </a:p>
          <a:p>
            <a:r>
              <a:rPr lang="en-US" sz="2000" b="1" dirty="0"/>
              <a:t>I have a dream </a:t>
            </a:r>
            <a:r>
              <a:rPr lang="en-US" sz="2000" dirty="0"/>
              <a:t>that my four little children will one day live in a nation where they will not be judged by the color of their skin but by the content of their character. </a:t>
            </a:r>
          </a:p>
        </p:txBody>
      </p:sp>
    </p:spTree>
    <p:extLst>
      <p:ext uri="{BB962C8B-B14F-4D97-AF65-F5344CB8AC3E}">
        <p14:creationId xmlns:p14="http://schemas.microsoft.com/office/powerpoint/2010/main" val="14744350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76200"/>
            <a:ext cx="3124200" cy="1749552"/>
          </a:xfrm>
          <a:prstGeom prst="rect">
            <a:avLst/>
          </a:prstGeom>
        </p:spPr>
      </p:pic>
      <p:sp>
        <p:nvSpPr>
          <p:cNvPr id="3" name="Rectangle 2"/>
          <p:cNvSpPr/>
          <p:nvPr/>
        </p:nvSpPr>
        <p:spPr>
          <a:xfrm>
            <a:off x="3886200" y="489311"/>
            <a:ext cx="4094647" cy="923330"/>
          </a:xfrm>
          <a:prstGeom prst="rect">
            <a:avLst/>
          </a:prstGeom>
          <a:noFill/>
        </p:spPr>
        <p:txBody>
          <a:bodyPr wrap="none" lIns="91440" tIns="45720" rIns="91440" bIns="45720">
            <a:spAutoFit/>
          </a:bodyPr>
          <a:lstStyle/>
          <a:p>
            <a:pPr algn="ctr"/>
            <a:r>
              <a:rPr lang="en-US" sz="5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F</a:t>
            </a:r>
            <a:r>
              <a:rPr lang="en-US"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uture Action</a:t>
            </a:r>
            <a:endParaRPr lang="en-U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5" name="TextBox 4"/>
          <p:cNvSpPr txBox="1"/>
          <p:nvPr/>
        </p:nvSpPr>
        <p:spPr>
          <a:xfrm>
            <a:off x="297976" y="2202201"/>
            <a:ext cx="8763000" cy="4401205"/>
          </a:xfrm>
          <a:prstGeom prst="rect">
            <a:avLst/>
          </a:prstGeom>
          <a:noFill/>
        </p:spPr>
        <p:txBody>
          <a:bodyPr wrap="square" rtlCol="0">
            <a:spAutoFit/>
          </a:bodyPr>
          <a:lstStyle/>
          <a:p>
            <a:r>
              <a:rPr lang="en-US" sz="2000" dirty="0" smtClean="0"/>
              <a:t>I </a:t>
            </a:r>
            <a:r>
              <a:rPr lang="en-US" sz="2000" dirty="0"/>
              <a:t>have a </a:t>
            </a:r>
            <a:r>
              <a:rPr lang="en-US" sz="2000" i="1" dirty="0"/>
              <a:t>dream</a:t>
            </a:r>
            <a:r>
              <a:rPr lang="en-US" sz="2000" dirty="0"/>
              <a:t> today</a:t>
            </a:r>
            <a:r>
              <a:rPr lang="en-US" sz="2000" dirty="0" smtClean="0"/>
              <a:t>!</a:t>
            </a:r>
          </a:p>
          <a:p>
            <a:endParaRPr lang="en-US" sz="2000" dirty="0"/>
          </a:p>
          <a:p>
            <a:r>
              <a:rPr lang="en-US" sz="2000" b="1" dirty="0"/>
              <a:t>I have a dream </a:t>
            </a:r>
            <a:r>
              <a:rPr lang="en-US" sz="2000" dirty="0"/>
              <a:t>that one day, down in Alabama, with its vicious racists, with its governor having his lips dripping with the words of "interposition" and "nullification" -- one day right there in Alabama little black boys and black girls will be able to join hands with little white boys and white girls as sisters and brothers</a:t>
            </a:r>
            <a:r>
              <a:rPr lang="en-US" sz="2000" dirty="0" smtClean="0"/>
              <a:t>.</a:t>
            </a:r>
          </a:p>
          <a:p>
            <a:endParaRPr lang="en-US" sz="2000" dirty="0"/>
          </a:p>
          <a:p>
            <a:r>
              <a:rPr lang="en-US" sz="2000" dirty="0"/>
              <a:t>I have a </a:t>
            </a:r>
            <a:r>
              <a:rPr lang="en-US" sz="2000" i="1" dirty="0"/>
              <a:t>dream</a:t>
            </a:r>
            <a:r>
              <a:rPr lang="en-US" sz="2000" dirty="0"/>
              <a:t> today</a:t>
            </a:r>
            <a:r>
              <a:rPr lang="en-US" sz="2000" dirty="0" smtClean="0"/>
              <a:t>!</a:t>
            </a:r>
          </a:p>
          <a:p>
            <a:endParaRPr lang="en-US" sz="2000" dirty="0"/>
          </a:p>
          <a:p>
            <a:r>
              <a:rPr lang="en-US" sz="2000" b="1" dirty="0"/>
              <a:t>I have a dream </a:t>
            </a:r>
            <a:r>
              <a:rPr lang="en-US" sz="2000" dirty="0"/>
              <a:t>that one day every valley shall be exalted, and every hill and mountain shall be made low, the rough places will be made plain, and the crooked places will be made straight; "and the glory of the Lord shall be revealed and all flesh shall see it together."</a:t>
            </a:r>
          </a:p>
          <a:p>
            <a:endParaRPr lang="en-US" sz="2000" dirty="0"/>
          </a:p>
        </p:txBody>
      </p:sp>
    </p:spTree>
    <p:extLst>
      <p:ext uri="{BB962C8B-B14F-4D97-AF65-F5344CB8AC3E}">
        <p14:creationId xmlns:p14="http://schemas.microsoft.com/office/powerpoint/2010/main" val="292223035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76200"/>
            <a:ext cx="3124200" cy="1749552"/>
          </a:xfrm>
          <a:prstGeom prst="rect">
            <a:avLst/>
          </a:prstGeom>
        </p:spPr>
      </p:pic>
      <p:sp>
        <p:nvSpPr>
          <p:cNvPr id="3" name="Rectangle 2"/>
          <p:cNvSpPr/>
          <p:nvPr/>
        </p:nvSpPr>
        <p:spPr>
          <a:xfrm>
            <a:off x="3886200" y="489311"/>
            <a:ext cx="4094647" cy="923330"/>
          </a:xfrm>
          <a:prstGeom prst="rect">
            <a:avLst/>
          </a:prstGeom>
          <a:noFill/>
        </p:spPr>
        <p:txBody>
          <a:bodyPr wrap="none" lIns="91440" tIns="45720" rIns="91440" bIns="45720">
            <a:spAutoFit/>
          </a:bodyPr>
          <a:lstStyle/>
          <a:p>
            <a:pPr algn="ctr"/>
            <a:r>
              <a:rPr lang="en-US" sz="5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F</a:t>
            </a:r>
            <a:r>
              <a:rPr lang="en-US"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uture Action</a:t>
            </a:r>
            <a:endParaRPr lang="en-U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5" name="TextBox 4"/>
          <p:cNvSpPr txBox="1"/>
          <p:nvPr/>
        </p:nvSpPr>
        <p:spPr>
          <a:xfrm>
            <a:off x="685800" y="2202201"/>
            <a:ext cx="8077200" cy="4247317"/>
          </a:xfrm>
          <a:prstGeom prst="rect">
            <a:avLst/>
          </a:prstGeom>
          <a:noFill/>
        </p:spPr>
        <p:txBody>
          <a:bodyPr wrap="square" rtlCol="0">
            <a:spAutoFit/>
          </a:bodyPr>
          <a:lstStyle/>
          <a:p>
            <a:pPr>
              <a:lnSpc>
                <a:spcPct val="150000"/>
              </a:lnSpc>
            </a:pPr>
            <a:r>
              <a:rPr lang="en-US" sz="2000" dirty="0" smtClean="0"/>
              <a:t>This is </a:t>
            </a:r>
            <a:r>
              <a:rPr lang="en-US" sz="2000" dirty="0"/>
              <a:t>our hope, and this is the faith that I go back to the South with</a:t>
            </a:r>
            <a:r>
              <a:rPr lang="en-US" sz="2000" dirty="0" smtClean="0"/>
              <a:t>.</a:t>
            </a:r>
          </a:p>
          <a:p>
            <a:pPr>
              <a:lnSpc>
                <a:spcPct val="150000"/>
              </a:lnSpc>
            </a:pPr>
            <a:endParaRPr lang="en-US" sz="2000" dirty="0"/>
          </a:p>
          <a:p>
            <a:pPr>
              <a:lnSpc>
                <a:spcPct val="150000"/>
              </a:lnSpc>
            </a:pPr>
            <a:r>
              <a:rPr lang="en-US" sz="2000" dirty="0"/>
              <a:t>With this faith, we will be able to hew out of the mountain of despair a stone of hope. With this faith, we will be able to transform the jangling discords of our nation into a beautiful symphony of brotherhood. With this faith, we will be able to work together, to pray together, to struggle together, to go to jail together, to stand up for freedom together, knowing that we will be free one day.</a:t>
            </a:r>
          </a:p>
          <a:p>
            <a:pPr>
              <a:lnSpc>
                <a:spcPct val="150000"/>
              </a:lnSpc>
            </a:pPr>
            <a:endParaRPr lang="en-US" sz="2000" dirty="0"/>
          </a:p>
        </p:txBody>
      </p:sp>
    </p:spTree>
    <p:extLst>
      <p:ext uri="{BB962C8B-B14F-4D97-AF65-F5344CB8AC3E}">
        <p14:creationId xmlns:p14="http://schemas.microsoft.com/office/powerpoint/2010/main" val="3997491869"/>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76200"/>
            <a:ext cx="3124200" cy="1749552"/>
          </a:xfrm>
          <a:prstGeom prst="rect">
            <a:avLst/>
          </a:prstGeom>
        </p:spPr>
      </p:pic>
      <p:sp>
        <p:nvSpPr>
          <p:cNvPr id="3" name="Rectangle 2"/>
          <p:cNvSpPr/>
          <p:nvPr/>
        </p:nvSpPr>
        <p:spPr>
          <a:xfrm>
            <a:off x="3886200" y="489311"/>
            <a:ext cx="4094647" cy="923330"/>
          </a:xfrm>
          <a:prstGeom prst="rect">
            <a:avLst/>
          </a:prstGeom>
          <a:noFill/>
        </p:spPr>
        <p:txBody>
          <a:bodyPr wrap="none" lIns="91440" tIns="45720" rIns="91440" bIns="45720">
            <a:spAutoFit/>
          </a:bodyPr>
          <a:lstStyle/>
          <a:p>
            <a:pPr algn="ctr"/>
            <a:r>
              <a:rPr lang="en-US" sz="5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F</a:t>
            </a:r>
            <a:r>
              <a:rPr lang="en-US"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uture Action</a:t>
            </a:r>
            <a:endParaRPr lang="en-U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5" name="TextBox 4"/>
          <p:cNvSpPr txBox="1"/>
          <p:nvPr/>
        </p:nvSpPr>
        <p:spPr>
          <a:xfrm>
            <a:off x="228600" y="1752600"/>
            <a:ext cx="8305800" cy="5016758"/>
          </a:xfrm>
          <a:prstGeom prst="rect">
            <a:avLst/>
          </a:prstGeom>
          <a:noFill/>
        </p:spPr>
        <p:txBody>
          <a:bodyPr wrap="square" rtlCol="0">
            <a:spAutoFit/>
          </a:bodyPr>
          <a:lstStyle/>
          <a:p>
            <a:pPr>
              <a:lnSpc>
                <a:spcPct val="200000"/>
              </a:lnSpc>
            </a:pPr>
            <a:r>
              <a:rPr lang="en-US" sz="2000" dirty="0" smtClean="0"/>
              <a:t>And </a:t>
            </a:r>
            <a:r>
              <a:rPr lang="en-US" sz="2000" dirty="0"/>
              <a:t>this will be the day -- this will be the day when all of God's children will be able to sing with new meaning:</a:t>
            </a:r>
          </a:p>
          <a:p>
            <a:pPr>
              <a:lnSpc>
                <a:spcPct val="200000"/>
              </a:lnSpc>
            </a:pPr>
            <a:r>
              <a:rPr lang="en-US" sz="2000" i="1" dirty="0"/>
              <a:t>My country 'tis of thee, sweet land of liberty, of thee I sing. </a:t>
            </a:r>
            <a:endParaRPr lang="en-US" sz="2000" dirty="0"/>
          </a:p>
          <a:p>
            <a:pPr>
              <a:lnSpc>
                <a:spcPct val="200000"/>
              </a:lnSpc>
            </a:pPr>
            <a:r>
              <a:rPr lang="en-US" sz="2000" i="1" dirty="0"/>
              <a:t>Land where my fathers died, land of the Pilgrim's pride, </a:t>
            </a:r>
            <a:endParaRPr lang="en-US" sz="2000" dirty="0"/>
          </a:p>
          <a:p>
            <a:pPr>
              <a:lnSpc>
                <a:spcPct val="200000"/>
              </a:lnSpc>
            </a:pPr>
            <a:r>
              <a:rPr lang="en-US" sz="2000" i="1" dirty="0"/>
              <a:t>From every mountainside, let freedom ring! </a:t>
            </a:r>
            <a:endParaRPr lang="en-US" sz="2000" dirty="0"/>
          </a:p>
          <a:p>
            <a:pPr>
              <a:lnSpc>
                <a:spcPct val="200000"/>
              </a:lnSpc>
            </a:pPr>
            <a:r>
              <a:rPr lang="en-US" sz="2000" dirty="0"/>
              <a:t>And if America is to be a great nation, this must become true.</a:t>
            </a:r>
          </a:p>
          <a:p>
            <a:pPr>
              <a:lnSpc>
                <a:spcPct val="200000"/>
              </a:lnSpc>
            </a:pPr>
            <a:r>
              <a:rPr lang="en-US" sz="2000" dirty="0"/>
              <a:t>And so let freedom ring from the prodigious hilltops of New Hampshire.</a:t>
            </a:r>
          </a:p>
          <a:p>
            <a:pPr>
              <a:lnSpc>
                <a:spcPct val="200000"/>
              </a:lnSpc>
            </a:pPr>
            <a:r>
              <a:rPr lang="en-US" sz="2000" dirty="0"/>
              <a:t>Let freedom ring from the mighty mountains of New York</a:t>
            </a:r>
            <a:r>
              <a:rPr lang="en-US" sz="2000" dirty="0" smtClean="0"/>
              <a:t>.</a:t>
            </a:r>
            <a:endParaRPr lang="en-US" sz="2000" dirty="0"/>
          </a:p>
        </p:txBody>
      </p:sp>
    </p:spTree>
    <p:extLst>
      <p:ext uri="{BB962C8B-B14F-4D97-AF65-F5344CB8AC3E}">
        <p14:creationId xmlns:p14="http://schemas.microsoft.com/office/powerpoint/2010/main" val="119123906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1219200" y="990600"/>
            <a:ext cx="6629401" cy="4708981"/>
          </a:xfrm>
          <a:prstGeom prst="rect">
            <a:avLst/>
          </a:prstGeom>
          <a:noFill/>
        </p:spPr>
        <p:txBody>
          <a:bodyPr wrap="square" lIns="91440" tIns="45720" rIns="91440" bIns="45720">
            <a:spAutoFit/>
          </a:bodyPr>
          <a:lstStyle/>
          <a:p>
            <a:pPr algn="ctr"/>
            <a:r>
              <a:rPr lang="en-US" sz="6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15 Little Known Facts about Martin Luther King, Jr.’s “I Have a Dream” Speech</a:t>
            </a:r>
            <a:endParaRPr lang="en-US" sz="6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553011001"/>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76200"/>
            <a:ext cx="3124200" cy="1749552"/>
          </a:xfrm>
          <a:prstGeom prst="rect">
            <a:avLst/>
          </a:prstGeom>
        </p:spPr>
      </p:pic>
      <p:sp>
        <p:nvSpPr>
          <p:cNvPr id="3" name="Rectangle 2"/>
          <p:cNvSpPr/>
          <p:nvPr/>
        </p:nvSpPr>
        <p:spPr>
          <a:xfrm>
            <a:off x="3886200" y="489311"/>
            <a:ext cx="4094647" cy="923330"/>
          </a:xfrm>
          <a:prstGeom prst="rect">
            <a:avLst/>
          </a:prstGeom>
          <a:noFill/>
        </p:spPr>
        <p:txBody>
          <a:bodyPr wrap="none" lIns="91440" tIns="45720" rIns="91440" bIns="45720">
            <a:spAutoFit/>
          </a:bodyPr>
          <a:lstStyle/>
          <a:p>
            <a:pPr algn="ctr"/>
            <a:r>
              <a:rPr lang="en-US" sz="5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F</a:t>
            </a:r>
            <a:r>
              <a:rPr lang="en-US"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uture Action</a:t>
            </a:r>
            <a:endParaRPr lang="en-U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5" name="TextBox 4"/>
          <p:cNvSpPr txBox="1"/>
          <p:nvPr/>
        </p:nvSpPr>
        <p:spPr>
          <a:xfrm>
            <a:off x="342900" y="1905000"/>
            <a:ext cx="8305800" cy="5546134"/>
          </a:xfrm>
          <a:prstGeom prst="rect">
            <a:avLst/>
          </a:prstGeom>
          <a:noFill/>
        </p:spPr>
        <p:txBody>
          <a:bodyPr wrap="square" rtlCol="0">
            <a:spAutoFit/>
          </a:bodyPr>
          <a:lstStyle/>
          <a:p>
            <a:pPr>
              <a:lnSpc>
                <a:spcPct val="200000"/>
              </a:lnSpc>
            </a:pPr>
            <a:r>
              <a:rPr lang="en-US" sz="2000" dirty="0" smtClean="0"/>
              <a:t>Let </a:t>
            </a:r>
            <a:r>
              <a:rPr lang="en-US" sz="2000" dirty="0"/>
              <a:t>freedom ring from the heightening Alleghenies of Pennsylvania. </a:t>
            </a:r>
          </a:p>
          <a:p>
            <a:pPr>
              <a:lnSpc>
                <a:spcPct val="200000"/>
              </a:lnSpc>
            </a:pPr>
            <a:r>
              <a:rPr lang="en-US" sz="2000" dirty="0"/>
              <a:t>Let freedom ring from the snow-capped Rockies of Colorado.</a:t>
            </a:r>
          </a:p>
          <a:p>
            <a:pPr>
              <a:lnSpc>
                <a:spcPct val="200000"/>
              </a:lnSpc>
            </a:pPr>
            <a:r>
              <a:rPr lang="en-US" sz="2000" dirty="0"/>
              <a:t>Let freedom ring from the curvaceous slopes of California.</a:t>
            </a:r>
          </a:p>
          <a:p>
            <a:pPr>
              <a:lnSpc>
                <a:spcPct val="200000"/>
              </a:lnSpc>
            </a:pPr>
            <a:r>
              <a:rPr lang="en-US" sz="2000" dirty="0"/>
              <a:t>But not only that:</a:t>
            </a:r>
          </a:p>
          <a:p>
            <a:pPr>
              <a:lnSpc>
                <a:spcPct val="200000"/>
              </a:lnSpc>
            </a:pPr>
            <a:r>
              <a:rPr lang="en-US" sz="2000" dirty="0"/>
              <a:t>Let freedom ring from Stone Mountain of Georgia.</a:t>
            </a:r>
          </a:p>
          <a:p>
            <a:pPr>
              <a:lnSpc>
                <a:spcPct val="200000"/>
              </a:lnSpc>
            </a:pPr>
            <a:r>
              <a:rPr lang="en-US" sz="2000" dirty="0"/>
              <a:t>Let freedom ring from Lookout Mountain of Tennessee.</a:t>
            </a:r>
          </a:p>
          <a:p>
            <a:pPr>
              <a:lnSpc>
                <a:spcPct val="200000"/>
              </a:lnSpc>
            </a:pPr>
            <a:r>
              <a:rPr lang="en-US" sz="2000" dirty="0"/>
              <a:t>Let freedom ring from every hill and molehill of Mississippi.</a:t>
            </a:r>
          </a:p>
          <a:p>
            <a:pPr>
              <a:lnSpc>
                <a:spcPct val="200000"/>
              </a:lnSpc>
            </a:pPr>
            <a:r>
              <a:rPr lang="en-US" sz="2000" dirty="0"/>
              <a:t>From every mountainside, let freedom ring.</a:t>
            </a:r>
          </a:p>
          <a:p>
            <a:pPr>
              <a:lnSpc>
                <a:spcPct val="200000"/>
              </a:lnSpc>
            </a:pPr>
            <a:r>
              <a:rPr lang="en-US" sz="2000" dirty="0" smtClean="0"/>
              <a:t>s</a:t>
            </a:r>
            <a:endParaRPr lang="en-US" sz="2000" dirty="0"/>
          </a:p>
        </p:txBody>
      </p:sp>
    </p:spTree>
    <p:extLst>
      <p:ext uri="{BB962C8B-B14F-4D97-AF65-F5344CB8AC3E}">
        <p14:creationId xmlns:p14="http://schemas.microsoft.com/office/powerpoint/2010/main" val="4128796264"/>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76200"/>
            <a:ext cx="3124200" cy="1749552"/>
          </a:xfrm>
          <a:prstGeom prst="rect">
            <a:avLst/>
          </a:prstGeom>
        </p:spPr>
      </p:pic>
      <p:sp>
        <p:nvSpPr>
          <p:cNvPr id="3" name="Rectangle 2"/>
          <p:cNvSpPr/>
          <p:nvPr/>
        </p:nvSpPr>
        <p:spPr>
          <a:xfrm>
            <a:off x="3886200" y="489311"/>
            <a:ext cx="4094647" cy="923330"/>
          </a:xfrm>
          <a:prstGeom prst="rect">
            <a:avLst/>
          </a:prstGeom>
          <a:noFill/>
        </p:spPr>
        <p:txBody>
          <a:bodyPr wrap="none" lIns="91440" tIns="45720" rIns="91440" bIns="45720">
            <a:spAutoFit/>
          </a:bodyPr>
          <a:lstStyle/>
          <a:p>
            <a:pPr algn="ctr"/>
            <a:r>
              <a:rPr lang="en-US" sz="5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F</a:t>
            </a:r>
            <a:r>
              <a:rPr lang="en-US"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uture Action</a:t>
            </a:r>
            <a:endParaRPr lang="en-U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5" name="TextBox 4"/>
          <p:cNvSpPr txBox="1"/>
          <p:nvPr/>
        </p:nvSpPr>
        <p:spPr>
          <a:xfrm>
            <a:off x="342900" y="1905000"/>
            <a:ext cx="8305800" cy="4930581"/>
          </a:xfrm>
          <a:prstGeom prst="rect">
            <a:avLst/>
          </a:prstGeom>
          <a:noFill/>
        </p:spPr>
        <p:txBody>
          <a:bodyPr wrap="square" rtlCol="0">
            <a:spAutoFit/>
          </a:bodyPr>
          <a:lstStyle/>
          <a:p>
            <a:pPr>
              <a:lnSpc>
                <a:spcPct val="200000"/>
              </a:lnSpc>
            </a:pPr>
            <a:r>
              <a:rPr lang="en-US" sz="2000" dirty="0" smtClean="0"/>
              <a:t>And </a:t>
            </a:r>
            <a:r>
              <a:rPr lang="en-US" sz="2000" dirty="0"/>
              <a:t>when this happens, and when we allow freedom ring, when we let it ring from every village and every hamlet, from every state and every city, we will be able to speed up that day when </a:t>
            </a:r>
            <a:r>
              <a:rPr lang="en-US" sz="2000" i="1" dirty="0"/>
              <a:t>all</a:t>
            </a:r>
            <a:r>
              <a:rPr lang="en-US" sz="2000" dirty="0"/>
              <a:t> of God's children, black men and white men, Jews and Gentiles, Protestants and Catholics, will be able to join hands and sing in the words of the old Negro spiritual:</a:t>
            </a:r>
          </a:p>
          <a:p>
            <a:pPr>
              <a:lnSpc>
                <a:spcPct val="200000"/>
              </a:lnSpc>
            </a:pPr>
            <a:r>
              <a:rPr lang="en-US" sz="2000" dirty="0"/>
              <a:t>                </a:t>
            </a:r>
            <a:r>
              <a:rPr lang="en-US" sz="2000" i="1" dirty="0"/>
              <a:t>Free at last! Free at last!</a:t>
            </a:r>
            <a:endParaRPr lang="en-US" sz="2000" dirty="0"/>
          </a:p>
          <a:p>
            <a:pPr>
              <a:lnSpc>
                <a:spcPct val="200000"/>
              </a:lnSpc>
            </a:pPr>
            <a:r>
              <a:rPr lang="en-US" sz="2000" i="1" dirty="0"/>
              <a:t>                Thank God Almighty, we are free at last!</a:t>
            </a:r>
            <a:endParaRPr lang="en-US" sz="2000" dirty="0"/>
          </a:p>
          <a:p>
            <a:pPr>
              <a:lnSpc>
                <a:spcPct val="200000"/>
              </a:lnSpc>
            </a:pPr>
            <a:endParaRPr lang="en-US" sz="2000" dirty="0"/>
          </a:p>
        </p:txBody>
      </p:sp>
    </p:spTree>
    <p:extLst>
      <p:ext uri="{BB962C8B-B14F-4D97-AF65-F5344CB8AC3E}">
        <p14:creationId xmlns:p14="http://schemas.microsoft.com/office/powerpoint/2010/main" val="195743023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p:nvPr/>
        </p:nvSpPr>
        <p:spPr>
          <a:xfrm>
            <a:off x="228600" y="228600"/>
            <a:ext cx="8915400" cy="5672322"/>
          </a:xfrm>
          <a:prstGeom prst="rect">
            <a:avLst/>
          </a:prstGeom>
        </p:spPr>
        <p:txBody>
          <a:bodyPr wrap="square">
            <a:spAutoFit/>
          </a:bodyPr>
          <a:lstStyle/>
          <a:p>
            <a:pPr marL="457200" indent="-457200">
              <a:lnSpc>
                <a:spcPct val="130000"/>
              </a:lnSpc>
              <a:buAutoNum type="arabicPeriod"/>
            </a:pPr>
            <a:r>
              <a:rPr lang="en-US" sz="2800" dirty="0" smtClean="0">
                <a:solidFill>
                  <a:srgbClr val="FFFFFF"/>
                </a:solidFill>
              </a:rPr>
              <a:t>King </a:t>
            </a:r>
            <a:r>
              <a:rPr lang="en-US" sz="2800" dirty="0">
                <a:solidFill>
                  <a:srgbClr val="FFFFFF"/>
                </a:solidFill>
              </a:rPr>
              <a:t>had </a:t>
            </a:r>
            <a:r>
              <a:rPr lang="en-US" sz="2800" b="1" dirty="0">
                <a:solidFill>
                  <a:srgbClr val="FFFFFF"/>
                </a:solidFill>
              </a:rPr>
              <a:t>previously used his "dream" rhetoric before </a:t>
            </a:r>
            <a:r>
              <a:rPr lang="en-US" sz="2800" dirty="0" smtClean="0">
                <a:solidFill>
                  <a:srgbClr val="FFFFFF"/>
                </a:solidFill>
              </a:rPr>
              <a:t>—as </a:t>
            </a:r>
            <a:r>
              <a:rPr lang="en-US" sz="2800" dirty="0">
                <a:solidFill>
                  <a:srgbClr val="FFFFFF"/>
                </a:solidFill>
              </a:rPr>
              <a:t>he acknowledged — in lesser-known speeches</a:t>
            </a:r>
            <a:r>
              <a:rPr lang="en-US" sz="2800" dirty="0" smtClean="0">
                <a:solidFill>
                  <a:srgbClr val="FFFFFF"/>
                </a:solidFill>
              </a:rPr>
              <a:t>.</a:t>
            </a:r>
          </a:p>
          <a:p>
            <a:pPr marL="457200" indent="-457200">
              <a:lnSpc>
                <a:spcPct val="130000"/>
              </a:lnSpc>
              <a:buAutoNum type="arabicPeriod"/>
            </a:pPr>
            <a:endParaRPr lang="en-US" sz="2800" dirty="0">
              <a:solidFill>
                <a:srgbClr val="FFFFFF"/>
              </a:solidFill>
            </a:endParaRPr>
          </a:p>
          <a:p>
            <a:pPr>
              <a:lnSpc>
                <a:spcPct val="130000"/>
              </a:lnSpc>
            </a:pPr>
            <a:r>
              <a:rPr lang="en-US" sz="2800" dirty="0">
                <a:solidFill>
                  <a:srgbClr val="FFFFFF"/>
                </a:solidFill>
              </a:rPr>
              <a:t>2. King </a:t>
            </a:r>
            <a:r>
              <a:rPr lang="en-US" sz="2800" b="1" dirty="0">
                <a:solidFill>
                  <a:srgbClr val="FFFFFF"/>
                </a:solidFill>
              </a:rPr>
              <a:t>may have taken the "dream" </a:t>
            </a:r>
            <a:r>
              <a:rPr lang="en-US" sz="2800" b="1" dirty="0" smtClean="0">
                <a:solidFill>
                  <a:srgbClr val="FFFFFF"/>
                </a:solidFill>
              </a:rPr>
              <a:t>language from then 22-year old </a:t>
            </a:r>
            <a:r>
              <a:rPr lang="en-US" sz="2800" b="1" dirty="0" err="1" smtClean="0">
                <a:solidFill>
                  <a:srgbClr val="FFFFFF"/>
                </a:solidFill>
              </a:rPr>
              <a:t>Prathia</a:t>
            </a:r>
            <a:r>
              <a:rPr lang="en-US" sz="2800" b="1" dirty="0" smtClean="0">
                <a:solidFill>
                  <a:srgbClr val="FFFFFF"/>
                </a:solidFill>
              </a:rPr>
              <a:t> Hall</a:t>
            </a:r>
            <a:r>
              <a:rPr lang="en-US" sz="2800" dirty="0" smtClean="0">
                <a:solidFill>
                  <a:srgbClr val="FFFFFF"/>
                </a:solidFill>
              </a:rPr>
              <a:t>, </a:t>
            </a:r>
            <a:r>
              <a:rPr lang="en-US" sz="2800" dirty="0">
                <a:solidFill>
                  <a:srgbClr val="FFFFFF"/>
                </a:solidFill>
              </a:rPr>
              <a:t>who used it during a speech at the burnt remains of the Mount Olive Baptist Church in 1962. </a:t>
            </a:r>
            <a:endParaRPr lang="en-US" sz="2800" dirty="0" smtClean="0">
              <a:solidFill>
                <a:srgbClr val="FFFFFF"/>
              </a:solidFill>
            </a:endParaRPr>
          </a:p>
          <a:p>
            <a:pPr>
              <a:lnSpc>
                <a:spcPct val="130000"/>
              </a:lnSpc>
            </a:pPr>
            <a:endParaRPr lang="en-US" sz="2800" dirty="0">
              <a:solidFill>
                <a:srgbClr val="FFFFFF"/>
              </a:solidFill>
            </a:endParaRPr>
          </a:p>
          <a:p>
            <a:pPr>
              <a:lnSpc>
                <a:spcPct val="130000"/>
              </a:lnSpc>
            </a:pPr>
            <a:r>
              <a:rPr lang="en-US" sz="2800" dirty="0">
                <a:solidFill>
                  <a:srgbClr val="FFFFFF"/>
                </a:solidFill>
              </a:rPr>
              <a:t>3. The night before the speech, </a:t>
            </a:r>
            <a:r>
              <a:rPr lang="en-US" sz="2800" b="1" dirty="0">
                <a:solidFill>
                  <a:srgbClr val="FFFFFF"/>
                </a:solidFill>
              </a:rPr>
              <a:t>King's adviser Wyatt Walker </a:t>
            </a:r>
            <a:r>
              <a:rPr lang="en-US" sz="2800" dirty="0">
                <a:solidFill>
                  <a:srgbClr val="FFFFFF"/>
                </a:solidFill>
              </a:rPr>
              <a:t>suggested he not use any of that "dream" stuff during the March on Washington speech, calling </a:t>
            </a:r>
            <a:r>
              <a:rPr lang="en-US" sz="2800" dirty="0" smtClean="0">
                <a:solidFill>
                  <a:srgbClr val="FFFFFF"/>
                </a:solidFill>
              </a:rPr>
              <a:t>it “trite and “cliché.”     </a:t>
            </a:r>
            <a:endParaRPr lang="en-US" sz="2800" dirty="0">
              <a:solidFill>
                <a:srgbClr val="FFFFFF"/>
              </a:solidFill>
            </a:endParaRPr>
          </a:p>
        </p:txBody>
      </p:sp>
    </p:spTree>
    <p:extLst>
      <p:ext uri="{BB962C8B-B14F-4D97-AF65-F5344CB8AC3E}">
        <p14:creationId xmlns:p14="http://schemas.microsoft.com/office/powerpoint/2010/main" val="259327400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762000" y="457200"/>
            <a:ext cx="7772400" cy="5262980"/>
          </a:xfrm>
          <a:prstGeom prst="rect">
            <a:avLst/>
          </a:prstGeom>
        </p:spPr>
        <p:txBody>
          <a:bodyPr wrap="square">
            <a:spAutoFit/>
          </a:bodyPr>
          <a:lstStyle/>
          <a:p>
            <a:r>
              <a:rPr lang="en-US" sz="2800" b="1" dirty="0">
                <a:solidFill>
                  <a:srgbClr val="FFFFFF"/>
                </a:solidFill>
              </a:rPr>
              <a:t>4.</a:t>
            </a:r>
            <a:r>
              <a:rPr lang="en-US" sz="2800" dirty="0">
                <a:solidFill>
                  <a:srgbClr val="FFFFFF"/>
                </a:solidFill>
              </a:rPr>
              <a:t> King didn't write the speech entirely by himself. The first draft was written by his advisers Stanley </a:t>
            </a:r>
            <a:r>
              <a:rPr lang="en-US" sz="2800" dirty="0" err="1">
                <a:solidFill>
                  <a:srgbClr val="FFFFFF"/>
                </a:solidFill>
              </a:rPr>
              <a:t>Levison</a:t>
            </a:r>
            <a:r>
              <a:rPr lang="en-US" sz="2800" dirty="0">
                <a:solidFill>
                  <a:srgbClr val="FFFFFF"/>
                </a:solidFill>
              </a:rPr>
              <a:t> and Clarence Jones, and the final speech included input from many others. </a:t>
            </a:r>
            <a:endParaRPr lang="en-US" sz="2800" dirty="0" smtClean="0">
              <a:solidFill>
                <a:srgbClr val="FFFFFF"/>
              </a:solidFill>
            </a:endParaRPr>
          </a:p>
          <a:p>
            <a:endParaRPr lang="en-US" sz="2800" dirty="0">
              <a:solidFill>
                <a:srgbClr val="FFFFFF"/>
              </a:solidFill>
            </a:endParaRPr>
          </a:p>
          <a:p>
            <a:r>
              <a:rPr lang="en-US" sz="2800" b="1" dirty="0">
                <a:solidFill>
                  <a:srgbClr val="FFFFFF"/>
                </a:solidFill>
              </a:rPr>
              <a:t>5.</a:t>
            </a:r>
            <a:r>
              <a:rPr lang="en-US" sz="2800" dirty="0">
                <a:solidFill>
                  <a:srgbClr val="FFFFFF"/>
                </a:solidFill>
              </a:rPr>
              <a:t> The day before, King and his advisers met to discuss the speech in the lobby of the Willard Hotel </a:t>
            </a:r>
            <a:r>
              <a:rPr lang="en-US" sz="2800" dirty="0" smtClean="0">
                <a:solidFill>
                  <a:srgbClr val="FFFFFF"/>
                </a:solidFill>
              </a:rPr>
              <a:t>because it would be harder to wiretap than </a:t>
            </a:r>
            <a:r>
              <a:rPr lang="en-US" sz="2800" dirty="0">
                <a:solidFill>
                  <a:srgbClr val="FFFFFF"/>
                </a:solidFill>
              </a:rPr>
              <a:t>a suite. </a:t>
            </a:r>
            <a:endParaRPr lang="en-US" sz="2800" dirty="0" smtClean="0">
              <a:solidFill>
                <a:srgbClr val="FFFFFF"/>
              </a:solidFill>
            </a:endParaRPr>
          </a:p>
          <a:p>
            <a:endParaRPr lang="en-US" sz="2800" dirty="0">
              <a:solidFill>
                <a:srgbClr val="FFFFFF"/>
              </a:solidFill>
            </a:endParaRPr>
          </a:p>
          <a:p>
            <a:r>
              <a:rPr lang="en-US" sz="2800" b="1" dirty="0">
                <a:solidFill>
                  <a:srgbClr val="FFFFFF"/>
                </a:solidFill>
              </a:rPr>
              <a:t>6.</a:t>
            </a:r>
            <a:r>
              <a:rPr lang="en-US" sz="2800" dirty="0">
                <a:solidFill>
                  <a:srgbClr val="FFFFFF"/>
                </a:solidFill>
              </a:rPr>
              <a:t> </a:t>
            </a:r>
            <a:r>
              <a:rPr lang="en-US" sz="2800" b="1" dirty="0">
                <a:solidFill>
                  <a:srgbClr val="FFFFFF"/>
                </a:solidFill>
              </a:rPr>
              <a:t>King was up until 4 a.m. the night before </a:t>
            </a:r>
            <a:r>
              <a:rPr lang="en-US" sz="2800" dirty="0">
                <a:solidFill>
                  <a:srgbClr val="FFFFFF"/>
                </a:solidFill>
              </a:rPr>
              <a:t>working on the speech. </a:t>
            </a:r>
          </a:p>
        </p:txBody>
      </p:sp>
    </p:spTree>
    <p:extLst>
      <p:ext uri="{BB962C8B-B14F-4D97-AF65-F5344CB8AC3E}">
        <p14:creationId xmlns:p14="http://schemas.microsoft.com/office/powerpoint/2010/main" val="420623241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762000" y="609600"/>
            <a:ext cx="7543800" cy="5262980"/>
          </a:xfrm>
          <a:prstGeom prst="rect">
            <a:avLst/>
          </a:prstGeom>
        </p:spPr>
        <p:txBody>
          <a:bodyPr wrap="square">
            <a:spAutoFit/>
          </a:bodyPr>
          <a:lstStyle/>
          <a:p>
            <a:r>
              <a:rPr lang="en-US" sz="2400" b="1" dirty="0">
                <a:solidFill>
                  <a:srgbClr val="FFFFFF"/>
                </a:solidFill>
              </a:rPr>
              <a:t>7.</a:t>
            </a:r>
            <a:r>
              <a:rPr lang="en-US" sz="2400" dirty="0">
                <a:solidFill>
                  <a:srgbClr val="FFFFFF"/>
                </a:solidFill>
              </a:rPr>
              <a:t> </a:t>
            </a:r>
            <a:r>
              <a:rPr lang="en-US" sz="2800" dirty="0">
                <a:solidFill>
                  <a:srgbClr val="FFFFFF"/>
                </a:solidFill>
              </a:rPr>
              <a:t>The original draft was entitled "Normalcy - Never Again" and didn't contain any references to King's dreams. </a:t>
            </a:r>
            <a:endParaRPr lang="en-US" sz="2800" dirty="0" smtClean="0">
              <a:solidFill>
                <a:srgbClr val="FFFFFF"/>
              </a:solidFill>
            </a:endParaRPr>
          </a:p>
          <a:p>
            <a:endParaRPr lang="en-US" sz="2800" dirty="0">
              <a:solidFill>
                <a:srgbClr val="FFFFFF"/>
              </a:solidFill>
            </a:endParaRPr>
          </a:p>
          <a:p>
            <a:r>
              <a:rPr lang="en-US" sz="2800" b="1" dirty="0">
                <a:solidFill>
                  <a:srgbClr val="FFFFFF"/>
                </a:solidFill>
              </a:rPr>
              <a:t>8. Before the speech, King told an aide that he wanted to </a:t>
            </a:r>
            <a:r>
              <a:rPr lang="en-US" sz="2800" b="1" dirty="0" smtClean="0">
                <a:solidFill>
                  <a:srgbClr val="FFFFFF"/>
                </a:solidFill>
              </a:rPr>
              <a:t>deliver, “a sort of a Gettysburg Address.</a:t>
            </a:r>
            <a:r>
              <a:rPr lang="en-US" sz="2800" b="1" dirty="0">
                <a:solidFill>
                  <a:srgbClr val="FFFFFF"/>
                </a:solidFill>
              </a:rPr>
              <a:t>"</a:t>
            </a:r>
            <a:r>
              <a:rPr lang="en-US" sz="2800" dirty="0">
                <a:solidFill>
                  <a:srgbClr val="FFFFFF"/>
                </a:solidFill>
              </a:rPr>
              <a:t> (Nailed it.</a:t>
            </a:r>
            <a:r>
              <a:rPr lang="en-US" sz="2800" dirty="0" smtClean="0">
                <a:solidFill>
                  <a:srgbClr val="FFFFFF"/>
                </a:solidFill>
              </a:rPr>
              <a:t>)</a:t>
            </a:r>
          </a:p>
          <a:p>
            <a:endParaRPr lang="en-US" sz="2800" dirty="0">
              <a:solidFill>
                <a:srgbClr val="FFFFFF"/>
              </a:solidFill>
            </a:endParaRPr>
          </a:p>
          <a:p>
            <a:r>
              <a:rPr lang="en-US" sz="2800" b="1" dirty="0">
                <a:solidFill>
                  <a:srgbClr val="FFFFFF"/>
                </a:solidFill>
              </a:rPr>
              <a:t>9.</a:t>
            </a:r>
            <a:r>
              <a:rPr lang="en-US" sz="2800" dirty="0">
                <a:solidFill>
                  <a:srgbClr val="FFFFFF"/>
                </a:solidFill>
              </a:rPr>
              <a:t> </a:t>
            </a:r>
            <a:r>
              <a:rPr lang="en-US" sz="2800" b="1" dirty="0">
                <a:solidFill>
                  <a:srgbClr val="FFFFFF"/>
                </a:solidFill>
              </a:rPr>
              <a:t>King was the final speaker of the day</a:t>
            </a:r>
            <a:r>
              <a:rPr lang="en-US" sz="2800" dirty="0">
                <a:solidFill>
                  <a:srgbClr val="FFFFFF"/>
                </a:solidFill>
              </a:rPr>
              <a:t>, and some attendees — hot, tired, and anticipating a long trip home — had already left before he took the podium. </a:t>
            </a:r>
            <a:r>
              <a:rPr lang="en-US" sz="2800" dirty="0" smtClean="0">
                <a:solidFill>
                  <a:srgbClr val="FFFFFF"/>
                </a:solidFill>
              </a:rPr>
              <a:t> (Sound familiar?)</a:t>
            </a:r>
            <a:endParaRPr lang="en-US" sz="2800" dirty="0">
              <a:solidFill>
                <a:srgbClr val="FFFFFF"/>
              </a:solidFill>
            </a:endParaRPr>
          </a:p>
        </p:txBody>
      </p:sp>
    </p:spTree>
    <p:extLst>
      <p:ext uri="{BB962C8B-B14F-4D97-AF65-F5344CB8AC3E}">
        <p14:creationId xmlns:p14="http://schemas.microsoft.com/office/powerpoint/2010/main" val="50330565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609600" y="838200"/>
            <a:ext cx="7924800" cy="5262980"/>
          </a:xfrm>
          <a:prstGeom prst="rect">
            <a:avLst/>
          </a:prstGeom>
        </p:spPr>
        <p:txBody>
          <a:bodyPr wrap="square">
            <a:spAutoFit/>
          </a:bodyPr>
          <a:lstStyle/>
          <a:p>
            <a:r>
              <a:rPr lang="en-US" sz="2800" b="1" dirty="0">
                <a:solidFill>
                  <a:srgbClr val="FFFFFF"/>
                </a:solidFill>
              </a:rPr>
              <a:t>10.</a:t>
            </a:r>
            <a:r>
              <a:rPr lang="en-US" sz="2800" dirty="0">
                <a:solidFill>
                  <a:srgbClr val="FFFFFF"/>
                </a:solidFill>
              </a:rPr>
              <a:t> King put aside his prepared remarks </a:t>
            </a:r>
            <a:r>
              <a:rPr lang="en-US" sz="2800" dirty="0" smtClean="0">
                <a:solidFill>
                  <a:srgbClr val="FFFFFF"/>
                </a:solidFill>
              </a:rPr>
              <a:t>and</a:t>
            </a:r>
            <a:r>
              <a:rPr lang="en-US" sz="2800" dirty="0">
                <a:solidFill>
                  <a:srgbClr val="FFFFFF"/>
                </a:solidFill>
              </a:rPr>
              <a:t> </a:t>
            </a:r>
            <a:r>
              <a:rPr lang="en-US" sz="2800" dirty="0" smtClean="0">
                <a:solidFill>
                  <a:srgbClr val="FFFFFF"/>
                </a:solidFill>
              </a:rPr>
              <a:t> went right to the </a:t>
            </a:r>
            <a:r>
              <a:rPr lang="en-US" sz="2800" dirty="0">
                <a:solidFill>
                  <a:srgbClr val="FFFFFF"/>
                </a:solidFill>
              </a:rPr>
              <a:t>"dream" section of the speech after his friend </a:t>
            </a:r>
            <a:r>
              <a:rPr lang="en-US" sz="2800" dirty="0" err="1">
                <a:solidFill>
                  <a:srgbClr val="FFFFFF"/>
                </a:solidFill>
              </a:rPr>
              <a:t>Mahalia</a:t>
            </a:r>
            <a:r>
              <a:rPr lang="en-US" sz="2800" dirty="0">
                <a:solidFill>
                  <a:srgbClr val="FFFFFF"/>
                </a:solidFill>
              </a:rPr>
              <a:t> Jackson, a gospel singer, shouted out to him: "Tell '</a:t>
            </a:r>
            <a:r>
              <a:rPr lang="en-US" sz="2800" dirty="0" err="1">
                <a:solidFill>
                  <a:srgbClr val="FFFFFF"/>
                </a:solidFill>
              </a:rPr>
              <a:t>em</a:t>
            </a:r>
            <a:r>
              <a:rPr lang="en-US" sz="2800" dirty="0">
                <a:solidFill>
                  <a:srgbClr val="FFFFFF"/>
                </a:solidFill>
              </a:rPr>
              <a:t> about the dream, Martin</a:t>
            </a:r>
            <a:r>
              <a:rPr lang="en-US" sz="2800" dirty="0" smtClean="0">
                <a:solidFill>
                  <a:srgbClr val="FFFFFF"/>
                </a:solidFill>
              </a:rPr>
              <a:t>.”</a:t>
            </a:r>
          </a:p>
          <a:p>
            <a:endParaRPr lang="en-US" sz="2800" dirty="0">
              <a:solidFill>
                <a:srgbClr val="FFFFFF"/>
              </a:solidFill>
            </a:endParaRPr>
          </a:p>
          <a:p>
            <a:r>
              <a:rPr lang="en-US" sz="2800" b="1" dirty="0">
                <a:solidFill>
                  <a:srgbClr val="FFFFFF"/>
                </a:solidFill>
              </a:rPr>
              <a:t>11.</a:t>
            </a:r>
            <a:r>
              <a:rPr lang="en-US" sz="2800" dirty="0">
                <a:solidFill>
                  <a:srgbClr val="FFFFFF"/>
                </a:solidFill>
              </a:rPr>
              <a:t> </a:t>
            </a:r>
            <a:r>
              <a:rPr lang="en-US" sz="2800" b="1" dirty="0">
                <a:solidFill>
                  <a:srgbClr val="FFFFFF"/>
                </a:solidFill>
              </a:rPr>
              <a:t>King borrowed a long passage about freedom ringing from various mountains across the country </a:t>
            </a:r>
            <a:r>
              <a:rPr lang="en-US" sz="2800" b="1" dirty="0" smtClean="0">
                <a:solidFill>
                  <a:srgbClr val="FFFFFF"/>
                </a:solidFill>
              </a:rPr>
              <a:t>from a 1952 speech by Rev. Archibald </a:t>
            </a:r>
          </a:p>
          <a:p>
            <a:endParaRPr lang="en-US" sz="2800" b="1" dirty="0">
              <a:solidFill>
                <a:srgbClr val="FFFFFF"/>
              </a:solidFill>
            </a:endParaRPr>
          </a:p>
          <a:p>
            <a:r>
              <a:rPr lang="en-US" sz="2800" b="1" dirty="0" smtClean="0">
                <a:solidFill>
                  <a:srgbClr val="FFFFFF"/>
                </a:solidFill>
              </a:rPr>
              <a:t>12</a:t>
            </a:r>
            <a:r>
              <a:rPr lang="en-US" sz="2800" b="1" dirty="0">
                <a:solidFill>
                  <a:srgbClr val="FFFFFF"/>
                </a:solidFill>
              </a:rPr>
              <a:t>.</a:t>
            </a:r>
            <a:r>
              <a:rPr lang="en-US" sz="2800" dirty="0">
                <a:solidFill>
                  <a:srgbClr val="FFFFFF"/>
                </a:solidFill>
              </a:rPr>
              <a:t> Watching the speech from the White House, President Kennedy </a:t>
            </a:r>
            <a:r>
              <a:rPr lang="en-US" sz="2800" dirty="0" smtClean="0">
                <a:solidFill>
                  <a:srgbClr val="FFFFFF"/>
                </a:solidFill>
              </a:rPr>
              <a:t>remarked, “That guy is really good."</a:t>
            </a:r>
            <a:endParaRPr lang="en-US" sz="2800" dirty="0">
              <a:solidFill>
                <a:srgbClr val="FFFFFF"/>
              </a:solidFill>
            </a:endParaRPr>
          </a:p>
        </p:txBody>
      </p:sp>
    </p:spTree>
    <p:extLst>
      <p:ext uri="{BB962C8B-B14F-4D97-AF65-F5344CB8AC3E}">
        <p14:creationId xmlns:p14="http://schemas.microsoft.com/office/powerpoint/2010/main" val="23022429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228600" y="152400"/>
            <a:ext cx="8915400" cy="6555642"/>
          </a:xfrm>
          <a:prstGeom prst="rect">
            <a:avLst/>
          </a:prstGeom>
        </p:spPr>
        <p:txBody>
          <a:bodyPr wrap="square">
            <a:spAutoFit/>
          </a:bodyPr>
          <a:lstStyle/>
          <a:p>
            <a:r>
              <a:rPr lang="en-US" sz="2800" b="1" dirty="0">
                <a:solidFill>
                  <a:srgbClr val="FFFFFF"/>
                </a:solidFill>
              </a:rPr>
              <a:t>13.</a:t>
            </a:r>
            <a:r>
              <a:rPr lang="en-US" sz="2800" dirty="0">
                <a:solidFill>
                  <a:srgbClr val="FFFFFF"/>
                </a:solidFill>
              </a:rPr>
              <a:t> The head of the FBI's domestic intelligence division, William Sullivan, was not as </a:t>
            </a:r>
            <a:r>
              <a:rPr lang="en-US" sz="2800" dirty="0" smtClean="0">
                <a:solidFill>
                  <a:srgbClr val="FFFFFF"/>
                </a:solidFill>
              </a:rPr>
              <a:t>happy. </a:t>
            </a:r>
            <a:r>
              <a:rPr lang="en-US" sz="2800" dirty="0">
                <a:solidFill>
                  <a:srgbClr val="FFFFFF"/>
                </a:solidFill>
              </a:rPr>
              <a:t>Two days later, </a:t>
            </a:r>
            <a:r>
              <a:rPr lang="en-US" sz="2800" dirty="0" smtClean="0">
                <a:solidFill>
                  <a:srgbClr val="FFFFFF"/>
                </a:solidFill>
              </a:rPr>
              <a:t>he wrote a memo</a:t>
            </a:r>
            <a:r>
              <a:rPr lang="en-US" sz="2800" dirty="0">
                <a:solidFill>
                  <a:srgbClr val="FFFFFF"/>
                </a:solidFill>
              </a:rPr>
              <a:t>  that the speech solidified King "as the most dangerous Negro of the future in this Nation from the standpoint of communism, the Negro and national security.” </a:t>
            </a:r>
            <a:endParaRPr lang="en-US" sz="2800" dirty="0" smtClean="0">
              <a:solidFill>
                <a:srgbClr val="FFFFFF"/>
              </a:solidFill>
            </a:endParaRPr>
          </a:p>
          <a:p>
            <a:endParaRPr lang="en-US" sz="2800" dirty="0">
              <a:solidFill>
                <a:srgbClr val="FFFFFF"/>
              </a:solidFill>
            </a:endParaRPr>
          </a:p>
          <a:p>
            <a:r>
              <a:rPr lang="en-US" sz="2800" b="1" dirty="0">
                <a:solidFill>
                  <a:srgbClr val="FFFFFF"/>
                </a:solidFill>
              </a:rPr>
              <a:t>14.</a:t>
            </a:r>
            <a:r>
              <a:rPr lang="en-US" sz="2800" dirty="0">
                <a:solidFill>
                  <a:srgbClr val="FFFFFF"/>
                </a:solidFill>
              </a:rPr>
              <a:t> Many of the next day's newspaper reporters overlooked not only the "dream" section of the speech, but even the speeches in general, focusing instead </a:t>
            </a:r>
            <a:r>
              <a:rPr lang="en-US" sz="2800" dirty="0" smtClean="0">
                <a:solidFill>
                  <a:srgbClr val="FFFFFF"/>
                </a:solidFill>
              </a:rPr>
              <a:t>“on the extraordinary spectacle of the march itself. "</a:t>
            </a:r>
            <a:r>
              <a:rPr lang="en-US" sz="2800" dirty="0">
                <a:solidFill>
                  <a:srgbClr val="FFFFFF"/>
                </a:solidFill>
              </a:rPr>
              <a:t> </a:t>
            </a:r>
            <a:endParaRPr lang="en-US" sz="2800" dirty="0" smtClean="0">
              <a:solidFill>
                <a:srgbClr val="FFFFFF"/>
              </a:solidFill>
            </a:endParaRPr>
          </a:p>
          <a:p>
            <a:endParaRPr lang="en-US" sz="2800" dirty="0">
              <a:solidFill>
                <a:srgbClr val="FFFFFF"/>
              </a:solidFill>
            </a:endParaRPr>
          </a:p>
          <a:p>
            <a:r>
              <a:rPr lang="en-US" sz="2800" b="1" dirty="0">
                <a:solidFill>
                  <a:srgbClr val="FFFFFF"/>
                </a:solidFill>
              </a:rPr>
              <a:t>15.</a:t>
            </a:r>
            <a:r>
              <a:rPr lang="en-US" sz="2800" dirty="0">
                <a:solidFill>
                  <a:srgbClr val="FFFFFF"/>
                </a:solidFill>
              </a:rPr>
              <a:t> Though celebrated now, the speech had </a:t>
            </a:r>
            <a:r>
              <a:rPr lang="en-US" sz="2800" dirty="0" smtClean="0">
                <a:solidFill>
                  <a:srgbClr val="FFFFFF"/>
                </a:solidFill>
              </a:rPr>
              <a:t>“nearly vanished from public view" </a:t>
            </a:r>
            <a:r>
              <a:rPr lang="en-US" sz="2800" dirty="0">
                <a:solidFill>
                  <a:srgbClr val="FFFFFF"/>
                </a:solidFill>
              </a:rPr>
              <a:t>by the time of King's death in 1968. </a:t>
            </a:r>
          </a:p>
        </p:txBody>
      </p:sp>
    </p:spTree>
    <p:extLst>
      <p:ext uri="{BB962C8B-B14F-4D97-AF65-F5344CB8AC3E}">
        <p14:creationId xmlns:p14="http://schemas.microsoft.com/office/powerpoint/2010/main" val="196547895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421943" y="3093239"/>
            <a:ext cx="4648199" cy="2554545"/>
          </a:xfrm>
          <a:prstGeom prst="rect">
            <a:avLst/>
          </a:prstGeom>
          <a:noFill/>
        </p:spPr>
        <p:txBody>
          <a:bodyPr wrap="square" rtlCol="0">
            <a:spAutoFit/>
          </a:bodyPr>
          <a:lstStyle/>
          <a:p>
            <a:pPr algn="ctr"/>
            <a:r>
              <a:rPr lang="en-US" sz="4000" b="1" dirty="0" smtClean="0">
                <a:solidFill>
                  <a:schemeClr val="bg1"/>
                </a:solidFill>
              </a:rPr>
              <a:t>How is the “I Have a Dream” Speech like the Gettysburg Address?</a:t>
            </a:r>
            <a:endParaRPr lang="en-US" sz="4000" b="1" dirty="0">
              <a:solidFill>
                <a:schemeClr val="bg1"/>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457200"/>
            <a:ext cx="3810000" cy="2133600"/>
          </a:xfrm>
          <a:prstGeom prst="rect">
            <a:avLst/>
          </a:prstGeom>
        </p:spPr>
      </p:pic>
      <p:sp>
        <p:nvSpPr>
          <p:cNvPr id="5" name="Rectangle 4"/>
          <p:cNvSpPr/>
          <p:nvPr/>
        </p:nvSpPr>
        <p:spPr>
          <a:xfrm>
            <a:off x="114298" y="6007711"/>
            <a:ext cx="10858501" cy="646331"/>
          </a:xfrm>
          <a:prstGeom prst="rect">
            <a:avLst/>
          </a:prstGeom>
        </p:spPr>
        <p:txBody>
          <a:bodyPr wrap="square">
            <a:spAutoFit/>
          </a:bodyPr>
          <a:lstStyle/>
          <a:p>
            <a:r>
              <a:rPr lang="en-US" dirty="0">
                <a:hlinkClick r:id="rId3"/>
              </a:rPr>
              <a:t>http://</a:t>
            </a:r>
            <a:r>
              <a:rPr lang="en-US" dirty="0" smtClean="0">
                <a:hlinkClick r:id="rId3"/>
              </a:rPr>
              <a:t>abcnews.go.com/US/things-make-dream-famous-speeches-history/story?id=20068795</a:t>
            </a:r>
            <a:endParaRPr lang="en-US" dirty="0" smtClean="0"/>
          </a:p>
          <a:p>
            <a:endParaRPr lang="en-US" dirty="0"/>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43600" y="2525859"/>
            <a:ext cx="2775044" cy="3121925"/>
          </a:xfrm>
          <a:prstGeom prst="rect">
            <a:avLst/>
          </a:prstGeom>
        </p:spPr>
      </p:pic>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609600"/>
            <a:ext cx="3810000" cy="2133600"/>
          </a:xfrm>
          <a:prstGeom prst="rect">
            <a:avLst/>
          </a:prstGeom>
        </p:spPr>
      </p:pic>
    </p:spTree>
    <p:extLst>
      <p:ext uri="{BB962C8B-B14F-4D97-AF65-F5344CB8AC3E}">
        <p14:creationId xmlns:p14="http://schemas.microsoft.com/office/powerpoint/2010/main" val="361235281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4157</TotalTime>
  <Words>2160</Words>
  <Application>Microsoft Macintosh PowerPoint</Application>
  <PresentationFormat>On-screen Show (4:3)</PresentationFormat>
  <Paragraphs>126</Paragraphs>
  <Slides>31</Slides>
  <Notes>13</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swaney999@hotmail.com</dc:creator>
  <cp:lastModifiedBy>PLS</cp:lastModifiedBy>
  <cp:revision>167</cp:revision>
  <dcterms:created xsi:type="dcterms:W3CDTF">2014-07-08T14:03:25Z</dcterms:created>
  <dcterms:modified xsi:type="dcterms:W3CDTF">2020-02-28T14:59:44Z</dcterms:modified>
</cp:coreProperties>
</file>